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65" r:id="rId2"/>
    <p:sldId id="333" r:id="rId3"/>
    <p:sldId id="332" r:id="rId4"/>
    <p:sldId id="350" r:id="rId5"/>
    <p:sldId id="336" r:id="rId6"/>
    <p:sldId id="349" r:id="rId7"/>
    <p:sldId id="351" r:id="rId8"/>
    <p:sldId id="305" r:id="rId9"/>
    <p:sldId id="303" r:id="rId10"/>
    <p:sldId id="340" r:id="rId11"/>
    <p:sldId id="329" r:id="rId12"/>
    <p:sldId id="352" r:id="rId13"/>
    <p:sldId id="345" r:id="rId14"/>
    <p:sldId id="346" r:id="rId15"/>
    <p:sldId id="347" r:id="rId16"/>
    <p:sldId id="348" r:id="rId17"/>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FF"/>
    <a:srgbClr val="6600CC"/>
    <a:srgbClr val="00CC99"/>
    <a:srgbClr val="660066"/>
    <a:srgbClr val="6600FF"/>
    <a:srgbClr val="3333CC"/>
    <a:srgbClr val="336699"/>
    <a:srgbClr val="006699"/>
    <a:srgbClr val="00CC00"/>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90" autoAdjust="0"/>
    <p:restoredTop sz="77654" autoAdjust="0"/>
  </p:normalViewPr>
  <p:slideViewPr>
    <p:cSldViewPr snapToGrid="0">
      <p:cViewPr varScale="1">
        <p:scale>
          <a:sx n="84" d="100"/>
          <a:sy n="84" d="100"/>
        </p:scale>
        <p:origin x="1056" y="9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AU"/>
          </a:p>
        </p:txBody>
      </p:sp>
      <p:sp>
        <p:nvSpPr>
          <p:cNvPr id="3" name="Date Placeholder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D63EE799-A09E-4E04-BAA1-9F7502F6E9C6}" type="datetimeFigureOut">
              <a:rPr lang="en-AU" smtClean="0"/>
              <a:t>5/04/2018</a:t>
            </a:fld>
            <a:endParaRPr lang="en-AU"/>
          </a:p>
        </p:txBody>
      </p:sp>
      <p:sp>
        <p:nvSpPr>
          <p:cNvPr id="4" name="Slide Image Placeholder 3"/>
          <p:cNvSpPr>
            <a:spLocks noGrp="1" noRot="1" noChangeAspect="1"/>
          </p:cNvSpPr>
          <p:nvPr>
            <p:ph type="sldImg" idx="2"/>
          </p:nvPr>
        </p:nvSpPr>
        <p:spPr>
          <a:xfrm>
            <a:off x="1247775" y="1279525"/>
            <a:ext cx="4603750" cy="3454400"/>
          </a:xfrm>
          <a:prstGeom prst="rect">
            <a:avLst/>
          </a:prstGeom>
          <a:noFill/>
          <a:ln w="12700">
            <a:solidFill>
              <a:prstClr val="black"/>
            </a:solidFill>
          </a:ln>
        </p:spPr>
        <p:txBody>
          <a:bodyPr vert="horz" lIns="99048" tIns="49524" rIns="99048" bIns="49524" rtlCol="0" anchor="ctr"/>
          <a:lstStyle/>
          <a:p>
            <a:endParaRPr lang="en-AU"/>
          </a:p>
        </p:txBody>
      </p:sp>
      <p:sp>
        <p:nvSpPr>
          <p:cNvPr id="5" name="Notes Placeholder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en-AU"/>
          </a:p>
        </p:txBody>
      </p:sp>
      <p:sp>
        <p:nvSpPr>
          <p:cNvPr id="7" name="Slide Number Placeholder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D98E8A7A-9E0A-4F27-82F4-BF1E40D8FBEE}" type="slidenum">
              <a:rPr lang="en-AU" smtClean="0"/>
              <a:t>‹#›</a:t>
            </a:fld>
            <a:endParaRPr lang="en-AU"/>
          </a:p>
        </p:txBody>
      </p:sp>
    </p:spTree>
    <p:extLst>
      <p:ext uri="{BB962C8B-B14F-4D97-AF65-F5344CB8AC3E}">
        <p14:creationId xmlns:p14="http://schemas.microsoft.com/office/powerpoint/2010/main" val="2619859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youtu.be/wzitxKO1IEE"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engineersaustralia.org.au/Communities-And-Groups/Colleges/Chemical"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youtu.be/tTP1LJl4BTk"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478">
              <a:defRPr/>
            </a:pPr>
            <a:r>
              <a:rPr lang="en-AU" dirty="0" smtClean="0"/>
              <a:t>In the last</a:t>
            </a:r>
            <a:r>
              <a:rPr lang="en-AU" baseline="0" dirty="0" smtClean="0"/>
              <a:t> session we explored some of the roles of an environmental engineer. In this session, we’ll explore chemical engineering. </a:t>
            </a:r>
            <a:r>
              <a:rPr lang="en-AU" sz="1300" dirty="0"/>
              <a:t>Chemical Engineers use maths, science (especially chemistry!) and problem solving skills to analyse, improve and create products that make our lives easier. They work in lots of different industries like: pharmaceuticals, manufacturing, health, water supply and petrochemicals.</a:t>
            </a:r>
          </a:p>
          <a:p>
            <a:endParaRPr lang="en-AU" dirty="0"/>
          </a:p>
        </p:txBody>
      </p:sp>
      <p:sp>
        <p:nvSpPr>
          <p:cNvPr id="4" name="Slide Number Placeholder 3"/>
          <p:cNvSpPr>
            <a:spLocks noGrp="1"/>
          </p:cNvSpPr>
          <p:nvPr>
            <p:ph type="sldNum" sz="quarter" idx="10"/>
          </p:nvPr>
        </p:nvSpPr>
        <p:spPr/>
        <p:txBody>
          <a:bodyPr/>
          <a:lstStyle/>
          <a:p>
            <a:fld id="{D98E8A7A-9E0A-4F27-82F4-BF1E40D8FBEE}" type="slidenum">
              <a:rPr lang="en-AU" smtClean="0"/>
              <a:t>1</a:t>
            </a:fld>
            <a:endParaRPr lang="en-AU"/>
          </a:p>
        </p:txBody>
      </p:sp>
    </p:spTree>
    <p:extLst>
      <p:ext uri="{BB962C8B-B14F-4D97-AF65-F5344CB8AC3E}">
        <p14:creationId xmlns:p14="http://schemas.microsoft.com/office/powerpoint/2010/main" val="1483103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478">
              <a:defRPr/>
            </a:pPr>
            <a:r>
              <a:rPr lang="en-AU" dirty="0" smtClean="0"/>
              <a:t>Acidic liquids like we find in our stomach can cause certain</a:t>
            </a:r>
            <a:r>
              <a:rPr lang="en-AU" baseline="0" dirty="0" smtClean="0"/>
              <a:t> foods, and medicines, to break down quickly for fast absorption into our bodies. This can be a problem if the medicine will irritate our stomachs, or if the medicine needs to reach somewhere past the stomach in the digestive tract.</a:t>
            </a:r>
            <a:endParaRPr lang="en-AU" dirty="0" smtClean="0"/>
          </a:p>
          <a:p>
            <a:r>
              <a:rPr lang="en-AU" dirty="0" smtClean="0"/>
              <a:t>Tablet coatings are engineered</a:t>
            </a:r>
            <a:r>
              <a:rPr lang="en-AU" baseline="0" dirty="0" smtClean="0"/>
              <a:t> to assist medicines to make it through the digestive system to where they need to be (and to make them nicer to swallow!).</a:t>
            </a:r>
          </a:p>
          <a:p>
            <a:r>
              <a:rPr lang="en-AU" dirty="0" smtClean="0"/>
              <a:t>Some drugs break down and don’t work</a:t>
            </a:r>
            <a:r>
              <a:rPr lang="en-AU" baseline="0" dirty="0" smtClean="0"/>
              <a:t> properly if they are exposed to acidic conditions like the stomach.</a:t>
            </a:r>
          </a:p>
          <a:p>
            <a:r>
              <a:rPr lang="en-AU" dirty="0" smtClean="0"/>
              <a:t>Some drugs like Aspirin can irritate the</a:t>
            </a:r>
            <a:r>
              <a:rPr lang="en-AU" baseline="0" dirty="0" smtClean="0"/>
              <a:t> stomach, even causing stomach ulcers.</a:t>
            </a:r>
          </a:p>
          <a:p>
            <a:r>
              <a:rPr lang="en-AU" dirty="0" smtClean="0"/>
              <a:t>Some drugs need to target</a:t>
            </a:r>
            <a:r>
              <a:rPr lang="en-AU" baseline="0" dirty="0" smtClean="0"/>
              <a:t> digestive organs after the stomach like the intestines so they need to remain in tact through the acidic stomach.</a:t>
            </a:r>
            <a:endParaRPr lang="en-AU" dirty="0" smtClean="0"/>
          </a:p>
          <a:p>
            <a:pPr defTabSz="990478">
              <a:defRPr/>
            </a:pPr>
            <a:r>
              <a:rPr lang="en-AU" baseline="0" dirty="0" smtClean="0"/>
              <a:t>Tablet coatings can also be engineered to make the smell, taste and colour of the medicine more appealing. Different coloured coatings also help us to tell the difference between multiple types of tablets.</a:t>
            </a:r>
          </a:p>
          <a:p>
            <a:r>
              <a:rPr lang="en-AU" baseline="0" dirty="0" smtClean="0"/>
              <a:t>There are 2 main types of tablet coatings:</a:t>
            </a:r>
            <a:endParaRPr lang="en-AU" dirty="0" smtClean="0"/>
          </a:p>
          <a:p>
            <a:r>
              <a:rPr lang="en-AU" b="1" dirty="0" smtClean="0"/>
              <a:t>Enteric </a:t>
            </a:r>
            <a:r>
              <a:rPr lang="en-AU" b="1" dirty="0"/>
              <a:t>coatings </a:t>
            </a:r>
            <a:r>
              <a:rPr lang="en-AU" dirty="0"/>
              <a:t>are tablet coatings which don’t break down in very acidic environments like the stomach. </a:t>
            </a:r>
          </a:p>
          <a:p>
            <a:r>
              <a:rPr lang="en-AU" b="1" dirty="0"/>
              <a:t>Modified release coatings </a:t>
            </a:r>
            <a:r>
              <a:rPr lang="en-AU" dirty="0"/>
              <a:t>are</a:t>
            </a:r>
            <a:r>
              <a:rPr lang="en-AU" baseline="0" dirty="0"/>
              <a:t> coatings which break down slowly </a:t>
            </a:r>
            <a:r>
              <a:rPr lang="en-AU" baseline="0" dirty="0" smtClean="0"/>
              <a:t>so </a:t>
            </a:r>
            <a:r>
              <a:rPr lang="en-AU" baseline="0" dirty="0"/>
              <a:t>that the </a:t>
            </a:r>
            <a:r>
              <a:rPr lang="en-AU" baseline="0" dirty="0" smtClean="0"/>
              <a:t>medicine </a:t>
            </a:r>
            <a:r>
              <a:rPr lang="en-AU" baseline="0" dirty="0"/>
              <a:t>absorbs into the body very slowly. This means the medicine doesn’t have to be taken as </a:t>
            </a:r>
            <a:r>
              <a:rPr lang="en-AU" baseline="0" dirty="0" smtClean="0"/>
              <a:t>often. </a:t>
            </a:r>
          </a:p>
        </p:txBody>
      </p:sp>
      <p:sp>
        <p:nvSpPr>
          <p:cNvPr id="4" name="Slide Number Placeholder 3"/>
          <p:cNvSpPr>
            <a:spLocks noGrp="1"/>
          </p:cNvSpPr>
          <p:nvPr>
            <p:ph type="sldNum" sz="quarter" idx="10"/>
          </p:nvPr>
        </p:nvSpPr>
        <p:spPr/>
        <p:txBody>
          <a:bodyPr/>
          <a:lstStyle/>
          <a:p>
            <a:fld id="{D98E8A7A-9E0A-4F27-82F4-BF1E40D8FBEE}" type="slidenum">
              <a:rPr lang="en-AU" smtClean="0"/>
              <a:t>10</a:t>
            </a:fld>
            <a:endParaRPr lang="en-AU"/>
          </a:p>
        </p:txBody>
      </p:sp>
    </p:spTree>
    <p:extLst>
      <p:ext uri="{BB962C8B-B14F-4D97-AF65-F5344CB8AC3E}">
        <p14:creationId xmlns:p14="http://schemas.microsoft.com/office/powerpoint/2010/main" val="29741557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u="sng" dirty="0" smtClean="0"/>
              <a:t>Vocabulary </a:t>
            </a:r>
          </a:p>
          <a:p>
            <a:r>
              <a:rPr lang="en-AU" b="1" dirty="0" smtClean="0"/>
              <a:t>Gastroenterologist: </a:t>
            </a:r>
            <a:r>
              <a:rPr lang="en-AU" dirty="0" smtClean="0"/>
              <a:t>A doctor who specialises in the digestive organs</a:t>
            </a:r>
            <a:r>
              <a:rPr lang="en-AU" baseline="0" dirty="0" smtClean="0"/>
              <a:t> including digestion, absorption of nutrients, diseases of these organs and the removal of waste.</a:t>
            </a:r>
            <a:endParaRPr lang="en-AU" dirty="0" smtClean="0"/>
          </a:p>
          <a:p>
            <a:endParaRPr lang="en-AU" dirty="0"/>
          </a:p>
        </p:txBody>
      </p:sp>
      <p:sp>
        <p:nvSpPr>
          <p:cNvPr id="4" name="Slide Number Placeholder 3"/>
          <p:cNvSpPr>
            <a:spLocks noGrp="1"/>
          </p:cNvSpPr>
          <p:nvPr>
            <p:ph type="sldNum" sz="quarter" idx="10"/>
          </p:nvPr>
        </p:nvSpPr>
        <p:spPr/>
        <p:txBody>
          <a:bodyPr/>
          <a:lstStyle/>
          <a:p>
            <a:fld id="{D98E8A7A-9E0A-4F27-82F4-BF1E40D8FBEE}" type="slidenum">
              <a:rPr lang="en-AU" smtClean="0"/>
              <a:t>11</a:t>
            </a:fld>
            <a:endParaRPr lang="en-AU"/>
          </a:p>
        </p:txBody>
      </p:sp>
    </p:spTree>
    <p:extLst>
      <p:ext uri="{BB962C8B-B14F-4D97-AF65-F5344CB8AC3E}">
        <p14:creationId xmlns:p14="http://schemas.microsoft.com/office/powerpoint/2010/main" val="29632561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Video demonstration: </a:t>
            </a:r>
          </a:p>
          <a:p>
            <a:r>
              <a:rPr lang="en-AU" sz="1300" dirty="0">
                <a:hlinkClick r:id="rId3"/>
              </a:rPr>
              <a:t>https://youtu.be/wzitxKO1IEE</a:t>
            </a:r>
            <a:endParaRPr lang="en-AU" sz="1300" dirty="0"/>
          </a:p>
          <a:p>
            <a:r>
              <a:rPr lang="en-AU" dirty="0" smtClean="0"/>
              <a:t>https://www.teachengineering.org/activities/view/cub_biomed_lesson05_activity1</a:t>
            </a:r>
            <a:endParaRPr lang="en-AU" dirty="0"/>
          </a:p>
        </p:txBody>
      </p:sp>
      <p:sp>
        <p:nvSpPr>
          <p:cNvPr id="4" name="Slide Number Placeholder 3"/>
          <p:cNvSpPr>
            <a:spLocks noGrp="1"/>
          </p:cNvSpPr>
          <p:nvPr>
            <p:ph type="sldNum" sz="quarter" idx="10"/>
          </p:nvPr>
        </p:nvSpPr>
        <p:spPr/>
        <p:txBody>
          <a:bodyPr/>
          <a:lstStyle/>
          <a:p>
            <a:fld id="{D98E8A7A-9E0A-4F27-82F4-BF1E40D8FBEE}" type="slidenum">
              <a:rPr lang="en-AU" smtClean="0"/>
              <a:t>12</a:t>
            </a:fld>
            <a:endParaRPr lang="en-AU"/>
          </a:p>
        </p:txBody>
      </p:sp>
    </p:spTree>
    <p:extLst>
      <p:ext uri="{BB962C8B-B14F-4D97-AF65-F5344CB8AC3E}">
        <p14:creationId xmlns:p14="http://schemas.microsoft.com/office/powerpoint/2010/main" val="35888617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Engineering</a:t>
            </a:r>
            <a:r>
              <a:rPr lang="en-AU" baseline="0" dirty="0"/>
              <a:t> is all about problem </a:t>
            </a:r>
            <a:r>
              <a:rPr lang="en-AU" baseline="0" dirty="0" smtClean="0"/>
              <a:t>solving!</a:t>
            </a:r>
          </a:p>
          <a:p>
            <a:r>
              <a:rPr lang="en-AU" baseline="0" dirty="0" smtClean="0"/>
              <a:t>The </a:t>
            </a:r>
            <a:r>
              <a:rPr lang="en-AU" baseline="0" dirty="0"/>
              <a:t>Engineering Design Process outlines the steps in this process.</a:t>
            </a:r>
          </a:p>
          <a:p>
            <a:r>
              <a:rPr lang="en-AU" b="1" baseline="0" dirty="0" smtClean="0"/>
              <a:t>The problem: </a:t>
            </a:r>
            <a:r>
              <a:rPr lang="en-AU" baseline="0" dirty="0" smtClean="0"/>
              <a:t>tablet </a:t>
            </a:r>
            <a:r>
              <a:rPr lang="en-AU" baseline="0" dirty="0"/>
              <a:t>coatings are needed to help get drugs to their target location. </a:t>
            </a:r>
            <a:endParaRPr lang="en-AU" baseline="0" dirty="0" smtClean="0"/>
          </a:p>
          <a:p>
            <a:r>
              <a:rPr lang="en-AU" b="1" baseline="0" dirty="0" smtClean="0"/>
              <a:t>Research: </a:t>
            </a:r>
            <a:r>
              <a:rPr lang="en-AU" baseline="0" dirty="0" smtClean="0"/>
              <a:t>We have tested which liquids have similar pH levels to our stomachs (lemon juice/ lemonade).</a:t>
            </a:r>
            <a:endParaRPr lang="en-AU" baseline="0" dirty="0"/>
          </a:p>
          <a:p>
            <a:r>
              <a:rPr lang="en-AU" b="1" baseline="0" dirty="0" smtClean="0"/>
              <a:t>Design requirements: </a:t>
            </a:r>
            <a:r>
              <a:rPr lang="en-AU" baseline="0" dirty="0" smtClean="0"/>
              <a:t>last for 5 minutes in a stomach environment. Coating to be no more than 5 millimetres thick.</a:t>
            </a:r>
            <a:endParaRPr lang="en-AU" baseline="0" dirty="0"/>
          </a:p>
          <a:p>
            <a:endParaRPr lang="en-AU" baseline="0" dirty="0"/>
          </a:p>
          <a:p>
            <a:r>
              <a:rPr lang="en-AU" baseline="0" dirty="0"/>
              <a:t>Now we need to design </a:t>
            </a:r>
            <a:r>
              <a:rPr lang="en-AU" baseline="0" dirty="0" smtClean="0"/>
              <a:t>solutions, test them, and fine tune them! </a:t>
            </a:r>
            <a:endParaRPr lang="en-AU" baseline="0" dirty="0"/>
          </a:p>
        </p:txBody>
      </p:sp>
      <p:sp>
        <p:nvSpPr>
          <p:cNvPr id="4" name="Slide Number Placeholder 3"/>
          <p:cNvSpPr>
            <a:spLocks noGrp="1"/>
          </p:cNvSpPr>
          <p:nvPr>
            <p:ph type="sldNum" sz="quarter" idx="10"/>
          </p:nvPr>
        </p:nvSpPr>
        <p:spPr/>
        <p:txBody>
          <a:bodyPr/>
          <a:lstStyle/>
          <a:p>
            <a:fld id="{D98E8A7A-9E0A-4F27-82F4-BF1E40D8FBEE}" type="slidenum">
              <a:rPr lang="en-AU" smtClean="0"/>
              <a:t>13</a:t>
            </a:fld>
            <a:endParaRPr lang="en-AU"/>
          </a:p>
        </p:txBody>
      </p:sp>
    </p:spTree>
    <p:extLst>
      <p:ext uri="{BB962C8B-B14F-4D97-AF65-F5344CB8AC3E}">
        <p14:creationId xmlns:p14="http://schemas.microsoft.com/office/powerpoint/2010/main" val="980631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In the real world, tablet</a:t>
            </a:r>
            <a:r>
              <a:rPr lang="en-AU" baseline="0" dirty="0" smtClean="0"/>
              <a:t> </a:t>
            </a:r>
            <a:r>
              <a:rPr lang="en-AU" baseline="0" dirty="0"/>
              <a:t>coatings need to be as thin as possible to make it easy for people to swallow them. </a:t>
            </a:r>
            <a:r>
              <a:rPr lang="en-AU" baseline="0" dirty="0" smtClean="0"/>
              <a:t>Giant size tablets would be very hard to swallow! The </a:t>
            </a:r>
            <a:r>
              <a:rPr lang="en-AU" baseline="0" dirty="0"/>
              <a:t>same rule applies here </a:t>
            </a:r>
            <a:r>
              <a:rPr lang="en-AU" baseline="0" dirty="0" smtClean="0"/>
              <a:t>- although </a:t>
            </a:r>
            <a:r>
              <a:rPr lang="en-AU" baseline="0" dirty="0"/>
              <a:t>of course no one is actually swallowing these ‘tablets</a:t>
            </a:r>
            <a:r>
              <a:rPr lang="en-AU" baseline="0" dirty="0" smtClean="0"/>
              <a:t>’!!</a:t>
            </a:r>
            <a:endParaRPr lang="en-AU" baseline="0" dirty="0"/>
          </a:p>
          <a:p>
            <a:endParaRPr lang="en-AU" baseline="0" dirty="0"/>
          </a:p>
          <a:p>
            <a:r>
              <a:rPr lang="en-AU" baseline="0" dirty="0" smtClean="0"/>
              <a:t>Encourage teams to record their recipes between trials, so they can fine tune and modify to find improved solutions each time.</a:t>
            </a:r>
            <a:endParaRPr lang="en-AU" baseline="0" dirty="0"/>
          </a:p>
          <a:p>
            <a:r>
              <a:rPr lang="en-AU" baseline="0" dirty="0" smtClean="0"/>
              <a:t>Trial runs and </a:t>
            </a:r>
            <a:r>
              <a:rPr lang="en-AU" baseline="0" dirty="0"/>
              <a:t>final testing are used so students experience the refining and evaluation aspect of being an engineer. </a:t>
            </a:r>
            <a:endParaRPr lang="en-AU" dirty="0"/>
          </a:p>
        </p:txBody>
      </p:sp>
      <p:sp>
        <p:nvSpPr>
          <p:cNvPr id="4" name="Slide Number Placeholder 3"/>
          <p:cNvSpPr>
            <a:spLocks noGrp="1"/>
          </p:cNvSpPr>
          <p:nvPr>
            <p:ph type="sldNum" sz="quarter" idx="10"/>
          </p:nvPr>
        </p:nvSpPr>
        <p:spPr/>
        <p:txBody>
          <a:bodyPr/>
          <a:lstStyle/>
          <a:p>
            <a:fld id="{D98E8A7A-9E0A-4F27-82F4-BF1E40D8FBEE}" type="slidenum">
              <a:rPr lang="en-AU" smtClean="0"/>
              <a:t>14</a:t>
            </a:fld>
            <a:endParaRPr lang="en-AU"/>
          </a:p>
        </p:txBody>
      </p:sp>
    </p:spTree>
    <p:extLst>
      <p:ext uri="{BB962C8B-B14F-4D97-AF65-F5344CB8AC3E}">
        <p14:creationId xmlns:p14="http://schemas.microsoft.com/office/powerpoint/2010/main" val="1478157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dirty="0"/>
              <a:t>A worksheet has been included with this activity to help students remember and modify their ‘recipes’ based on what worked or did not work. </a:t>
            </a:r>
            <a:endParaRPr lang="en-AU" dirty="0" smtClean="0"/>
          </a:p>
          <a:p>
            <a:pPr defTabSz="990478">
              <a:defRPr/>
            </a:pPr>
            <a:r>
              <a:rPr lang="en-AU" sz="1300" dirty="0"/>
              <a:t>Discuss with the group the different properties of each ingredient. Oil helps the dry ingredients stick together, helps make the mixture less sticky, and makes the coating less soluble (less dissolvable – remember, oil does not mix with water). Flour and corn flour are thickening agents with fairly similar properties. They also improve the workability of the overall mixture. Sugar thickens the mixture to some extent and makes the texture grainier, but can also make it less soluble (less dissolvable) when used in the right proportion.</a:t>
            </a:r>
          </a:p>
          <a:p>
            <a:endParaRPr lang="en-AU" dirty="0"/>
          </a:p>
        </p:txBody>
      </p:sp>
      <p:sp>
        <p:nvSpPr>
          <p:cNvPr id="4" name="Slide Number Placeholder 3"/>
          <p:cNvSpPr>
            <a:spLocks noGrp="1"/>
          </p:cNvSpPr>
          <p:nvPr>
            <p:ph type="sldNum" sz="quarter" idx="10"/>
          </p:nvPr>
        </p:nvSpPr>
        <p:spPr/>
        <p:txBody>
          <a:bodyPr/>
          <a:lstStyle/>
          <a:p>
            <a:fld id="{D98E8A7A-9E0A-4F27-82F4-BF1E40D8FBEE}" type="slidenum">
              <a:rPr lang="en-AU" smtClean="0"/>
              <a:t>15</a:t>
            </a:fld>
            <a:endParaRPr lang="en-AU"/>
          </a:p>
        </p:txBody>
      </p:sp>
    </p:spTree>
    <p:extLst>
      <p:ext uri="{BB962C8B-B14F-4D97-AF65-F5344CB8AC3E}">
        <p14:creationId xmlns:p14="http://schemas.microsoft.com/office/powerpoint/2010/main" val="21641660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98E8A7A-9E0A-4F27-82F4-BF1E40D8FBEE}" type="slidenum">
              <a:rPr lang="en-AU" smtClean="0"/>
              <a:t>16</a:t>
            </a:fld>
            <a:endParaRPr lang="en-AU"/>
          </a:p>
        </p:txBody>
      </p:sp>
    </p:spTree>
    <p:extLst>
      <p:ext uri="{BB962C8B-B14F-4D97-AF65-F5344CB8AC3E}">
        <p14:creationId xmlns:p14="http://schemas.microsoft.com/office/powerpoint/2010/main" val="3616610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Video: Laura and Wade discussing their chemical engineering</a:t>
            </a:r>
            <a:r>
              <a:rPr lang="en-AU" baseline="0" dirty="0" smtClean="0"/>
              <a:t> careers https://www.youtube.com/watch?v=_UXwbxM8YfI </a:t>
            </a:r>
          </a:p>
          <a:p>
            <a:r>
              <a:rPr lang="en-AU" sz="1300" dirty="0"/>
              <a:t>Chemical engineers use chemistry to create solutions to some of the big problems we face. They are involved, in some way, in designing, manufacturing, analysing or improving most of the products we use today! </a:t>
            </a:r>
          </a:p>
          <a:p>
            <a:pPr defTabSz="990478">
              <a:defRPr/>
            </a:pPr>
            <a:r>
              <a:rPr lang="en-AU" sz="1300" dirty="0">
                <a:hlinkClick r:id="rId3"/>
              </a:rPr>
              <a:t>https://www.engineersaustralia.org.au/Communities-And-Groups/Colleges/Chemical</a:t>
            </a:r>
            <a:endParaRPr lang="en-AU" sz="1300" dirty="0"/>
          </a:p>
          <a:p>
            <a:pPr marL="185715" indent="-185715">
              <a:buFont typeface="Arial" panose="020B0604020202020204" pitchFamily="34" charset="0"/>
              <a:buChar char="•"/>
            </a:pPr>
            <a:endParaRPr lang="en-AU" dirty="0"/>
          </a:p>
        </p:txBody>
      </p:sp>
      <p:sp>
        <p:nvSpPr>
          <p:cNvPr id="4" name="Slide Number Placeholder 3"/>
          <p:cNvSpPr>
            <a:spLocks noGrp="1"/>
          </p:cNvSpPr>
          <p:nvPr>
            <p:ph type="sldNum" sz="quarter" idx="10"/>
          </p:nvPr>
        </p:nvSpPr>
        <p:spPr/>
        <p:txBody>
          <a:bodyPr/>
          <a:lstStyle/>
          <a:p>
            <a:fld id="{D98E8A7A-9E0A-4F27-82F4-BF1E40D8FBEE}" type="slidenum">
              <a:rPr lang="en-AU" smtClean="0"/>
              <a:t>2</a:t>
            </a:fld>
            <a:endParaRPr lang="en-AU"/>
          </a:p>
        </p:txBody>
      </p:sp>
    </p:spTree>
    <p:extLst>
      <p:ext uri="{BB962C8B-B14F-4D97-AF65-F5344CB8AC3E}">
        <p14:creationId xmlns:p14="http://schemas.microsoft.com/office/powerpoint/2010/main" val="2613316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100" dirty="0"/>
              <a:t>Can you think of a product we use that a chemical engineer may have helped to make? </a:t>
            </a:r>
            <a:endParaRPr lang="en-AU" sz="1100" baseline="0" dirty="0" smtClean="0"/>
          </a:p>
          <a:p>
            <a:r>
              <a:rPr lang="en-AU" sz="1100" baseline="0" dirty="0" smtClean="0"/>
              <a:t>Some examples are:</a:t>
            </a:r>
          </a:p>
          <a:p>
            <a:pPr marL="185715" indent="-185715">
              <a:buFont typeface="Arial" panose="020B0604020202020204" pitchFamily="34" charset="0"/>
              <a:buChar char="•"/>
            </a:pPr>
            <a:r>
              <a:rPr lang="en-AU" sz="1100" dirty="0" smtClean="0"/>
              <a:t>Cleaning</a:t>
            </a:r>
            <a:r>
              <a:rPr lang="en-AU" sz="1100" baseline="0" dirty="0" smtClean="0"/>
              <a:t> products</a:t>
            </a:r>
          </a:p>
          <a:p>
            <a:pPr marL="185715" indent="-185715">
              <a:buFont typeface="Arial" panose="020B0604020202020204" pitchFamily="34" charset="0"/>
              <a:buChar char="•"/>
            </a:pPr>
            <a:r>
              <a:rPr lang="en-AU" sz="1100" baseline="0" dirty="0" smtClean="0"/>
              <a:t>Beauty products</a:t>
            </a:r>
          </a:p>
          <a:p>
            <a:pPr marL="185715" indent="-185715">
              <a:buFont typeface="Arial" panose="020B0604020202020204" pitchFamily="34" charset="0"/>
              <a:buChar char="•"/>
            </a:pPr>
            <a:r>
              <a:rPr lang="en-AU" sz="1100" baseline="0" dirty="0" smtClean="0"/>
              <a:t>Safe drinking water</a:t>
            </a:r>
          </a:p>
          <a:p>
            <a:pPr marL="185715" indent="-185715" defTabSz="990478">
              <a:buFont typeface="Arial" panose="020B0604020202020204" pitchFamily="34" charset="0"/>
              <a:buChar char="•"/>
              <a:defRPr/>
            </a:pPr>
            <a:r>
              <a:rPr lang="en-AU" sz="1100" baseline="0" dirty="0" smtClean="0"/>
              <a:t>Heat/cold packs for sports injuries</a:t>
            </a:r>
          </a:p>
          <a:p>
            <a:pPr marL="185715" indent="-185715">
              <a:buFont typeface="Arial" panose="020B0604020202020204" pitchFamily="34" charset="0"/>
              <a:buChar char="•"/>
            </a:pPr>
            <a:r>
              <a:rPr lang="en-AU" sz="1100" baseline="0" dirty="0" smtClean="0"/>
              <a:t>Swimming pool chemicals</a:t>
            </a:r>
          </a:p>
          <a:p>
            <a:pPr marL="185715" indent="-185715">
              <a:buFont typeface="Arial" panose="020B0604020202020204" pitchFamily="34" charset="0"/>
              <a:buChar char="•"/>
            </a:pPr>
            <a:r>
              <a:rPr lang="en-AU" sz="1100" baseline="0" dirty="0" smtClean="0"/>
              <a:t>Medicines and vaccines</a:t>
            </a:r>
          </a:p>
          <a:p>
            <a:r>
              <a:rPr lang="en-AU" sz="1100" dirty="0"/>
              <a:t>The bar of soap or the body wash you use in the shower or bath would have had a chemical engineer involved in its design and manufacturing! They would research and explore things like:</a:t>
            </a:r>
          </a:p>
          <a:p>
            <a:pPr marL="285750" indent="-285750">
              <a:buFont typeface="Arial" panose="020B0604020202020204" pitchFamily="34" charset="0"/>
              <a:buChar char="•"/>
            </a:pPr>
            <a:r>
              <a:rPr lang="en-AU" sz="1100" dirty="0"/>
              <a:t>Which chemicals make the soap foam best?</a:t>
            </a:r>
          </a:p>
          <a:p>
            <a:pPr marL="285750" indent="-285750">
              <a:buFont typeface="Arial" panose="020B0604020202020204" pitchFamily="34" charset="0"/>
              <a:buChar char="•"/>
            </a:pPr>
            <a:r>
              <a:rPr lang="en-AU" sz="1100" dirty="0"/>
              <a:t>Which chemicals are safe to be used on our skin?</a:t>
            </a:r>
          </a:p>
          <a:p>
            <a:pPr marL="285750" indent="-285750">
              <a:buFont typeface="Arial" panose="020B0604020202020204" pitchFamily="34" charset="0"/>
              <a:buChar char="•"/>
            </a:pPr>
            <a:r>
              <a:rPr lang="en-AU" sz="1100" dirty="0"/>
              <a:t>Which chemicals get the dirt off easiest?</a:t>
            </a:r>
          </a:p>
          <a:p>
            <a:pPr marL="285750" indent="-285750">
              <a:buFont typeface="Arial" panose="020B0604020202020204" pitchFamily="34" charset="0"/>
              <a:buChar char="•"/>
            </a:pPr>
            <a:r>
              <a:rPr lang="en-AU" sz="1100" dirty="0"/>
              <a:t>What sort of smell should the soap have and which chemical will give it that smell?</a:t>
            </a:r>
          </a:p>
          <a:p>
            <a:pPr marL="285750" indent="-285750">
              <a:buFont typeface="Arial" panose="020B0604020202020204" pitchFamily="34" charset="0"/>
              <a:buChar char="•"/>
            </a:pPr>
            <a:r>
              <a:rPr lang="en-AU" sz="1100" dirty="0"/>
              <a:t>Which chemicals are safe to be washed down the sink?</a:t>
            </a:r>
          </a:p>
          <a:p>
            <a:r>
              <a:rPr lang="en-AU" sz="1100" dirty="0" smtClean="0"/>
              <a:t>These </a:t>
            </a:r>
            <a:r>
              <a:rPr lang="en-AU" sz="1100" dirty="0"/>
              <a:t>factors are probably things you wouldn’t</a:t>
            </a:r>
            <a:r>
              <a:rPr lang="en-AU" sz="1100" baseline="0" dirty="0"/>
              <a:t> have thought of before. There are lots of small details that a chemical engineer needs to think about when they are making new </a:t>
            </a:r>
            <a:r>
              <a:rPr lang="en-AU" sz="1100" baseline="0" dirty="0" smtClean="0"/>
              <a:t>products.</a:t>
            </a:r>
            <a:endParaRPr lang="en-AU" sz="1100" baseline="0" dirty="0"/>
          </a:p>
        </p:txBody>
      </p:sp>
      <p:sp>
        <p:nvSpPr>
          <p:cNvPr id="4" name="Slide Number Placeholder 3"/>
          <p:cNvSpPr>
            <a:spLocks noGrp="1"/>
          </p:cNvSpPr>
          <p:nvPr>
            <p:ph type="sldNum" sz="quarter" idx="10"/>
          </p:nvPr>
        </p:nvSpPr>
        <p:spPr/>
        <p:txBody>
          <a:bodyPr/>
          <a:lstStyle/>
          <a:p>
            <a:fld id="{D98E8A7A-9E0A-4F27-82F4-BF1E40D8FBEE}" type="slidenum">
              <a:rPr lang="en-AU" smtClean="0"/>
              <a:t>3</a:t>
            </a:fld>
            <a:endParaRPr lang="en-AU"/>
          </a:p>
        </p:txBody>
      </p:sp>
    </p:spTree>
    <p:extLst>
      <p:ext uri="{BB962C8B-B14F-4D97-AF65-F5344CB8AC3E}">
        <p14:creationId xmlns:p14="http://schemas.microsoft.com/office/powerpoint/2010/main" val="22987818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dirty="0" smtClean="0"/>
              <a:t>Let’s take a look at how an acid and base react when combined.</a:t>
            </a:r>
          </a:p>
          <a:p>
            <a:r>
              <a:rPr lang="en-AU" baseline="0" dirty="0" smtClean="0"/>
              <a:t>Refer to coordinator notes for Activity 5.3.1 and risk assessment for Module 5.</a:t>
            </a:r>
          </a:p>
          <a:p>
            <a:r>
              <a:rPr lang="en-AU" baseline="0" dirty="0" smtClean="0"/>
              <a:t>Discuss hypotheses with students before you begin. What do they think will happen? </a:t>
            </a:r>
          </a:p>
          <a:p>
            <a:r>
              <a:rPr lang="en-AU" baseline="0" dirty="0" smtClean="0"/>
              <a:t>Discuss what happened after the activity. Were hypotheses correct, or were they surprised? </a:t>
            </a:r>
          </a:p>
          <a:p>
            <a:r>
              <a:rPr lang="en-AU" baseline="0" dirty="0" smtClean="0"/>
              <a:t>Video Demonstration:  </a:t>
            </a:r>
            <a:r>
              <a:rPr lang="en-AU" sz="1300" dirty="0">
                <a:hlinkClick r:id="rId3" tooltip="Share link"/>
              </a:rPr>
              <a:t>https://youtu.be/tTP1LJl4BTk</a:t>
            </a:r>
            <a:endParaRPr lang="en-AU" baseline="0" dirty="0" smtClean="0"/>
          </a:p>
        </p:txBody>
      </p:sp>
      <p:sp>
        <p:nvSpPr>
          <p:cNvPr id="4" name="Slide Number Placeholder 3"/>
          <p:cNvSpPr>
            <a:spLocks noGrp="1"/>
          </p:cNvSpPr>
          <p:nvPr>
            <p:ph type="sldNum" sz="quarter" idx="10"/>
          </p:nvPr>
        </p:nvSpPr>
        <p:spPr/>
        <p:txBody>
          <a:bodyPr/>
          <a:lstStyle/>
          <a:p>
            <a:fld id="{D98E8A7A-9E0A-4F27-82F4-BF1E40D8FBEE}" type="slidenum">
              <a:rPr lang="en-AU" smtClean="0"/>
              <a:t>4</a:t>
            </a:fld>
            <a:endParaRPr lang="en-AU"/>
          </a:p>
        </p:txBody>
      </p:sp>
    </p:spTree>
    <p:extLst>
      <p:ext uri="{BB962C8B-B14F-4D97-AF65-F5344CB8AC3E}">
        <p14:creationId xmlns:p14="http://schemas.microsoft.com/office/powerpoint/2010/main" val="15000010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300" dirty="0"/>
              <a:t>pH is the </a:t>
            </a:r>
            <a:r>
              <a:rPr lang="en-AU" sz="1300" b="1" dirty="0"/>
              <a:t>scale</a:t>
            </a:r>
            <a:r>
              <a:rPr lang="en-AU" sz="1300" dirty="0"/>
              <a:t> used to measure acidity, and stands for “power of hydrogen”. Neutral substances such as water have a pH of 7. A substance with a pH lower than 7 is acidic, one with a pH higher than this (up to 14) is a base (alkali). </a:t>
            </a:r>
          </a:p>
          <a:p>
            <a:pPr defTabSz="990478">
              <a:defRPr/>
            </a:pPr>
            <a:r>
              <a:rPr lang="en-AU" sz="1300" dirty="0"/>
              <a:t>The pH scale is between 0 and 14. It is a logarithmic scale; that means there is a 10 times change with each jump on the scale. For example, a substance with a pH of 6 is 10 times more acidic than water.</a:t>
            </a:r>
          </a:p>
          <a:p>
            <a:pPr defTabSz="990478">
              <a:defRPr/>
            </a:pPr>
            <a:r>
              <a:rPr lang="en-AU" sz="1300" b="1" dirty="0"/>
              <a:t>Indicators:</a:t>
            </a:r>
            <a:r>
              <a:rPr lang="en-AU" sz="1300" dirty="0"/>
              <a:t> Indicators are chemicals used to test whether a substance is an acid or a base. Litmus was the first indicator used to show </a:t>
            </a:r>
            <a:r>
              <a:rPr lang="en-AU" sz="1300" dirty="0" err="1"/>
              <a:t>pH.</a:t>
            </a:r>
            <a:r>
              <a:rPr lang="en-AU" sz="1300" dirty="0"/>
              <a:t> It produces a red colour for an acid, and a blue colour for a base. It’s range of colours is limited, so it can’t tell us the pH number of a substance. A special dye called a </a:t>
            </a:r>
            <a:r>
              <a:rPr lang="en-AU" sz="1300" b="1" dirty="0"/>
              <a:t>universal indicator</a:t>
            </a:r>
            <a:r>
              <a:rPr lang="en-AU" sz="1300" dirty="0"/>
              <a:t> produces a wide range of colours and is more accurate at telling us where a substance fits into the pH scale.</a:t>
            </a:r>
            <a:endParaRPr lang="en-AU" sz="1300" b="1" dirty="0"/>
          </a:p>
          <a:p>
            <a:r>
              <a:rPr lang="en-AU" sz="1300" dirty="0"/>
              <a:t>Fun facts:</a:t>
            </a:r>
          </a:p>
          <a:p>
            <a:pPr marL="185715" indent="-185715">
              <a:buFont typeface="Arial" panose="020B0604020202020204" pitchFamily="34" charset="0"/>
              <a:buChar char="•"/>
            </a:pPr>
            <a:r>
              <a:rPr lang="en-AU" sz="1300" dirty="0"/>
              <a:t>Acids and bases can help neutralize each other. </a:t>
            </a:r>
          </a:p>
          <a:p>
            <a:pPr marL="185715" indent="-185715">
              <a:buFont typeface="Arial" panose="020B0604020202020204" pitchFamily="34" charset="0"/>
              <a:buChar char="•"/>
            </a:pPr>
            <a:r>
              <a:rPr lang="en-AU" sz="1300" dirty="0"/>
              <a:t>Strong bases can be slippery and slimy feeling. </a:t>
            </a:r>
          </a:p>
          <a:p>
            <a:pPr marL="185715" indent="-185715">
              <a:buFont typeface="Arial" panose="020B0604020202020204" pitchFamily="34" charset="0"/>
              <a:buChar char="•"/>
            </a:pPr>
            <a:r>
              <a:rPr lang="en-AU" sz="1300" dirty="0"/>
              <a:t>Acids taste sour, bases taste bitter. </a:t>
            </a:r>
          </a:p>
          <a:p>
            <a:pPr marL="185715" indent="-185715">
              <a:buFont typeface="Arial" panose="020B0604020202020204" pitchFamily="34" charset="0"/>
              <a:buChar char="•"/>
            </a:pPr>
            <a:r>
              <a:rPr lang="en-AU" sz="1300" dirty="0"/>
              <a:t>Vitamin C is an acid called ascorbic acid. </a:t>
            </a:r>
            <a:endParaRPr lang="en-AU" baseline="0" dirty="0"/>
          </a:p>
          <a:p>
            <a:endParaRPr lang="en-AU" dirty="0"/>
          </a:p>
        </p:txBody>
      </p:sp>
      <p:sp>
        <p:nvSpPr>
          <p:cNvPr id="4" name="Slide Number Placeholder 3"/>
          <p:cNvSpPr>
            <a:spLocks noGrp="1"/>
          </p:cNvSpPr>
          <p:nvPr>
            <p:ph type="sldNum" sz="quarter" idx="10"/>
          </p:nvPr>
        </p:nvSpPr>
        <p:spPr/>
        <p:txBody>
          <a:bodyPr/>
          <a:lstStyle/>
          <a:p>
            <a:fld id="{D98E8A7A-9E0A-4F27-82F4-BF1E40D8FBEE}" type="slidenum">
              <a:rPr lang="en-AU" smtClean="0"/>
              <a:t>5</a:t>
            </a:fld>
            <a:endParaRPr lang="en-AU"/>
          </a:p>
        </p:txBody>
      </p:sp>
    </p:spTree>
    <p:extLst>
      <p:ext uri="{BB962C8B-B14F-4D97-AF65-F5344CB8AC3E}">
        <p14:creationId xmlns:p14="http://schemas.microsoft.com/office/powerpoint/2010/main" val="1843628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AU" dirty="0"/>
              <a:t>The pH scale actually measures the concentration of </a:t>
            </a:r>
            <a:r>
              <a:rPr lang="en-AU" b="1" dirty="0"/>
              <a:t>hydrogen ions </a:t>
            </a:r>
            <a:r>
              <a:rPr lang="en-AU" dirty="0"/>
              <a:t>in a substance. </a:t>
            </a:r>
          </a:p>
          <a:p>
            <a:pPr algn="l"/>
            <a:r>
              <a:rPr lang="en-AU" dirty="0"/>
              <a:t>All chemicals are made up of molecules or atoms. When atoms group together, we call them molecules. </a:t>
            </a:r>
          </a:p>
          <a:p>
            <a:pPr defTabSz="990478">
              <a:defRPr/>
            </a:pPr>
            <a:r>
              <a:rPr lang="en-AU" dirty="0"/>
              <a:t>Some molecules are made up of just one type of atom. Others are made up of different types of atoms joined together, like water molecules, which have hydrogen and oxygen atoms. </a:t>
            </a:r>
          </a:p>
          <a:p>
            <a:pPr defTabSz="990478">
              <a:defRPr/>
            </a:pPr>
            <a:r>
              <a:rPr lang="en-AU" dirty="0"/>
              <a:t>An </a:t>
            </a:r>
            <a:r>
              <a:rPr lang="en-AU" b="1" dirty="0"/>
              <a:t>ion </a:t>
            </a:r>
            <a:r>
              <a:rPr lang="en-AU" dirty="0"/>
              <a:t>is</a:t>
            </a:r>
            <a:r>
              <a:rPr lang="en-AU" b="1" dirty="0"/>
              <a:t> </a:t>
            </a:r>
            <a:r>
              <a:rPr lang="en-AU" dirty="0"/>
              <a:t>a charged atom or molecule particle, and can be positive, or negative. If we break a water molecule up, we get two charged ions, a positive Hydrogen Ion and a negative Hydroxide Ion. </a:t>
            </a:r>
          </a:p>
          <a:p>
            <a:pPr algn="l"/>
            <a:r>
              <a:rPr lang="en-AU" b="1" dirty="0"/>
              <a:t>………………………………</a:t>
            </a:r>
          </a:p>
          <a:p>
            <a:pPr defTabSz="990478">
              <a:defRPr/>
            </a:pPr>
            <a:r>
              <a:rPr lang="en-AU" b="1" dirty="0"/>
              <a:t>Acids</a:t>
            </a:r>
            <a:r>
              <a:rPr lang="en-AU" dirty="0"/>
              <a:t> release positively charged hydrogen ions when they are dissolved in water. The strength of the acid depends on the number of hydrogen ions (H</a:t>
            </a:r>
            <a:r>
              <a:rPr lang="en-AU" baseline="30000" dirty="0"/>
              <a:t>+</a:t>
            </a:r>
            <a:r>
              <a:rPr lang="en-AU" dirty="0"/>
              <a:t>) it can release. </a:t>
            </a:r>
          </a:p>
          <a:p>
            <a:pPr defTabSz="990478">
              <a:defRPr/>
            </a:pPr>
            <a:r>
              <a:rPr lang="en-AU" dirty="0"/>
              <a:t>Hydrogen ions are highly reactive and can eat away at other substances when they come into contact with them (we call this corrosion). </a:t>
            </a:r>
          </a:p>
          <a:p>
            <a:pPr defTabSz="990478">
              <a:defRPr/>
            </a:pPr>
            <a:r>
              <a:rPr lang="en-AU" b="1" dirty="0"/>
              <a:t>Bases </a:t>
            </a:r>
            <a:r>
              <a:rPr lang="en-AU" dirty="0"/>
              <a:t>react with acids to accept their hydrogen ions. The most reactive bases are called </a:t>
            </a:r>
            <a:r>
              <a:rPr lang="en-AU" b="1" dirty="0"/>
              <a:t>alkali’s. </a:t>
            </a:r>
            <a:r>
              <a:rPr lang="en-AU" dirty="0"/>
              <a:t>As alkali’s dissolve, they release hydroxide ions (OH</a:t>
            </a:r>
            <a:r>
              <a:rPr lang="en-AU" baseline="30000" dirty="0"/>
              <a:t>-</a:t>
            </a:r>
            <a:r>
              <a:rPr lang="en-AU" dirty="0"/>
              <a:t>).  </a:t>
            </a:r>
          </a:p>
          <a:p>
            <a:pPr defTabSz="990478">
              <a:defRPr/>
            </a:pPr>
            <a:r>
              <a:rPr lang="en-AU" dirty="0"/>
              <a:t>……………………………….</a:t>
            </a:r>
          </a:p>
          <a:p>
            <a:pPr defTabSz="990478">
              <a:defRPr/>
            </a:pPr>
            <a:r>
              <a:rPr lang="en-AU" dirty="0"/>
              <a:t>Extensions: </a:t>
            </a:r>
          </a:p>
          <a:p>
            <a:pPr algn="l"/>
            <a:r>
              <a:rPr lang="en-AU" dirty="0"/>
              <a:t>We can give chemicals shorter names by representing them with letters and numbers. </a:t>
            </a:r>
          </a:p>
          <a:p>
            <a:pPr defTabSz="990478">
              <a:defRPr/>
            </a:pPr>
            <a:r>
              <a:rPr lang="en-AU" dirty="0"/>
              <a:t>The chemical formula for water is H</a:t>
            </a:r>
            <a:r>
              <a:rPr lang="en-AU" baseline="-25000" dirty="0"/>
              <a:t>2</a:t>
            </a:r>
            <a:r>
              <a:rPr lang="en-AU" dirty="0"/>
              <a:t>O. This means water is made from two hydrogens atoms (H) and one oxygen atom (O). ( H</a:t>
            </a:r>
            <a:r>
              <a:rPr lang="en-AU" baseline="-25000" dirty="0"/>
              <a:t>2</a:t>
            </a:r>
            <a:r>
              <a:rPr lang="en-AU" dirty="0"/>
              <a:t>O  </a:t>
            </a:r>
            <a:r>
              <a:rPr lang="en-AU" dirty="0">
                <a:sym typeface="Wingdings" panose="05000000000000000000" pitchFamily="2" charset="2"/>
              </a:rPr>
              <a:t>  H</a:t>
            </a:r>
            <a:r>
              <a:rPr lang="en-AU" baseline="30000" dirty="0">
                <a:sym typeface="Wingdings" panose="05000000000000000000" pitchFamily="2" charset="2"/>
              </a:rPr>
              <a:t>+</a:t>
            </a:r>
            <a:r>
              <a:rPr lang="en-AU" dirty="0">
                <a:sym typeface="Wingdings" panose="05000000000000000000" pitchFamily="2" charset="2"/>
              </a:rPr>
              <a:t>   +   OH</a:t>
            </a:r>
            <a:r>
              <a:rPr lang="en-AU" baseline="30000" dirty="0">
                <a:sym typeface="Wingdings" panose="05000000000000000000" pitchFamily="2" charset="2"/>
              </a:rPr>
              <a:t>- </a:t>
            </a:r>
            <a:r>
              <a:rPr lang="en-AU" dirty="0"/>
              <a:t>)</a:t>
            </a:r>
            <a:endParaRPr lang="en-AU" baseline="30000" dirty="0"/>
          </a:p>
          <a:p>
            <a:r>
              <a:rPr lang="en-AU" dirty="0"/>
              <a:t>“</a:t>
            </a:r>
            <a:r>
              <a:rPr lang="en-AU" dirty="0" err="1"/>
              <a:t>HCl</a:t>
            </a:r>
            <a:r>
              <a:rPr lang="en-AU" dirty="0"/>
              <a:t>” is the chemical formula for </a:t>
            </a:r>
            <a:r>
              <a:rPr lang="en-AU" b="1" dirty="0"/>
              <a:t>hydrochloric acid</a:t>
            </a:r>
            <a:r>
              <a:rPr lang="en-AU" dirty="0"/>
              <a:t>. It breaks into positive </a:t>
            </a:r>
            <a:r>
              <a:rPr lang="en-AU" b="1" dirty="0"/>
              <a:t>hydrogen ions </a:t>
            </a:r>
            <a:r>
              <a:rPr lang="en-AU" dirty="0"/>
              <a:t>and negative </a:t>
            </a:r>
            <a:r>
              <a:rPr lang="en-AU" b="1" dirty="0"/>
              <a:t>chlorine ions</a:t>
            </a:r>
            <a:r>
              <a:rPr lang="en-AU" dirty="0"/>
              <a:t>. It is an acid because it releases positively charged particles of hydrogen. ( </a:t>
            </a:r>
            <a:r>
              <a:rPr lang="en-AU" dirty="0" err="1"/>
              <a:t>HCl</a:t>
            </a:r>
            <a:r>
              <a:rPr lang="en-AU" dirty="0"/>
              <a:t>  </a:t>
            </a:r>
            <a:r>
              <a:rPr lang="en-AU" dirty="0">
                <a:sym typeface="Wingdings" panose="05000000000000000000" pitchFamily="2" charset="2"/>
              </a:rPr>
              <a:t>  H</a:t>
            </a:r>
            <a:r>
              <a:rPr lang="en-AU" baseline="30000" dirty="0">
                <a:sym typeface="Wingdings" panose="05000000000000000000" pitchFamily="2" charset="2"/>
              </a:rPr>
              <a:t>+</a:t>
            </a:r>
            <a:r>
              <a:rPr lang="en-AU" dirty="0">
                <a:sym typeface="Wingdings" panose="05000000000000000000" pitchFamily="2" charset="2"/>
              </a:rPr>
              <a:t>   +   Cl</a:t>
            </a:r>
            <a:r>
              <a:rPr lang="en-AU" baseline="30000" dirty="0">
                <a:sym typeface="Wingdings" panose="05000000000000000000" pitchFamily="2" charset="2"/>
              </a:rPr>
              <a:t>- </a:t>
            </a:r>
            <a:r>
              <a:rPr lang="en-AU" dirty="0"/>
              <a:t>)</a:t>
            </a:r>
            <a:endParaRPr lang="en-AU" baseline="30000" dirty="0"/>
          </a:p>
          <a:p>
            <a:pPr defTabSz="990478">
              <a:defRPr/>
            </a:pPr>
            <a:r>
              <a:rPr lang="en-AU" dirty="0"/>
              <a:t>“</a:t>
            </a:r>
            <a:r>
              <a:rPr lang="en-AU" dirty="0" err="1"/>
              <a:t>NaOH</a:t>
            </a:r>
            <a:r>
              <a:rPr lang="en-AU" dirty="0"/>
              <a:t>” is the formula for </a:t>
            </a:r>
            <a:r>
              <a:rPr lang="en-AU" b="1" dirty="0"/>
              <a:t>sodium hydroxide</a:t>
            </a:r>
            <a:r>
              <a:rPr lang="en-AU" dirty="0"/>
              <a:t>. It breaks into </a:t>
            </a:r>
            <a:r>
              <a:rPr lang="en-AU" b="1" dirty="0"/>
              <a:t>sodium ions </a:t>
            </a:r>
            <a:r>
              <a:rPr lang="en-AU" dirty="0"/>
              <a:t>and </a:t>
            </a:r>
            <a:r>
              <a:rPr lang="en-AU" b="1" dirty="0"/>
              <a:t>hydroxide ions</a:t>
            </a:r>
            <a:r>
              <a:rPr lang="en-AU" dirty="0"/>
              <a:t>. It is a base because it has a concentration of negatively charged hydroxide ions. ( </a:t>
            </a:r>
            <a:r>
              <a:rPr lang="en-AU" dirty="0" err="1"/>
              <a:t>NaOH</a:t>
            </a:r>
            <a:r>
              <a:rPr lang="en-AU" dirty="0"/>
              <a:t>  </a:t>
            </a:r>
            <a:r>
              <a:rPr lang="en-AU" dirty="0">
                <a:sym typeface="Wingdings" panose="05000000000000000000" pitchFamily="2" charset="2"/>
              </a:rPr>
              <a:t>  Na</a:t>
            </a:r>
            <a:r>
              <a:rPr lang="en-AU" baseline="30000" dirty="0">
                <a:sym typeface="Wingdings" panose="05000000000000000000" pitchFamily="2" charset="2"/>
              </a:rPr>
              <a:t>+</a:t>
            </a:r>
            <a:r>
              <a:rPr lang="en-AU" dirty="0">
                <a:sym typeface="Wingdings" panose="05000000000000000000" pitchFamily="2" charset="2"/>
              </a:rPr>
              <a:t>   +   OH</a:t>
            </a:r>
            <a:r>
              <a:rPr lang="en-AU" baseline="30000" dirty="0">
                <a:sym typeface="Wingdings" panose="05000000000000000000" pitchFamily="2" charset="2"/>
              </a:rPr>
              <a:t>- </a:t>
            </a:r>
            <a:r>
              <a:rPr lang="en-AU" dirty="0"/>
              <a:t>)</a:t>
            </a:r>
          </a:p>
          <a:p>
            <a:pPr defTabSz="990478">
              <a:defRPr/>
            </a:pPr>
            <a:r>
              <a:rPr lang="en-AU" b="1" dirty="0"/>
              <a:t>Neutralisation: </a:t>
            </a:r>
            <a:r>
              <a:rPr lang="en-AU" dirty="0"/>
              <a:t>the chemical reaction between an acid and an alkali  (or other base) is called neutralisation, because it results in products that are neither acid nor alkali. One of the products is always water, and the other a salt, made up of the left over ions.</a:t>
            </a:r>
          </a:p>
          <a:p>
            <a:pPr defTabSz="990478">
              <a:defRPr/>
            </a:pPr>
            <a:r>
              <a:rPr lang="en-AU" dirty="0"/>
              <a:t>Acid + base = salt + water</a:t>
            </a:r>
          </a:p>
          <a:p>
            <a:pPr defTabSz="990478">
              <a:defRPr/>
            </a:pPr>
            <a:r>
              <a:rPr lang="en-AU" dirty="0"/>
              <a:t>Hydrochloric acid + sodium hydroxide = sodium chloride + water</a:t>
            </a:r>
          </a:p>
          <a:p>
            <a:pPr defTabSz="990478">
              <a:defRPr/>
            </a:pPr>
            <a:r>
              <a:rPr lang="en-AU" dirty="0" err="1"/>
              <a:t>HCl</a:t>
            </a:r>
            <a:r>
              <a:rPr lang="en-AU" dirty="0"/>
              <a:t> + </a:t>
            </a:r>
            <a:r>
              <a:rPr lang="en-AU" dirty="0" err="1"/>
              <a:t>NaOH</a:t>
            </a:r>
            <a:r>
              <a:rPr lang="en-AU" dirty="0"/>
              <a:t> = </a:t>
            </a:r>
            <a:r>
              <a:rPr lang="en-AU" dirty="0" err="1"/>
              <a:t>NaCl</a:t>
            </a:r>
            <a:r>
              <a:rPr lang="en-AU" dirty="0"/>
              <a:t> + H</a:t>
            </a:r>
            <a:r>
              <a:rPr lang="en-AU" baseline="-25000" dirty="0"/>
              <a:t>2</a:t>
            </a:r>
            <a:r>
              <a:rPr lang="en-AU" dirty="0"/>
              <a:t>O</a:t>
            </a:r>
            <a:endParaRPr lang="en-AU" b="1" dirty="0"/>
          </a:p>
          <a:p>
            <a:pPr defTabSz="990478">
              <a:defRPr/>
            </a:pPr>
            <a:endParaRPr lang="en-AU" baseline="30000" dirty="0"/>
          </a:p>
          <a:p>
            <a:pPr defTabSz="990478">
              <a:defRPr/>
            </a:pPr>
            <a:endParaRPr lang="en-AU" dirty="0"/>
          </a:p>
        </p:txBody>
      </p:sp>
      <p:sp>
        <p:nvSpPr>
          <p:cNvPr id="4" name="Slide Number Placeholder 3"/>
          <p:cNvSpPr>
            <a:spLocks noGrp="1"/>
          </p:cNvSpPr>
          <p:nvPr>
            <p:ph type="sldNum" sz="quarter" idx="10"/>
          </p:nvPr>
        </p:nvSpPr>
        <p:spPr/>
        <p:txBody>
          <a:bodyPr/>
          <a:lstStyle/>
          <a:p>
            <a:fld id="{D98E8A7A-9E0A-4F27-82F4-BF1E40D8FBEE}" type="slidenum">
              <a:rPr lang="en-AU" smtClean="0"/>
              <a:t>6</a:t>
            </a:fld>
            <a:endParaRPr lang="en-AU"/>
          </a:p>
        </p:txBody>
      </p:sp>
    </p:spTree>
    <p:extLst>
      <p:ext uri="{BB962C8B-B14F-4D97-AF65-F5344CB8AC3E}">
        <p14:creationId xmlns:p14="http://schemas.microsoft.com/office/powerpoint/2010/main" val="18514905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dirty="0" smtClean="0"/>
              <a:t>Let’s take a look at the pH of different liquids. Which liquids have a low pH, close in number to the human stomach (pH 1.5 – 3.5?)</a:t>
            </a:r>
          </a:p>
          <a:p>
            <a:r>
              <a:rPr lang="en-AU" baseline="0" dirty="0" smtClean="0"/>
              <a:t>Refer to coordinator notes for Activity 5.3.2 and risk assessment for Module 5.</a:t>
            </a:r>
          </a:p>
          <a:p>
            <a:r>
              <a:rPr lang="en-AU" baseline="0" dirty="0" smtClean="0"/>
              <a:t>Discuss hypotheses with students before you begin. What do they think will happen? </a:t>
            </a:r>
          </a:p>
          <a:p>
            <a:r>
              <a:rPr lang="en-AU" baseline="0" dirty="0" smtClean="0"/>
              <a:t>Discuss what happened after the activity. Were hypotheses correct, or were they surprised? </a:t>
            </a:r>
          </a:p>
        </p:txBody>
      </p:sp>
      <p:sp>
        <p:nvSpPr>
          <p:cNvPr id="4" name="Slide Number Placeholder 3"/>
          <p:cNvSpPr>
            <a:spLocks noGrp="1"/>
          </p:cNvSpPr>
          <p:nvPr>
            <p:ph type="sldNum" sz="quarter" idx="10"/>
          </p:nvPr>
        </p:nvSpPr>
        <p:spPr/>
        <p:txBody>
          <a:bodyPr/>
          <a:lstStyle/>
          <a:p>
            <a:fld id="{D98E8A7A-9E0A-4F27-82F4-BF1E40D8FBEE}" type="slidenum">
              <a:rPr lang="en-AU" smtClean="0"/>
              <a:t>7</a:t>
            </a:fld>
            <a:endParaRPr lang="en-AU"/>
          </a:p>
        </p:txBody>
      </p:sp>
    </p:spTree>
    <p:extLst>
      <p:ext uri="{BB962C8B-B14F-4D97-AF65-F5344CB8AC3E}">
        <p14:creationId xmlns:p14="http://schemas.microsoft.com/office/powerpoint/2010/main" val="2728043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300" dirty="0"/>
              <a:t>Chemical engineers are involved in the pharmaceuticals industry – that’s the industry where medicines are made!</a:t>
            </a:r>
          </a:p>
          <a:p>
            <a:r>
              <a:rPr lang="en-AU" sz="1300" dirty="0"/>
              <a:t>Chemical engineers help to design and test how drugs are made, to ensure they work safely and effectively in our bodies to treat the desired medical condition. Some medicines have special coatings which have been developed by chemical engineers.</a:t>
            </a:r>
          </a:p>
          <a:p>
            <a:pPr defTabSz="990478">
              <a:defRPr/>
            </a:pPr>
            <a:r>
              <a:rPr lang="en-AU" sz="1300" dirty="0"/>
              <a:t>These coatings can affect how the drug reacts in our body – they can release the medicine quickly, or gradually over time.</a:t>
            </a:r>
          </a:p>
          <a:p>
            <a:pPr defTabSz="990478">
              <a:defRPr/>
            </a:pPr>
            <a:r>
              <a:rPr lang="en-AU" sz="1300" i="1" dirty="0"/>
              <a:t>To understand this better… lets first take a look into how our body digests things!</a:t>
            </a:r>
          </a:p>
          <a:p>
            <a:endParaRPr lang="en-AU" b="1" u="sng" dirty="0"/>
          </a:p>
          <a:p>
            <a:r>
              <a:rPr lang="en-AU" b="1" u="sng" dirty="0" smtClean="0"/>
              <a:t>Vocabulary</a:t>
            </a:r>
            <a:r>
              <a:rPr lang="en-AU" b="1" u="sng" dirty="0"/>
              <a:t>:</a:t>
            </a:r>
          </a:p>
          <a:p>
            <a:r>
              <a:rPr lang="en-AU" b="1" dirty="0"/>
              <a:t>Pharmaceuticals</a:t>
            </a:r>
            <a:r>
              <a:rPr lang="en-AU" dirty="0"/>
              <a:t> – compounds manufactured</a:t>
            </a:r>
            <a:r>
              <a:rPr lang="en-AU" baseline="0" dirty="0"/>
              <a:t> for use as medicines</a:t>
            </a:r>
          </a:p>
          <a:p>
            <a:endParaRPr lang="en-AU" dirty="0"/>
          </a:p>
        </p:txBody>
      </p:sp>
      <p:sp>
        <p:nvSpPr>
          <p:cNvPr id="4" name="Slide Number Placeholder 3"/>
          <p:cNvSpPr>
            <a:spLocks noGrp="1"/>
          </p:cNvSpPr>
          <p:nvPr>
            <p:ph type="sldNum" sz="quarter" idx="10"/>
          </p:nvPr>
        </p:nvSpPr>
        <p:spPr/>
        <p:txBody>
          <a:bodyPr/>
          <a:lstStyle/>
          <a:p>
            <a:fld id="{D98E8A7A-9E0A-4F27-82F4-BF1E40D8FBEE}" type="slidenum">
              <a:rPr lang="en-AU" smtClean="0"/>
              <a:t>8</a:t>
            </a:fld>
            <a:endParaRPr lang="en-AU"/>
          </a:p>
        </p:txBody>
      </p:sp>
    </p:spTree>
    <p:extLst>
      <p:ext uri="{BB962C8B-B14F-4D97-AF65-F5344CB8AC3E}">
        <p14:creationId xmlns:p14="http://schemas.microsoft.com/office/powerpoint/2010/main" val="15200980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When</a:t>
            </a:r>
            <a:r>
              <a:rPr lang="en-AU" baseline="0" dirty="0"/>
              <a:t> we eat food, or take a tablet, it travels from our </a:t>
            </a:r>
            <a:r>
              <a:rPr lang="en-AU" baseline="0" dirty="0" smtClean="0"/>
              <a:t>mouth, </a:t>
            </a:r>
            <a:r>
              <a:rPr lang="en-AU" baseline="0" dirty="0"/>
              <a:t>through our </a:t>
            </a:r>
            <a:r>
              <a:rPr lang="en-AU" baseline="0" dirty="0" smtClean="0"/>
              <a:t>oesophagus, </a:t>
            </a:r>
            <a:r>
              <a:rPr lang="en-AU" baseline="0" dirty="0"/>
              <a:t>to our stomach. The muscles of our oesophagus contract in a wave like </a:t>
            </a:r>
            <a:r>
              <a:rPr lang="en-AU" baseline="0" dirty="0" smtClean="0"/>
              <a:t>motion, </a:t>
            </a:r>
            <a:r>
              <a:rPr lang="en-AU" baseline="0" dirty="0"/>
              <a:t>to push food through the digestive </a:t>
            </a:r>
            <a:r>
              <a:rPr lang="en-AU" baseline="0" dirty="0" smtClean="0"/>
              <a:t>system.</a:t>
            </a:r>
          </a:p>
          <a:p>
            <a:r>
              <a:rPr lang="en-AU" baseline="0" dirty="0" smtClean="0"/>
              <a:t>Special </a:t>
            </a:r>
            <a:r>
              <a:rPr lang="en-AU" baseline="0" dirty="0"/>
              <a:t>chemicals are released by </a:t>
            </a:r>
            <a:r>
              <a:rPr lang="en-AU" baseline="0" dirty="0" smtClean="0"/>
              <a:t>our </a:t>
            </a:r>
            <a:r>
              <a:rPr lang="en-AU" baseline="0" dirty="0"/>
              <a:t>liver and pancreas to help break down </a:t>
            </a:r>
            <a:r>
              <a:rPr lang="en-AU" baseline="0" dirty="0" smtClean="0"/>
              <a:t>food (and tablets). </a:t>
            </a:r>
            <a:r>
              <a:rPr lang="en-AU" baseline="0" dirty="0"/>
              <a:t>The stomach muscles </a:t>
            </a:r>
            <a:r>
              <a:rPr lang="en-AU" baseline="0" dirty="0" smtClean="0"/>
              <a:t>contract </a:t>
            </a:r>
            <a:r>
              <a:rPr lang="en-AU" baseline="0" dirty="0"/>
              <a:t>to mix up the food before it moves </a:t>
            </a:r>
            <a:r>
              <a:rPr lang="en-AU" baseline="0" dirty="0" smtClean="0"/>
              <a:t>through </a:t>
            </a:r>
            <a:r>
              <a:rPr lang="en-AU" baseline="0" dirty="0"/>
              <a:t>the </a:t>
            </a:r>
            <a:r>
              <a:rPr lang="en-AU" baseline="0" dirty="0" smtClean="0"/>
              <a:t>small intestine, </a:t>
            </a:r>
            <a:r>
              <a:rPr lang="en-AU" baseline="0" dirty="0"/>
              <a:t>then </a:t>
            </a:r>
            <a:r>
              <a:rPr lang="en-AU" baseline="0" dirty="0" smtClean="0"/>
              <a:t>the large intestine, </a:t>
            </a:r>
            <a:r>
              <a:rPr lang="en-AU" baseline="0" dirty="0"/>
              <a:t>through to the rectum and out the anus</a:t>
            </a:r>
            <a:r>
              <a:rPr lang="en-AU" baseline="0" dirty="0" smtClean="0"/>
              <a:t>.</a:t>
            </a:r>
          </a:p>
          <a:p>
            <a:r>
              <a:rPr lang="en-AU" dirty="0" smtClean="0"/>
              <a:t>The pH in our digestive tract changes throughout</a:t>
            </a:r>
            <a:r>
              <a:rPr lang="en-AU" baseline="0" dirty="0" smtClean="0"/>
              <a:t> the different organs. The pH of our digestive tract is generally acidic.</a:t>
            </a:r>
            <a:endParaRPr lang="en-AU" dirty="0" smtClean="0"/>
          </a:p>
          <a:p>
            <a:pPr defTabSz="990478">
              <a:defRPr/>
            </a:pPr>
            <a:r>
              <a:rPr lang="en-AU" baseline="0" dirty="0" smtClean="0"/>
              <a:t>The mouth is only slightly off neutral (pH 7) where as the stomach is highly acidic at pH 1.3.</a:t>
            </a:r>
          </a:p>
          <a:p>
            <a:r>
              <a:rPr lang="en-AU" baseline="0" dirty="0" smtClean="0"/>
              <a:t>Did you know….</a:t>
            </a:r>
          </a:p>
          <a:p>
            <a:r>
              <a:rPr lang="en-AU" baseline="0" dirty="0" smtClean="0"/>
              <a:t>Hydrochloric acid (</a:t>
            </a:r>
            <a:r>
              <a:rPr lang="en-AU" baseline="0" dirty="0" err="1" smtClean="0"/>
              <a:t>HCl</a:t>
            </a:r>
            <a:r>
              <a:rPr lang="en-AU" baseline="0" dirty="0" smtClean="0"/>
              <a:t>), used in batteries and for refining metals, is actually released in our stomachs to help break down food and kill bad bacteria. That’s why the stomach has such a low pH!</a:t>
            </a:r>
            <a:endParaRPr lang="en-AU" dirty="0" smtClean="0"/>
          </a:p>
          <a:p>
            <a:pPr defTabSz="990478">
              <a:defRPr/>
            </a:pPr>
            <a:endParaRPr lang="en-AU" baseline="0" dirty="0" smtClean="0"/>
          </a:p>
          <a:p>
            <a:endParaRPr lang="en-AU" baseline="0" dirty="0"/>
          </a:p>
        </p:txBody>
      </p:sp>
      <p:sp>
        <p:nvSpPr>
          <p:cNvPr id="4" name="Slide Number Placeholder 3"/>
          <p:cNvSpPr>
            <a:spLocks noGrp="1"/>
          </p:cNvSpPr>
          <p:nvPr>
            <p:ph type="sldNum" sz="quarter" idx="10"/>
          </p:nvPr>
        </p:nvSpPr>
        <p:spPr/>
        <p:txBody>
          <a:bodyPr/>
          <a:lstStyle/>
          <a:p>
            <a:fld id="{D98E8A7A-9E0A-4F27-82F4-BF1E40D8FBEE}" type="slidenum">
              <a:rPr lang="en-AU" smtClean="0"/>
              <a:t>9</a:t>
            </a:fld>
            <a:endParaRPr lang="en-AU"/>
          </a:p>
        </p:txBody>
      </p:sp>
    </p:spTree>
    <p:extLst>
      <p:ext uri="{BB962C8B-B14F-4D97-AF65-F5344CB8AC3E}">
        <p14:creationId xmlns:p14="http://schemas.microsoft.com/office/powerpoint/2010/main" val="1631731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C1933D5-831F-40CD-86A1-F0B6D08615E4}" type="datetime1">
              <a:rPr lang="en-AU" smtClean="0"/>
              <a:t>5/04/2018</a:t>
            </a:fld>
            <a:endParaRPr lang="en-AU"/>
          </a:p>
        </p:txBody>
      </p:sp>
      <p:sp>
        <p:nvSpPr>
          <p:cNvPr id="5" name="Footer Placeholder 4"/>
          <p:cNvSpPr>
            <a:spLocks noGrp="1"/>
          </p:cNvSpPr>
          <p:nvPr>
            <p:ph type="ftr" sz="quarter" idx="11"/>
          </p:nvPr>
        </p:nvSpPr>
        <p:spPr/>
        <p:txBody>
          <a:bodyPr/>
          <a:lstStyle/>
          <a:p>
            <a:r>
              <a:rPr lang="en-AU"/>
              <a:t>Science Clubs Module 1.1                                                             Proudly developed by SMART with funding from Inspiring Australia</a:t>
            </a:r>
          </a:p>
        </p:txBody>
      </p:sp>
      <p:sp>
        <p:nvSpPr>
          <p:cNvPr id="6" name="Slide Number Placeholder 5"/>
          <p:cNvSpPr>
            <a:spLocks noGrp="1"/>
          </p:cNvSpPr>
          <p:nvPr>
            <p:ph type="sldNum" sz="quarter" idx="12"/>
          </p:nvPr>
        </p:nvSpPr>
        <p:spPr/>
        <p:txBody>
          <a:bodyPr/>
          <a:lstStyle/>
          <a:p>
            <a:fld id="{E0184A67-BBA8-453B-B1E0-F72BFCC84079}" type="slidenum">
              <a:rPr lang="en-AU" smtClean="0"/>
              <a:t>‹#›</a:t>
            </a:fld>
            <a:endParaRPr lang="en-AU"/>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6400" y="6303600"/>
            <a:ext cx="1249524" cy="474286"/>
          </a:xfrm>
          <a:prstGeom prst="rect">
            <a:avLst/>
          </a:prstGeom>
        </p:spPr>
      </p:pic>
    </p:spTree>
    <p:extLst>
      <p:ext uri="{BB962C8B-B14F-4D97-AF65-F5344CB8AC3E}">
        <p14:creationId xmlns:p14="http://schemas.microsoft.com/office/powerpoint/2010/main" val="1742915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F47550-868A-4593-8F0B-3E5A147FC2C2}" type="datetime1">
              <a:rPr lang="en-AU" smtClean="0"/>
              <a:t>5/04/2018</a:t>
            </a:fld>
            <a:endParaRPr lang="en-AU"/>
          </a:p>
        </p:txBody>
      </p:sp>
      <p:sp>
        <p:nvSpPr>
          <p:cNvPr id="5" name="Footer Placeholder 4"/>
          <p:cNvSpPr>
            <a:spLocks noGrp="1"/>
          </p:cNvSpPr>
          <p:nvPr>
            <p:ph type="ftr" sz="quarter" idx="11"/>
          </p:nvPr>
        </p:nvSpPr>
        <p:spPr/>
        <p:txBody>
          <a:bodyPr/>
          <a:lstStyle/>
          <a:p>
            <a:r>
              <a:rPr lang="en-AU"/>
              <a:t>Science Clubs Module 1.1                                                             Proudly developed by SMART with funding from Inspiring Australia</a:t>
            </a:r>
          </a:p>
        </p:txBody>
      </p:sp>
      <p:sp>
        <p:nvSpPr>
          <p:cNvPr id="6" name="Slide Number Placeholder 5"/>
          <p:cNvSpPr>
            <a:spLocks noGrp="1"/>
          </p:cNvSpPr>
          <p:nvPr>
            <p:ph type="sldNum" sz="quarter" idx="12"/>
          </p:nvPr>
        </p:nvSpPr>
        <p:spPr/>
        <p:txBody>
          <a:bodyPr/>
          <a:lstStyle/>
          <a:p>
            <a:fld id="{E0184A67-BBA8-453B-B1E0-F72BFCC84079}" type="slidenum">
              <a:rPr lang="en-AU" smtClean="0"/>
              <a:t>‹#›</a:t>
            </a:fld>
            <a:endParaRPr lang="en-AU"/>
          </a:p>
        </p:txBody>
      </p:sp>
    </p:spTree>
    <p:extLst>
      <p:ext uri="{BB962C8B-B14F-4D97-AF65-F5344CB8AC3E}">
        <p14:creationId xmlns:p14="http://schemas.microsoft.com/office/powerpoint/2010/main" val="2545201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22024F-70A1-488D-B390-D58269EA6F57}" type="datetime1">
              <a:rPr lang="en-AU" smtClean="0"/>
              <a:t>5/04/2018</a:t>
            </a:fld>
            <a:endParaRPr lang="en-AU"/>
          </a:p>
        </p:txBody>
      </p:sp>
      <p:sp>
        <p:nvSpPr>
          <p:cNvPr id="5" name="Footer Placeholder 4"/>
          <p:cNvSpPr>
            <a:spLocks noGrp="1"/>
          </p:cNvSpPr>
          <p:nvPr>
            <p:ph type="ftr" sz="quarter" idx="11"/>
          </p:nvPr>
        </p:nvSpPr>
        <p:spPr/>
        <p:txBody>
          <a:bodyPr/>
          <a:lstStyle/>
          <a:p>
            <a:r>
              <a:rPr lang="en-AU"/>
              <a:t>Science Clubs Module 1.1                                                             Proudly developed by SMART with funding from Inspiring Australia</a:t>
            </a:r>
          </a:p>
        </p:txBody>
      </p:sp>
      <p:sp>
        <p:nvSpPr>
          <p:cNvPr id="6" name="Slide Number Placeholder 5"/>
          <p:cNvSpPr>
            <a:spLocks noGrp="1"/>
          </p:cNvSpPr>
          <p:nvPr>
            <p:ph type="sldNum" sz="quarter" idx="12"/>
          </p:nvPr>
        </p:nvSpPr>
        <p:spPr/>
        <p:txBody>
          <a:bodyPr/>
          <a:lstStyle/>
          <a:p>
            <a:fld id="{E0184A67-BBA8-453B-B1E0-F72BFCC84079}" type="slidenum">
              <a:rPr lang="en-AU" smtClean="0"/>
              <a:t>‹#›</a:t>
            </a:fld>
            <a:endParaRPr lang="en-AU"/>
          </a:p>
        </p:txBody>
      </p:sp>
    </p:spTree>
    <p:extLst>
      <p:ext uri="{BB962C8B-B14F-4D97-AF65-F5344CB8AC3E}">
        <p14:creationId xmlns:p14="http://schemas.microsoft.com/office/powerpoint/2010/main" val="1268462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DDCB19-6D5B-4211-889E-686E551A2CF2}" type="datetime1">
              <a:rPr lang="en-AU" smtClean="0"/>
              <a:t>5/04/2018</a:t>
            </a:fld>
            <a:endParaRPr lang="en-AU"/>
          </a:p>
        </p:txBody>
      </p:sp>
      <p:sp>
        <p:nvSpPr>
          <p:cNvPr id="5" name="Footer Placeholder 4"/>
          <p:cNvSpPr>
            <a:spLocks noGrp="1"/>
          </p:cNvSpPr>
          <p:nvPr>
            <p:ph type="ftr" sz="quarter" idx="11"/>
          </p:nvPr>
        </p:nvSpPr>
        <p:spPr/>
        <p:txBody>
          <a:bodyPr/>
          <a:lstStyle/>
          <a:p>
            <a:r>
              <a:rPr lang="en-AU"/>
              <a:t>Science Clubs Module 1.1                                                             Proudly developed by SMART with funding from Inspiring Australia</a:t>
            </a:r>
          </a:p>
        </p:txBody>
      </p:sp>
      <p:sp>
        <p:nvSpPr>
          <p:cNvPr id="6" name="Slide Number Placeholder 5"/>
          <p:cNvSpPr>
            <a:spLocks noGrp="1"/>
          </p:cNvSpPr>
          <p:nvPr>
            <p:ph type="sldNum" sz="quarter" idx="12"/>
          </p:nvPr>
        </p:nvSpPr>
        <p:spPr/>
        <p:txBody>
          <a:bodyPr/>
          <a:lstStyle/>
          <a:p>
            <a:fld id="{E0184A67-BBA8-453B-B1E0-F72BFCC84079}" type="slidenum">
              <a:rPr lang="en-AU" smtClean="0"/>
              <a:t>‹#›</a:t>
            </a:fld>
            <a:endParaRPr lang="en-AU"/>
          </a:p>
        </p:txBody>
      </p:sp>
    </p:spTree>
    <p:extLst>
      <p:ext uri="{BB962C8B-B14F-4D97-AF65-F5344CB8AC3E}">
        <p14:creationId xmlns:p14="http://schemas.microsoft.com/office/powerpoint/2010/main" val="498232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7CA4B4-540F-4C52-A0C9-C7BBB8374096}" type="datetime1">
              <a:rPr lang="en-AU" smtClean="0"/>
              <a:t>5/04/2018</a:t>
            </a:fld>
            <a:endParaRPr lang="en-AU"/>
          </a:p>
        </p:txBody>
      </p:sp>
      <p:sp>
        <p:nvSpPr>
          <p:cNvPr id="5" name="Footer Placeholder 4"/>
          <p:cNvSpPr>
            <a:spLocks noGrp="1"/>
          </p:cNvSpPr>
          <p:nvPr>
            <p:ph type="ftr" sz="quarter" idx="11"/>
          </p:nvPr>
        </p:nvSpPr>
        <p:spPr/>
        <p:txBody>
          <a:bodyPr/>
          <a:lstStyle/>
          <a:p>
            <a:r>
              <a:rPr lang="en-AU"/>
              <a:t>Science Clubs Module 1.1                                                             Proudly developed by SMART with funding from Inspiring Australia</a:t>
            </a:r>
          </a:p>
        </p:txBody>
      </p:sp>
      <p:sp>
        <p:nvSpPr>
          <p:cNvPr id="6" name="Slide Number Placeholder 5"/>
          <p:cNvSpPr>
            <a:spLocks noGrp="1"/>
          </p:cNvSpPr>
          <p:nvPr>
            <p:ph type="sldNum" sz="quarter" idx="12"/>
          </p:nvPr>
        </p:nvSpPr>
        <p:spPr/>
        <p:txBody>
          <a:bodyPr/>
          <a:lstStyle/>
          <a:p>
            <a:fld id="{E0184A67-BBA8-453B-B1E0-F72BFCC84079}" type="slidenum">
              <a:rPr lang="en-AU" smtClean="0"/>
              <a:t>‹#›</a:t>
            </a:fld>
            <a:endParaRPr lang="en-AU"/>
          </a:p>
        </p:txBody>
      </p:sp>
    </p:spTree>
    <p:extLst>
      <p:ext uri="{BB962C8B-B14F-4D97-AF65-F5344CB8AC3E}">
        <p14:creationId xmlns:p14="http://schemas.microsoft.com/office/powerpoint/2010/main" val="1241180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466DC3E-1634-4C66-A371-E4A2FE18018C}" type="datetime1">
              <a:rPr lang="en-AU" smtClean="0"/>
              <a:t>5/04/2018</a:t>
            </a:fld>
            <a:endParaRPr lang="en-AU"/>
          </a:p>
        </p:txBody>
      </p:sp>
      <p:sp>
        <p:nvSpPr>
          <p:cNvPr id="6" name="Footer Placeholder 5"/>
          <p:cNvSpPr>
            <a:spLocks noGrp="1"/>
          </p:cNvSpPr>
          <p:nvPr>
            <p:ph type="ftr" sz="quarter" idx="11"/>
          </p:nvPr>
        </p:nvSpPr>
        <p:spPr/>
        <p:txBody>
          <a:bodyPr/>
          <a:lstStyle/>
          <a:p>
            <a:r>
              <a:rPr lang="en-AU"/>
              <a:t>Science Clubs Module 1.1                                                             Proudly developed by SMART with funding from Inspiring Australia</a:t>
            </a:r>
          </a:p>
        </p:txBody>
      </p:sp>
      <p:sp>
        <p:nvSpPr>
          <p:cNvPr id="7" name="Slide Number Placeholder 6"/>
          <p:cNvSpPr>
            <a:spLocks noGrp="1"/>
          </p:cNvSpPr>
          <p:nvPr>
            <p:ph type="sldNum" sz="quarter" idx="12"/>
          </p:nvPr>
        </p:nvSpPr>
        <p:spPr/>
        <p:txBody>
          <a:bodyPr/>
          <a:lstStyle/>
          <a:p>
            <a:fld id="{E0184A67-BBA8-453B-B1E0-F72BFCC84079}" type="slidenum">
              <a:rPr lang="en-AU" smtClean="0"/>
              <a:t>‹#›</a:t>
            </a:fld>
            <a:endParaRPr lang="en-AU"/>
          </a:p>
        </p:txBody>
      </p:sp>
    </p:spTree>
    <p:extLst>
      <p:ext uri="{BB962C8B-B14F-4D97-AF65-F5344CB8AC3E}">
        <p14:creationId xmlns:p14="http://schemas.microsoft.com/office/powerpoint/2010/main" val="1133415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256C760-1DCF-4BF5-B9EC-EDC7A80BA44B}" type="datetime1">
              <a:rPr lang="en-AU" smtClean="0"/>
              <a:t>5/04/2018</a:t>
            </a:fld>
            <a:endParaRPr lang="en-AU"/>
          </a:p>
        </p:txBody>
      </p:sp>
      <p:sp>
        <p:nvSpPr>
          <p:cNvPr id="8" name="Footer Placeholder 7"/>
          <p:cNvSpPr>
            <a:spLocks noGrp="1"/>
          </p:cNvSpPr>
          <p:nvPr>
            <p:ph type="ftr" sz="quarter" idx="11"/>
          </p:nvPr>
        </p:nvSpPr>
        <p:spPr/>
        <p:txBody>
          <a:bodyPr/>
          <a:lstStyle/>
          <a:p>
            <a:r>
              <a:rPr lang="en-AU"/>
              <a:t>Science Clubs Module 1.1                                                             Proudly developed by SMART with funding from Inspiring Australia</a:t>
            </a:r>
          </a:p>
        </p:txBody>
      </p:sp>
      <p:sp>
        <p:nvSpPr>
          <p:cNvPr id="9" name="Slide Number Placeholder 8"/>
          <p:cNvSpPr>
            <a:spLocks noGrp="1"/>
          </p:cNvSpPr>
          <p:nvPr>
            <p:ph type="sldNum" sz="quarter" idx="12"/>
          </p:nvPr>
        </p:nvSpPr>
        <p:spPr/>
        <p:txBody>
          <a:bodyPr/>
          <a:lstStyle/>
          <a:p>
            <a:fld id="{E0184A67-BBA8-453B-B1E0-F72BFCC84079}" type="slidenum">
              <a:rPr lang="en-AU" smtClean="0"/>
              <a:t>‹#›</a:t>
            </a:fld>
            <a:endParaRPr lang="en-AU"/>
          </a:p>
        </p:txBody>
      </p:sp>
    </p:spTree>
    <p:extLst>
      <p:ext uri="{BB962C8B-B14F-4D97-AF65-F5344CB8AC3E}">
        <p14:creationId xmlns:p14="http://schemas.microsoft.com/office/powerpoint/2010/main" val="1792808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F40DCA-07E6-4396-A137-2FBB333A78FF}" type="datetime1">
              <a:rPr lang="en-AU" smtClean="0"/>
              <a:t>5/04/2018</a:t>
            </a:fld>
            <a:endParaRPr lang="en-AU"/>
          </a:p>
        </p:txBody>
      </p:sp>
      <p:sp>
        <p:nvSpPr>
          <p:cNvPr id="4" name="Footer Placeholder 3"/>
          <p:cNvSpPr>
            <a:spLocks noGrp="1"/>
          </p:cNvSpPr>
          <p:nvPr>
            <p:ph type="ftr" sz="quarter" idx="11"/>
          </p:nvPr>
        </p:nvSpPr>
        <p:spPr/>
        <p:txBody>
          <a:bodyPr/>
          <a:lstStyle/>
          <a:p>
            <a:r>
              <a:rPr lang="en-AU"/>
              <a:t>Science Clubs Module 1.1                                                             Proudly developed by SMART with funding from Inspiring Australia</a:t>
            </a:r>
          </a:p>
        </p:txBody>
      </p:sp>
      <p:sp>
        <p:nvSpPr>
          <p:cNvPr id="5" name="Slide Number Placeholder 4"/>
          <p:cNvSpPr>
            <a:spLocks noGrp="1"/>
          </p:cNvSpPr>
          <p:nvPr>
            <p:ph type="sldNum" sz="quarter" idx="12"/>
          </p:nvPr>
        </p:nvSpPr>
        <p:spPr/>
        <p:txBody>
          <a:bodyPr/>
          <a:lstStyle/>
          <a:p>
            <a:fld id="{E0184A67-BBA8-453B-B1E0-F72BFCC84079}" type="slidenum">
              <a:rPr lang="en-AU" smtClean="0"/>
              <a:t>‹#›</a:t>
            </a:fld>
            <a:endParaRPr lang="en-AU"/>
          </a:p>
        </p:txBody>
      </p:sp>
    </p:spTree>
    <p:extLst>
      <p:ext uri="{BB962C8B-B14F-4D97-AF65-F5344CB8AC3E}">
        <p14:creationId xmlns:p14="http://schemas.microsoft.com/office/powerpoint/2010/main" val="1719972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A518AC-1616-4A3B-874B-6D0EEB8CA24E}" type="datetime1">
              <a:rPr lang="en-AU" smtClean="0"/>
              <a:t>5/04/2018</a:t>
            </a:fld>
            <a:endParaRPr lang="en-AU"/>
          </a:p>
        </p:txBody>
      </p:sp>
      <p:sp>
        <p:nvSpPr>
          <p:cNvPr id="3" name="Footer Placeholder 2"/>
          <p:cNvSpPr>
            <a:spLocks noGrp="1"/>
          </p:cNvSpPr>
          <p:nvPr>
            <p:ph type="ftr" sz="quarter" idx="11"/>
          </p:nvPr>
        </p:nvSpPr>
        <p:spPr/>
        <p:txBody>
          <a:bodyPr/>
          <a:lstStyle/>
          <a:p>
            <a:r>
              <a:rPr lang="en-AU"/>
              <a:t>Science Clubs Module 1.1                                                             Proudly developed by SMART with funding from Inspiring Australia</a:t>
            </a:r>
          </a:p>
        </p:txBody>
      </p:sp>
      <p:sp>
        <p:nvSpPr>
          <p:cNvPr id="4" name="Slide Number Placeholder 3"/>
          <p:cNvSpPr>
            <a:spLocks noGrp="1"/>
          </p:cNvSpPr>
          <p:nvPr>
            <p:ph type="sldNum" sz="quarter" idx="12"/>
          </p:nvPr>
        </p:nvSpPr>
        <p:spPr/>
        <p:txBody>
          <a:bodyPr/>
          <a:lstStyle/>
          <a:p>
            <a:fld id="{E0184A67-BBA8-453B-B1E0-F72BFCC84079}" type="slidenum">
              <a:rPr lang="en-AU" smtClean="0"/>
              <a:t>‹#›</a:t>
            </a:fld>
            <a:endParaRPr lang="en-AU"/>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9600" y="6238800"/>
            <a:ext cx="1166222" cy="442667"/>
          </a:xfrm>
          <a:prstGeom prst="rect">
            <a:avLst/>
          </a:prstGeom>
        </p:spPr>
      </p:pic>
      <p:pic>
        <p:nvPicPr>
          <p:cNvPr id="6" name="Picture 5"/>
          <p:cNvPicPr>
            <a:picLocks noChangeAspect="1"/>
          </p:cNvPicPr>
          <p:nvPr userDrawn="1"/>
        </p:nvPicPr>
        <p:blipFill>
          <a:blip r:embed="rId3"/>
          <a:stretch>
            <a:fillRect/>
          </a:stretch>
        </p:blipFill>
        <p:spPr>
          <a:xfrm>
            <a:off x="6472800" y="6285600"/>
            <a:ext cx="1212385" cy="396110"/>
          </a:xfrm>
          <a:prstGeom prst="rect">
            <a:avLst/>
          </a:prstGeom>
        </p:spPr>
      </p:pic>
      <p:pic>
        <p:nvPicPr>
          <p:cNvPr id="7" name="Picture 6"/>
          <p:cNvPicPr>
            <a:picLocks noChangeAspect="1"/>
          </p:cNvPicPr>
          <p:nvPr userDrawn="1"/>
        </p:nvPicPr>
        <p:blipFill rotWithShape="1">
          <a:blip r:embed="rId4" cstate="print">
            <a:extLst>
              <a:ext uri="{28A0092B-C50C-407E-A947-70E740481C1C}">
                <a14:useLocalDpi xmlns:a14="http://schemas.microsoft.com/office/drawing/2010/main" val="0"/>
              </a:ext>
            </a:extLst>
          </a:blip>
          <a:srcRect l="66068" t="21468" r="29650" b="33997"/>
          <a:stretch/>
        </p:blipFill>
        <p:spPr>
          <a:xfrm>
            <a:off x="7624800" y="6238800"/>
            <a:ext cx="101600" cy="397164"/>
          </a:xfrm>
          <a:prstGeom prst="rect">
            <a:avLst/>
          </a:prstGeom>
        </p:spPr>
      </p:pic>
    </p:spTree>
    <p:extLst>
      <p:ext uri="{BB962C8B-B14F-4D97-AF65-F5344CB8AC3E}">
        <p14:creationId xmlns:p14="http://schemas.microsoft.com/office/powerpoint/2010/main" val="4167757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183400C-6BF5-4579-8A01-86C1624DBB87}" type="datetime1">
              <a:rPr lang="en-AU" smtClean="0"/>
              <a:t>5/04/2018</a:t>
            </a:fld>
            <a:endParaRPr lang="en-AU"/>
          </a:p>
        </p:txBody>
      </p:sp>
      <p:sp>
        <p:nvSpPr>
          <p:cNvPr id="6" name="Footer Placeholder 5"/>
          <p:cNvSpPr>
            <a:spLocks noGrp="1"/>
          </p:cNvSpPr>
          <p:nvPr>
            <p:ph type="ftr" sz="quarter" idx="11"/>
          </p:nvPr>
        </p:nvSpPr>
        <p:spPr/>
        <p:txBody>
          <a:bodyPr/>
          <a:lstStyle/>
          <a:p>
            <a:r>
              <a:rPr lang="en-AU"/>
              <a:t>Science Clubs Module 1.1                                                             Proudly developed by SMART with funding from Inspiring Australia</a:t>
            </a:r>
          </a:p>
        </p:txBody>
      </p:sp>
      <p:sp>
        <p:nvSpPr>
          <p:cNvPr id="7" name="Slide Number Placeholder 6"/>
          <p:cNvSpPr>
            <a:spLocks noGrp="1"/>
          </p:cNvSpPr>
          <p:nvPr>
            <p:ph type="sldNum" sz="quarter" idx="12"/>
          </p:nvPr>
        </p:nvSpPr>
        <p:spPr/>
        <p:txBody>
          <a:bodyPr/>
          <a:lstStyle/>
          <a:p>
            <a:fld id="{E0184A67-BBA8-453B-B1E0-F72BFCC84079}" type="slidenum">
              <a:rPr lang="en-AU" smtClean="0"/>
              <a:t>‹#›</a:t>
            </a:fld>
            <a:endParaRPr lang="en-AU"/>
          </a:p>
        </p:txBody>
      </p:sp>
    </p:spTree>
    <p:extLst>
      <p:ext uri="{BB962C8B-B14F-4D97-AF65-F5344CB8AC3E}">
        <p14:creationId xmlns:p14="http://schemas.microsoft.com/office/powerpoint/2010/main" val="1972339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140C96C-33D9-4233-AF82-0D8209907901}" type="datetime1">
              <a:rPr lang="en-AU" smtClean="0"/>
              <a:t>5/04/2018</a:t>
            </a:fld>
            <a:endParaRPr lang="en-AU"/>
          </a:p>
        </p:txBody>
      </p:sp>
      <p:sp>
        <p:nvSpPr>
          <p:cNvPr id="6" name="Footer Placeholder 5"/>
          <p:cNvSpPr>
            <a:spLocks noGrp="1"/>
          </p:cNvSpPr>
          <p:nvPr>
            <p:ph type="ftr" sz="quarter" idx="11"/>
          </p:nvPr>
        </p:nvSpPr>
        <p:spPr/>
        <p:txBody>
          <a:bodyPr/>
          <a:lstStyle/>
          <a:p>
            <a:r>
              <a:rPr lang="en-AU"/>
              <a:t>Science Clubs Module 1.1                                                             Proudly developed by SMART with funding from Inspiring Australia</a:t>
            </a:r>
          </a:p>
        </p:txBody>
      </p:sp>
      <p:sp>
        <p:nvSpPr>
          <p:cNvPr id="7" name="Slide Number Placeholder 6"/>
          <p:cNvSpPr>
            <a:spLocks noGrp="1"/>
          </p:cNvSpPr>
          <p:nvPr>
            <p:ph type="sldNum" sz="quarter" idx="12"/>
          </p:nvPr>
        </p:nvSpPr>
        <p:spPr/>
        <p:txBody>
          <a:bodyPr/>
          <a:lstStyle/>
          <a:p>
            <a:fld id="{E0184A67-BBA8-453B-B1E0-F72BFCC84079}" type="slidenum">
              <a:rPr lang="en-AU" smtClean="0"/>
              <a:t>‹#›</a:t>
            </a:fld>
            <a:endParaRPr lang="en-AU"/>
          </a:p>
        </p:txBody>
      </p:sp>
    </p:spTree>
    <p:extLst>
      <p:ext uri="{BB962C8B-B14F-4D97-AF65-F5344CB8AC3E}">
        <p14:creationId xmlns:p14="http://schemas.microsoft.com/office/powerpoint/2010/main" val="1893859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D91815-F5FA-4381-BD29-261492BD6AB7}" type="datetime1">
              <a:rPr lang="en-AU" smtClean="0"/>
              <a:t>5/04/2018</a:t>
            </a:fld>
            <a:endParaRPr lang="en-A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AU"/>
              <a:t>Science Clubs Module 1.1                                                             Proudly developed by SMART with funding from Inspiring Australia</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184A67-BBA8-453B-B1E0-F72BFCC84079}" type="slidenum">
              <a:rPr lang="en-AU" smtClean="0"/>
              <a:t>‹#›</a:t>
            </a:fld>
            <a:endParaRPr lang="en-AU"/>
          </a:p>
        </p:txBody>
      </p:sp>
    </p:spTree>
    <p:extLst>
      <p:ext uri="{BB962C8B-B14F-4D97-AF65-F5344CB8AC3E}">
        <p14:creationId xmlns:p14="http://schemas.microsoft.com/office/powerpoint/2010/main" val="28620397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gif"/><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youtu.be/wzitxKO1IEE"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hyperlink" Target="http://www.chem4kids.com/files/react_acidbase.html" TargetMode="External"/><Relationship Id="rId3" Type="http://schemas.openxmlformats.org/officeDocument/2006/relationships/hyperlink" Target="https://www.teachengineering.org/view_activity.php?url=collection/cub_/activities/cub_biomed/cub_biomed_lesson05_activity1.xml" TargetMode="External"/><Relationship Id="rId7" Type="http://schemas.openxmlformats.org/officeDocument/2006/relationships/hyperlink" Target="https://www.visionlearning.com/en/library/Chemistry/1/Acids-and-Bases/58"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hyperlink" Target="https://youtu.be/tTP1LJl4BTk" TargetMode="External"/><Relationship Id="rId5" Type="http://schemas.openxmlformats.org/officeDocument/2006/relationships/hyperlink" Target="https://www.youtube.com/watch?v=_UXwbxM8YfI" TargetMode="External"/><Relationship Id="rId10" Type="http://schemas.openxmlformats.org/officeDocument/2006/relationships/hyperlink" Target="http://patients.gi.org/what-is-a-gastroenterologist/" TargetMode="External"/><Relationship Id="rId4" Type="http://schemas.openxmlformats.org/officeDocument/2006/relationships/hyperlink" Target="https://www.engineersaustralia.org.au/Communities-And-Groups/Colleges/Chemical" TargetMode="External"/><Relationship Id="rId9" Type="http://schemas.openxmlformats.org/officeDocument/2006/relationships/hyperlink" Target="http://www.gesa.org.au/resources/patients/the-gastrointestinal-gi-system/"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ideo" Target="https://www.youtube.com/embed/_UXwbxM8YfI" TargetMode="Externa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hyperlink" Target="https://www.youtube.com/watch?v=_UXwbxM8YfI"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82C8"/>
        </a:solidFill>
        <a:effectLst/>
      </p:bgPr>
    </p:bg>
    <p:spTree>
      <p:nvGrpSpPr>
        <p:cNvPr id="1" name=""/>
        <p:cNvGrpSpPr/>
        <p:nvPr/>
      </p:nvGrpSpPr>
      <p:grpSpPr>
        <a:xfrm>
          <a:off x="0" y="0"/>
          <a:ext cx="0" cy="0"/>
          <a:chOff x="0" y="0"/>
          <a:chExt cx="0" cy="0"/>
        </a:xfrm>
      </p:grpSpPr>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8614161" cy="4902896"/>
          </a:xfrm>
          <a:prstGeom prst="rect">
            <a:avLst/>
          </a:prstGeom>
        </p:spPr>
      </p:pic>
      <p:sp>
        <p:nvSpPr>
          <p:cNvPr id="2" name="Rectangle 1"/>
          <p:cNvSpPr/>
          <p:nvPr/>
        </p:nvSpPr>
        <p:spPr>
          <a:xfrm>
            <a:off x="1170936" y="2255918"/>
            <a:ext cx="6458673" cy="36492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16533" t="13839" r="20727" b="34263"/>
          <a:stretch/>
        </p:blipFill>
        <p:spPr>
          <a:xfrm>
            <a:off x="6845182" y="226341"/>
            <a:ext cx="1885914" cy="1515467"/>
          </a:xfrm>
          <a:prstGeom prst="rect">
            <a:avLst/>
          </a:prstGeom>
        </p:spPr>
      </p:pic>
      <p:sp>
        <p:nvSpPr>
          <p:cNvPr id="19" name="Title 1"/>
          <p:cNvSpPr>
            <a:spLocks noGrp="1"/>
          </p:cNvSpPr>
          <p:nvPr>
            <p:ph type="ctrTitle"/>
          </p:nvPr>
        </p:nvSpPr>
        <p:spPr>
          <a:xfrm>
            <a:off x="1170936" y="2495606"/>
            <a:ext cx="6458673" cy="1515533"/>
          </a:xfrm>
        </p:spPr>
        <p:txBody>
          <a:bodyPr/>
          <a:lstStyle/>
          <a:p>
            <a:r>
              <a:rPr lang="en-AU" b="1" dirty="0">
                <a:solidFill>
                  <a:schemeClr val="tx2">
                    <a:lumMod val="50000"/>
                  </a:schemeClr>
                </a:solidFill>
                <a:latin typeface="+mn-lt"/>
              </a:rPr>
              <a:t>ENGINEERING</a:t>
            </a:r>
          </a:p>
        </p:txBody>
      </p:sp>
      <p:sp>
        <p:nvSpPr>
          <p:cNvPr id="23" name="Subtitle 2"/>
          <p:cNvSpPr>
            <a:spLocks noGrp="1"/>
          </p:cNvSpPr>
          <p:nvPr>
            <p:ph type="subTitle" idx="1"/>
          </p:nvPr>
        </p:nvSpPr>
        <p:spPr>
          <a:xfrm>
            <a:off x="2051210" y="4174314"/>
            <a:ext cx="4698124" cy="613461"/>
          </a:xfrm>
        </p:spPr>
        <p:txBody>
          <a:bodyPr>
            <a:normAutofit lnSpcReduction="10000"/>
          </a:bodyPr>
          <a:lstStyle/>
          <a:p>
            <a:r>
              <a:rPr lang="en-AU" sz="4000" dirty="0">
                <a:solidFill>
                  <a:schemeClr val="bg2">
                    <a:lumMod val="25000"/>
                  </a:schemeClr>
                </a:solidFill>
                <a:latin typeface="Arial Narrow" panose="020B0606020202030204" pitchFamily="34" charset="0"/>
              </a:rPr>
              <a:t>Chemical Engineering</a:t>
            </a:r>
          </a:p>
        </p:txBody>
      </p:sp>
      <p:sp>
        <p:nvSpPr>
          <p:cNvPr id="4" name="Footer Placeholder 3"/>
          <p:cNvSpPr>
            <a:spLocks noGrp="1"/>
          </p:cNvSpPr>
          <p:nvPr>
            <p:ph type="ftr" sz="quarter" idx="11"/>
          </p:nvPr>
        </p:nvSpPr>
        <p:spPr>
          <a:xfrm>
            <a:off x="4606184" y="6436578"/>
            <a:ext cx="4477996" cy="365125"/>
          </a:xfrm>
        </p:spPr>
        <p:txBody>
          <a:bodyPr/>
          <a:lstStyle/>
          <a:p>
            <a:r>
              <a:rPr lang="en-AU" dirty="0">
                <a:solidFill>
                  <a:schemeClr val="bg1"/>
                </a:solidFill>
              </a:rPr>
              <a:t>Proudly developed by SMART with funding from Inspiring Australia</a:t>
            </a:r>
          </a:p>
        </p:txBody>
      </p:sp>
      <p:sp>
        <p:nvSpPr>
          <p:cNvPr id="5" name="TextBox 4"/>
          <p:cNvSpPr txBox="1"/>
          <p:nvPr/>
        </p:nvSpPr>
        <p:spPr>
          <a:xfrm>
            <a:off x="1331629" y="5409064"/>
            <a:ext cx="1638450" cy="369332"/>
          </a:xfrm>
          <a:prstGeom prst="rect">
            <a:avLst/>
          </a:prstGeom>
          <a:noFill/>
          <a:ln>
            <a:noFill/>
          </a:ln>
        </p:spPr>
        <p:txBody>
          <a:bodyPr wrap="square" rtlCol="0">
            <a:spAutoFit/>
          </a:bodyPr>
          <a:lstStyle/>
          <a:p>
            <a:pPr algn="ctr"/>
            <a:r>
              <a:rPr lang="en-AU" dirty="0"/>
              <a:t>Module 5.3</a:t>
            </a:r>
          </a:p>
        </p:txBody>
      </p:sp>
      <p:pic>
        <p:nvPicPr>
          <p:cNvPr id="14" name="Picture 2" descr="http://www.scienceweek.net.au/wp-content/uploads/2012/03/initiative_ia_colour_inline_small.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45074" y="5097289"/>
            <a:ext cx="3084535" cy="807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32316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rot="5400000">
            <a:off x="-1786490" y="1786490"/>
            <a:ext cx="4341264" cy="768284"/>
          </a:xfrm>
          <a:prstGeom prst="rtTriangle">
            <a:avLst/>
          </a:prstGeom>
          <a:solidFill>
            <a:srgbClr val="008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ight Triangle 11"/>
          <p:cNvSpPr/>
          <p:nvPr/>
        </p:nvSpPr>
        <p:spPr>
          <a:xfrm rot="10800000" flipH="1">
            <a:off x="-194518" y="-22601"/>
            <a:ext cx="6526951" cy="731901"/>
          </a:xfrm>
          <a:prstGeom prst="rtTriangle">
            <a:avLst/>
          </a:prstGeom>
          <a:solidFill>
            <a:srgbClr val="FFC31E">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Title 1"/>
          <p:cNvSpPr txBox="1">
            <a:spLocks/>
          </p:cNvSpPr>
          <p:nvPr/>
        </p:nvSpPr>
        <p:spPr>
          <a:xfrm>
            <a:off x="296609" y="618946"/>
            <a:ext cx="8418705" cy="69543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sz="4800" b="1" dirty="0"/>
              <a:t>Tablet Coatings</a:t>
            </a:r>
          </a:p>
        </p:txBody>
      </p:sp>
      <p:sp>
        <p:nvSpPr>
          <p:cNvPr id="15" name="Rectangle 14"/>
          <p:cNvSpPr/>
          <p:nvPr/>
        </p:nvSpPr>
        <p:spPr>
          <a:xfrm>
            <a:off x="391162" y="6674265"/>
            <a:ext cx="8229601" cy="115369"/>
          </a:xfrm>
          <a:prstGeom prst="rect">
            <a:avLst/>
          </a:prstGeom>
          <a:solidFill>
            <a:srgbClr val="00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1" dirty="0">
              <a:latin typeface="Arial Narrow" panose="020B0606020202030204" pitchFamily="34" charset="0"/>
            </a:endParaRPr>
          </a:p>
        </p:txBody>
      </p:sp>
      <p:sp>
        <p:nvSpPr>
          <p:cNvPr id="4" name="TextBox 3"/>
          <p:cNvSpPr txBox="1"/>
          <p:nvPr/>
        </p:nvSpPr>
        <p:spPr>
          <a:xfrm>
            <a:off x="768285" y="1085297"/>
            <a:ext cx="7852478" cy="3662541"/>
          </a:xfrm>
          <a:prstGeom prst="rect">
            <a:avLst/>
          </a:prstGeom>
          <a:noFill/>
        </p:spPr>
        <p:txBody>
          <a:bodyPr wrap="square" rtlCol="0">
            <a:spAutoFit/>
          </a:bodyPr>
          <a:lstStyle/>
          <a:p>
            <a:endParaRPr lang="en-AU" sz="2000" dirty="0"/>
          </a:p>
          <a:p>
            <a:endParaRPr lang="en-AU" sz="2400" dirty="0"/>
          </a:p>
          <a:p>
            <a:r>
              <a:rPr lang="en-AU" sz="2400" b="1" dirty="0">
                <a:solidFill>
                  <a:srgbClr val="6600CC"/>
                </a:solidFill>
              </a:rPr>
              <a:t>ENTERIC COATINGS</a:t>
            </a:r>
          </a:p>
          <a:p>
            <a:r>
              <a:rPr lang="en-AU" sz="2400" dirty="0" smtClean="0"/>
              <a:t>Protect medicines </a:t>
            </a:r>
            <a:r>
              <a:rPr lang="en-AU" sz="2400" dirty="0"/>
              <a:t>from the acidic environment in our </a:t>
            </a:r>
            <a:r>
              <a:rPr lang="en-AU" sz="2400" dirty="0" smtClean="0"/>
              <a:t>stomach, and protect our stomachs from the medicines.</a:t>
            </a:r>
            <a:endParaRPr lang="en-AU" sz="2400" dirty="0"/>
          </a:p>
          <a:p>
            <a:r>
              <a:rPr lang="en-AU" sz="2400" dirty="0"/>
              <a:t>        </a:t>
            </a:r>
          </a:p>
          <a:p>
            <a:r>
              <a:rPr lang="en-AU" sz="2400" b="1" dirty="0">
                <a:solidFill>
                  <a:srgbClr val="6600CC"/>
                </a:solidFill>
              </a:rPr>
              <a:t>MODIFIED RELEASE COATINGS</a:t>
            </a:r>
          </a:p>
          <a:p>
            <a:r>
              <a:rPr lang="en-AU" sz="2400" dirty="0" smtClean="0"/>
              <a:t>Help </a:t>
            </a:r>
            <a:r>
              <a:rPr lang="en-AU" sz="2400" dirty="0"/>
              <a:t>the drug release slowly </a:t>
            </a:r>
            <a:r>
              <a:rPr lang="en-AU" sz="2400" dirty="0" smtClean="0"/>
              <a:t>and last longer, so </a:t>
            </a:r>
            <a:r>
              <a:rPr lang="en-AU" sz="2400" dirty="0"/>
              <a:t>we don’t have to take medicines so often. </a:t>
            </a:r>
          </a:p>
          <a:p>
            <a:r>
              <a:rPr lang="en-AU" sz="2000" dirty="0"/>
              <a:t>        </a:t>
            </a:r>
          </a:p>
        </p:txBody>
      </p:sp>
      <p:pic>
        <p:nvPicPr>
          <p:cNvPr id="2" name="Picture 1"/>
          <p:cNvPicPr>
            <a:picLocks noChangeAspect="1"/>
          </p:cNvPicPr>
          <p:nvPr/>
        </p:nvPicPr>
        <p:blipFill>
          <a:blip r:embed="rId3"/>
          <a:stretch>
            <a:fillRect/>
          </a:stretch>
        </p:blipFill>
        <p:spPr>
          <a:xfrm>
            <a:off x="1697904" y="5516587"/>
            <a:ext cx="2223571" cy="983930"/>
          </a:xfrm>
          <a:prstGeom prst="rect">
            <a:avLst/>
          </a:prstGeom>
        </p:spPr>
      </p:pic>
      <p:sp>
        <p:nvSpPr>
          <p:cNvPr id="13" name="Title 1"/>
          <p:cNvSpPr txBox="1">
            <a:spLocks/>
          </p:cNvSpPr>
          <p:nvPr/>
        </p:nvSpPr>
        <p:spPr>
          <a:xfrm>
            <a:off x="311727" y="6465055"/>
            <a:ext cx="4675909" cy="11398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900" i="1" dirty="0"/>
              <a:t>Image source: </a:t>
            </a:r>
            <a:r>
              <a:rPr lang="en-AU" sz="900" i="1" dirty="0" smtClean="0"/>
              <a:t> Pixabay.com</a:t>
            </a:r>
            <a:endParaRPr lang="en-AU" sz="900" i="1" dirty="0"/>
          </a:p>
        </p:txBody>
      </p:sp>
    </p:spTree>
    <p:extLst>
      <p:ext uri="{BB962C8B-B14F-4D97-AF65-F5344CB8AC3E}">
        <p14:creationId xmlns:p14="http://schemas.microsoft.com/office/powerpoint/2010/main" val="42483688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rot="5400000">
            <a:off x="-1786490" y="1786490"/>
            <a:ext cx="4341264" cy="768284"/>
          </a:xfrm>
          <a:prstGeom prst="rtTriangle">
            <a:avLst/>
          </a:prstGeom>
          <a:solidFill>
            <a:srgbClr val="008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ight Triangle 11"/>
          <p:cNvSpPr/>
          <p:nvPr/>
        </p:nvSpPr>
        <p:spPr>
          <a:xfrm rot="10800000" flipH="1">
            <a:off x="-194518" y="-22601"/>
            <a:ext cx="6526951" cy="731901"/>
          </a:xfrm>
          <a:prstGeom prst="rtTriangle">
            <a:avLst/>
          </a:prstGeom>
          <a:solidFill>
            <a:srgbClr val="FFC31E">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Title 3"/>
          <p:cNvSpPr txBox="1">
            <a:spLocks/>
          </p:cNvSpPr>
          <p:nvPr/>
        </p:nvSpPr>
        <p:spPr>
          <a:xfrm>
            <a:off x="502971" y="536938"/>
            <a:ext cx="8117792"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AU" dirty="0"/>
          </a:p>
        </p:txBody>
      </p:sp>
      <p:sp>
        <p:nvSpPr>
          <p:cNvPr id="11" name="Rectangle 10"/>
          <p:cNvSpPr/>
          <p:nvPr/>
        </p:nvSpPr>
        <p:spPr>
          <a:xfrm>
            <a:off x="391162" y="6674265"/>
            <a:ext cx="8229601" cy="115369"/>
          </a:xfrm>
          <a:prstGeom prst="rect">
            <a:avLst/>
          </a:prstGeom>
          <a:solidFill>
            <a:srgbClr val="00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1" dirty="0">
              <a:latin typeface="Arial Narrow" panose="020B0606020202030204" pitchFamily="34" charset="0"/>
            </a:endParaRPr>
          </a:p>
        </p:txBody>
      </p:sp>
      <p:sp>
        <p:nvSpPr>
          <p:cNvPr id="4" name="Rectangle 3"/>
          <p:cNvSpPr/>
          <p:nvPr/>
        </p:nvSpPr>
        <p:spPr>
          <a:xfrm>
            <a:off x="767823" y="692267"/>
            <a:ext cx="7476278"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Tablet Coating </a:t>
            </a: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Challenge!</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15" name="TextBox 14"/>
          <p:cNvSpPr txBox="1"/>
          <p:nvPr/>
        </p:nvSpPr>
        <p:spPr>
          <a:xfrm>
            <a:off x="962804" y="1884388"/>
            <a:ext cx="6977352" cy="4093428"/>
          </a:xfrm>
          <a:prstGeom prst="rect">
            <a:avLst/>
          </a:prstGeom>
          <a:noFill/>
        </p:spPr>
        <p:txBody>
          <a:bodyPr wrap="square" rtlCol="0">
            <a:spAutoFit/>
          </a:bodyPr>
          <a:lstStyle/>
          <a:p>
            <a:r>
              <a:rPr lang="en-AU" sz="2000" dirty="0"/>
              <a:t>A new drug has been designed to treat a disease </a:t>
            </a:r>
            <a:r>
              <a:rPr lang="en-AU" sz="2000" dirty="0" smtClean="0"/>
              <a:t>harming the small intestine. Hooray!</a:t>
            </a:r>
            <a:endParaRPr lang="en-AU" sz="2000" dirty="0"/>
          </a:p>
          <a:p>
            <a:endParaRPr lang="en-AU" sz="2000" dirty="0"/>
          </a:p>
          <a:p>
            <a:r>
              <a:rPr lang="en-AU" sz="2000" b="1" u="sng" dirty="0"/>
              <a:t>The Problem:</a:t>
            </a:r>
          </a:p>
          <a:p>
            <a:r>
              <a:rPr lang="en-AU" sz="2000" dirty="0"/>
              <a:t>The clinical trials so far show that the </a:t>
            </a:r>
            <a:r>
              <a:rPr lang="en-AU" sz="2000" dirty="0" smtClean="0"/>
              <a:t>new drug </a:t>
            </a:r>
            <a:r>
              <a:rPr lang="en-AU" sz="2000" dirty="0"/>
              <a:t>breaks down in the acidic environment of the </a:t>
            </a:r>
            <a:r>
              <a:rPr lang="en-AU" sz="2000" dirty="0" smtClean="0"/>
              <a:t>stomach, </a:t>
            </a:r>
            <a:r>
              <a:rPr lang="en-AU" sz="2000" dirty="0"/>
              <a:t>so it never reaches the small intestine to help </a:t>
            </a:r>
            <a:r>
              <a:rPr lang="en-AU" sz="2000" dirty="0" smtClean="0"/>
              <a:t>patients.</a:t>
            </a:r>
          </a:p>
          <a:p>
            <a:endParaRPr lang="en-AU" sz="2000" u="sng" dirty="0"/>
          </a:p>
          <a:p>
            <a:r>
              <a:rPr lang="en-AU" sz="2000" b="1" u="sng" dirty="0"/>
              <a:t>Your Mission:</a:t>
            </a:r>
          </a:p>
          <a:p>
            <a:r>
              <a:rPr lang="en-AU" sz="2000" dirty="0"/>
              <a:t>You and your team of chemical engineers and gastroenterologists (doctors of the digestive </a:t>
            </a:r>
            <a:r>
              <a:rPr lang="en-AU" sz="2000" dirty="0" smtClean="0"/>
              <a:t>organs!) </a:t>
            </a:r>
            <a:r>
              <a:rPr lang="en-AU" sz="2000" dirty="0"/>
              <a:t>have been asked to experiment with different tablet </a:t>
            </a:r>
            <a:r>
              <a:rPr lang="en-AU" sz="2000" dirty="0" smtClean="0"/>
              <a:t>coatings, </a:t>
            </a:r>
            <a:r>
              <a:rPr lang="en-AU" sz="2000" dirty="0"/>
              <a:t>to find a coating which will allow </a:t>
            </a:r>
            <a:r>
              <a:rPr lang="en-AU" sz="2000" dirty="0" smtClean="0"/>
              <a:t>the drug to </a:t>
            </a:r>
            <a:r>
              <a:rPr lang="en-AU" sz="2000" dirty="0"/>
              <a:t>reach the </a:t>
            </a:r>
            <a:r>
              <a:rPr lang="en-AU" sz="2000" dirty="0" smtClean="0"/>
              <a:t>small intestine</a:t>
            </a:r>
            <a:r>
              <a:rPr lang="en-AU" sz="2000" dirty="0"/>
              <a:t>.</a:t>
            </a:r>
          </a:p>
        </p:txBody>
      </p:sp>
    </p:spTree>
    <p:extLst>
      <p:ext uri="{BB962C8B-B14F-4D97-AF65-F5344CB8AC3E}">
        <p14:creationId xmlns:p14="http://schemas.microsoft.com/office/powerpoint/2010/main" val="28167027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rot="5400000">
            <a:off x="-1786490" y="1786490"/>
            <a:ext cx="4341264" cy="768284"/>
          </a:xfrm>
          <a:prstGeom prst="rtTriangle">
            <a:avLst/>
          </a:prstGeom>
          <a:solidFill>
            <a:srgbClr val="008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ight Triangle 11"/>
          <p:cNvSpPr/>
          <p:nvPr/>
        </p:nvSpPr>
        <p:spPr>
          <a:xfrm rot="10800000" flipH="1">
            <a:off x="-194518" y="-22601"/>
            <a:ext cx="6526951" cy="731901"/>
          </a:xfrm>
          <a:prstGeom prst="rtTriangle">
            <a:avLst/>
          </a:prstGeom>
          <a:solidFill>
            <a:srgbClr val="FFC31E">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Rectangle 14"/>
          <p:cNvSpPr/>
          <p:nvPr/>
        </p:nvSpPr>
        <p:spPr>
          <a:xfrm>
            <a:off x="391162" y="6674265"/>
            <a:ext cx="8229601" cy="115369"/>
          </a:xfrm>
          <a:prstGeom prst="rect">
            <a:avLst/>
          </a:prstGeom>
          <a:solidFill>
            <a:srgbClr val="00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1" dirty="0">
              <a:latin typeface="Arial Narrow" panose="020B0606020202030204" pitchFamily="34" charset="0"/>
            </a:endParaRPr>
          </a:p>
        </p:txBody>
      </p:sp>
      <p:sp>
        <p:nvSpPr>
          <p:cNvPr id="14" name="TextBox 13"/>
          <p:cNvSpPr txBox="1"/>
          <p:nvPr/>
        </p:nvSpPr>
        <p:spPr>
          <a:xfrm>
            <a:off x="2287871" y="4854370"/>
            <a:ext cx="6631276" cy="1077218"/>
          </a:xfrm>
          <a:prstGeom prst="rect">
            <a:avLst/>
          </a:prstGeom>
          <a:noFill/>
        </p:spPr>
        <p:txBody>
          <a:bodyPr wrap="square" rtlCol="0">
            <a:spAutoFit/>
          </a:bodyPr>
          <a:lstStyle/>
          <a:p>
            <a:endParaRPr lang="en-AU" sz="2400" dirty="0"/>
          </a:p>
          <a:p>
            <a:endParaRPr lang="en-AU" sz="2000" i="1" dirty="0"/>
          </a:p>
          <a:p>
            <a:endParaRPr lang="en-AU" sz="2000" i="1" dirty="0"/>
          </a:p>
        </p:txBody>
      </p:sp>
      <p:sp>
        <p:nvSpPr>
          <p:cNvPr id="3" name="TextBox 2"/>
          <p:cNvSpPr txBox="1"/>
          <p:nvPr/>
        </p:nvSpPr>
        <p:spPr>
          <a:xfrm>
            <a:off x="615943" y="5230825"/>
            <a:ext cx="5079147" cy="369332"/>
          </a:xfrm>
          <a:prstGeom prst="rect">
            <a:avLst/>
          </a:prstGeom>
          <a:noFill/>
        </p:spPr>
        <p:txBody>
          <a:bodyPr wrap="none" rtlCol="0">
            <a:spAutoFit/>
          </a:bodyPr>
          <a:lstStyle/>
          <a:p>
            <a:r>
              <a:rPr lang="en-AU" dirty="0"/>
              <a:t>Video demonstration: </a:t>
            </a:r>
            <a:r>
              <a:rPr lang="en-AU" dirty="0" smtClean="0">
                <a:hlinkClick r:id="rId3"/>
              </a:rPr>
              <a:t>https</a:t>
            </a:r>
            <a:r>
              <a:rPr lang="en-AU" dirty="0">
                <a:hlinkClick r:id="rId3"/>
              </a:rPr>
              <a:t>://youtu.be/wzitxKO1IEE</a:t>
            </a:r>
            <a:endParaRPr lang="en-AU" dirty="0"/>
          </a:p>
        </p:txBody>
      </p:sp>
      <p:pic>
        <p:nvPicPr>
          <p:cNvPr id="4" name="Picture 3"/>
          <p:cNvPicPr>
            <a:picLocks noChangeAspect="1"/>
          </p:cNvPicPr>
          <p:nvPr/>
        </p:nvPicPr>
        <p:blipFill>
          <a:blip r:embed="rId4"/>
          <a:stretch>
            <a:fillRect/>
          </a:stretch>
        </p:blipFill>
        <p:spPr>
          <a:xfrm>
            <a:off x="962803" y="1108011"/>
            <a:ext cx="7157930" cy="4012088"/>
          </a:xfrm>
          <a:prstGeom prst="rect">
            <a:avLst/>
          </a:prstGeom>
        </p:spPr>
      </p:pic>
    </p:spTree>
    <p:extLst>
      <p:ext uri="{BB962C8B-B14F-4D97-AF65-F5344CB8AC3E}">
        <p14:creationId xmlns:p14="http://schemas.microsoft.com/office/powerpoint/2010/main" val="18683860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64957" t="17288" r="21692" b="37382"/>
          <a:stretch/>
        </p:blipFill>
        <p:spPr>
          <a:xfrm>
            <a:off x="830014" y="14875"/>
            <a:ext cx="5502419" cy="6439581"/>
          </a:xfrm>
          <a:prstGeom prst="rect">
            <a:avLst/>
          </a:prstGeom>
        </p:spPr>
      </p:pic>
      <p:sp>
        <p:nvSpPr>
          <p:cNvPr id="7" name="Right Triangle 6"/>
          <p:cNvSpPr/>
          <p:nvPr/>
        </p:nvSpPr>
        <p:spPr>
          <a:xfrm rot="5400000">
            <a:off x="-1786490" y="1786490"/>
            <a:ext cx="4341264" cy="768284"/>
          </a:xfrm>
          <a:prstGeom prst="rtTriangle">
            <a:avLst/>
          </a:prstGeom>
          <a:solidFill>
            <a:srgbClr val="008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ight Triangle 11"/>
          <p:cNvSpPr/>
          <p:nvPr/>
        </p:nvSpPr>
        <p:spPr>
          <a:xfrm rot="10800000" flipH="1">
            <a:off x="-194518" y="-22601"/>
            <a:ext cx="6526951" cy="731901"/>
          </a:xfrm>
          <a:prstGeom prst="rtTriangle">
            <a:avLst/>
          </a:prstGeom>
          <a:solidFill>
            <a:srgbClr val="FFC31E">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Title 3"/>
          <p:cNvSpPr txBox="1">
            <a:spLocks/>
          </p:cNvSpPr>
          <p:nvPr/>
        </p:nvSpPr>
        <p:spPr>
          <a:xfrm>
            <a:off x="502971" y="536938"/>
            <a:ext cx="8117792"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AU" dirty="0"/>
          </a:p>
        </p:txBody>
      </p:sp>
      <p:sp>
        <p:nvSpPr>
          <p:cNvPr id="11" name="Rectangle 10"/>
          <p:cNvSpPr/>
          <p:nvPr/>
        </p:nvSpPr>
        <p:spPr>
          <a:xfrm>
            <a:off x="391162" y="6674265"/>
            <a:ext cx="8229601" cy="115369"/>
          </a:xfrm>
          <a:prstGeom prst="rect">
            <a:avLst/>
          </a:prstGeom>
          <a:solidFill>
            <a:srgbClr val="00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1" dirty="0">
              <a:latin typeface="Arial Narrow" panose="020B0606020202030204" pitchFamily="34" charset="0"/>
            </a:endParaRPr>
          </a:p>
        </p:txBody>
      </p:sp>
      <p:sp>
        <p:nvSpPr>
          <p:cNvPr id="2" name="TextBox 1"/>
          <p:cNvSpPr txBox="1"/>
          <p:nvPr/>
        </p:nvSpPr>
        <p:spPr>
          <a:xfrm>
            <a:off x="4907124" y="416306"/>
            <a:ext cx="3856560" cy="1754326"/>
          </a:xfrm>
          <a:prstGeom prst="rect">
            <a:avLst/>
          </a:prstGeom>
          <a:noFill/>
        </p:spPr>
        <p:txBody>
          <a:bodyPr wrap="square" rtlCol="0">
            <a:spAutoFit/>
          </a:bodyPr>
          <a:lstStyle/>
          <a:p>
            <a:pPr algn="r"/>
            <a:r>
              <a:rPr lang="en-AU" sz="5400" b="1" dirty="0">
                <a:ln/>
                <a:solidFill>
                  <a:srgbClr val="0082C8"/>
                </a:solidFill>
              </a:rPr>
              <a:t>Engineering Process</a:t>
            </a:r>
          </a:p>
        </p:txBody>
      </p:sp>
      <p:sp>
        <p:nvSpPr>
          <p:cNvPr id="6" name="TextBox 5"/>
          <p:cNvSpPr txBox="1"/>
          <p:nvPr/>
        </p:nvSpPr>
        <p:spPr>
          <a:xfrm>
            <a:off x="323153" y="6288765"/>
            <a:ext cx="4247440" cy="369332"/>
          </a:xfrm>
          <a:prstGeom prst="rect">
            <a:avLst/>
          </a:prstGeom>
          <a:noFill/>
        </p:spPr>
        <p:txBody>
          <a:bodyPr wrap="square" rtlCol="0">
            <a:spAutoFit/>
          </a:bodyPr>
          <a:lstStyle/>
          <a:p>
            <a:r>
              <a:rPr lang="en-AU" sz="900" i="1" dirty="0"/>
              <a:t>Image Source: http://www.sciencebuddies.org/engineering-design-process/engineering-design-process-steps.shtml#theengineeringdesignprocess</a:t>
            </a:r>
          </a:p>
        </p:txBody>
      </p:sp>
    </p:spTree>
    <p:extLst>
      <p:ext uri="{BB962C8B-B14F-4D97-AF65-F5344CB8AC3E}">
        <p14:creationId xmlns:p14="http://schemas.microsoft.com/office/powerpoint/2010/main" val="36003073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rot="5400000">
            <a:off x="-1786490" y="1786490"/>
            <a:ext cx="4341264" cy="768284"/>
          </a:xfrm>
          <a:prstGeom prst="rtTriangle">
            <a:avLst/>
          </a:prstGeom>
          <a:solidFill>
            <a:srgbClr val="008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ight Triangle 11"/>
          <p:cNvSpPr/>
          <p:nvPr/>
        </p:nvSpPr>
        <p:spPr>
          <a:xfrm rot="10800000" flipH="1">
            <a:off x="-194518" y="-22601"/>
            <a:ext cx="6526951" cy="731901"/>
          </a:xfrm>
          <a:prstGeom prst="rtTriangle">
            <a:avLst/>
          </a:prstGeom>
          <a:solidFill>
            <a:srgbClr val="FFC31E">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Title 3"/>
          <p:cNvSpPr txBox="1">
            <a:spLocks/>
          </p:cNvSpPr>
          <p:nvPr/>
        </p:nvSpPr>
        <p:spPr>
          <a:xfrm>
            <a:off x="502971" y="536938"/>
            <a:ext cx="8117792"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AU" dirty="0"/>
          </a:p>
        </p:txBody>
      </p:sp>
      <p:sp>
        <p:nvSpPr>
          <p:cNvPr id="11" name="Rectangle 10"/>
          <p:cNvSpPr/>
          <p:nvPr/>
        </p:nvSpPr>
        <p:spPr>
          <a:xfrm>
            <a:off x="391162" y="6674265"/>
            <a:ext cx="8229601" cy="115369"/>
          </a:xfrm>
          <a:prstGeom prst="rect">
            <a:avLst/>
          </a:prstGeom>
          <a:solidFill>
            <a:srgbClr val="00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1" dirty="0">
              <a:latin typeface="Arial Narrow" panose="020B0606020202030204" pitchFamily="34" charset="0"/>
            </a:endParaRPr>
          </a:p>
        </p:txBody>
      </p:sp>
      <p:sp>
        <p:nvSpPr>
          <p:cNvPr id="15" name="TextBox 14"/>
          <p:cNvSpPr txBox="1"/>
          <p:nvPr/>
        </p:nvSpPr>
        <p:spPr>
          <a:xfrm>
            <a:off x="768286" y="1098736"/>
            <a:ext cx="7371360" cy="5262979"/>
          </a:xfrm>
          <a:prstGeom prst="rect">
            <a:avLst/>
          </a:prstGeom>
          <a:noFill/>
        </p:spPr>
        <p:txBody>
          <a:bodyPr wrap="square" rtlCol="0">
            <a:spAutoFit/>
          </a:bodyPr>
          <a:lstStyle/>
          <a:p>
            <a:pPr marL="342900" indent="-342900">
              <a:buFont typeface="Arial" panose="020B0604020202020204" pitchFamily="34" charset="0"/>
              <a:buChar char="•"/>
            </a:pPr>
            <a:r>
              <a:rPr lang="en-AU" sz="2400" dirty="0"/>
              <a:t>Your tablet coating needs to withstand the stomach solution for 5</a:t>
            </a:r>
            <a:r>
              <a:rPr lang="en-AU" sz="2400" dirty="0" smtClean="0"/>
              <a:t> minutes</a:t>
            </a:r>
            <a:r>
              <a:rPr lang="en-AU" sz="2400" dirty="0"/>
              <a:t>. </a:t>
            </a:r>
            <a:endParaRPr lang="en-AU" sz="2400" dirty="0" smtClean="0"/>
          </a:p>
          <a:p>
            <a:pPr marL="342900" indent="-342900">
              <a:buFont typeface="Arial" panose="020B0604020202020204" pitchFamily="34" charset="0"/>
              <a:buChar char="•"/>
            </a:pPr>
            <a:endParaRPr lang="en-AU" sz="2400" dirty="0" smtClean="0"/>
          </a:p>
          <a:p>
            <a:pPr marL="342900" indent="-342900">
              <a:buFont typeface="Arial" panose="020B0604020202020204" pitchFamily="34" charset="0"/>
              <a:buChar char="•"/>
            </a:pPr>
            <a:r>
              <a:rPr lang="en-AU" sz="2400" dirty="0" smtClean="0"/>
              <a:t>Coating effectiveness will </a:t>
            </a:r>
            <a:r>
              <a:rPr lang="en-AU" sz="2400" dirty="0"/>
              <a:t>be judged based on the colour of the stomach </a:t>
            </a:r>
            <a:r>
              <a:rPr lang="en-AU" sz="2400" dirty="0" smtClean="0"/>
              <a:t>fluid after 5 minutes. </a:t>
            </a:r>
            <a:r>
              <a:rPr lang="en-AU" sz="2400" dirty="0"/>
              <a:t>If the fluid is still clear, </a:t>
            </a:r>
            <a:r>
              <a:rPr lang="en-AU" sz="2400" dirty="0" smtClean="0"/>
              <a:t>and the </a:t>
            </a:r>
            <a:r>
              <a:rPr lang="en-AU" sz="2400" dirty="0"/>
              <a:t>lolly has kept </a:t>
            </a:r>
            <a:r>
              <a:rPr lang="en-AU" sz="2400" dirty="0" smtClean="0"/>
              <a:t>its </a:t>
            </a:r>
            <a:r>
              <a:rPr lang="en-AU" sz="2400" dirty="0"/>
              <a:t>colour, </a:t>
            </a:r>
            <a:r>
              <a:rPr lang="en-AU" sz="2400" dirty="0" smtClean="0"/>
              <a:t>the </a:t>
            </a:r>
            <a:r>
              <a:rPr lang="en-AU" sz="2400" dirty="0"/>
              <a:t>coating has </a:t>
            </a:r>
            <a:r>
              <a:rPr lang="en-AU" sz="2400" dirty="0" smtClean="0"/>
              <a:t>worked!</a:t>
            </a:r>
          </a:p>
          <a:p>
            <a:pPr marL="342900" indent="-342900">
              <a:buFont typeface="Arial" panose="020B0604020202020204" pitchFamily="34" charset="0"/>
              <a:buChar char="•"/>
            </a:pPr>
            <a:endParaRPr lang="en-AU" sz="2400" dirty="0"/>
          </a:p>
          <a:p>
            <a:pPr marL="342900" indent="-342900">
              <a:buFont typeface="Arial" panose="020B0604020202020204" pitchFamily="34" charset="0"/>
              <a:buChar char="•"/>
            </a:pPr>
            <a:r>
              <a:rPr lang="en-AU" sz="2400" dirty="0" smtClean="0"/>
              <a:t>If the coating is still intact after 5 minutes </a:t>
            </a:r>
            <a:r>
              <a:rPr lang="en-AU" sz="2400" dirty="0"/>
              <a:t>it will be put to the test with </a:t>
            </a:r>
            <a:r>
              <a:rPr lang="en-AU" sz="2400" dirty="0" smtClean="0"/>
              <a:t>2 </a:t>
            </a:r>
            <a:r>
              <a:rPr lang="en-AU" sz="2400" dirty="0"/>
              <a:t>minutes of stirring</a:t>
            </a:r>
            <a:r>
              <a:rPr lang="en-AU" sz="2400" dirty="0" smtClean="0"/>
              <a:t>!</a:t>
            </a:r>
          </a:p>
          <a:p>
            <a:pPr marL="342900" indent="-342900">
              <a:buFont typeface="Arial" panose="020B0604020202020204" pitchFamily="34" charset="0"/>
              <a:buChar char="•"/>
            </a:pPr>
            <a:endParaRPr lang="en-AU" sz="2400" dirty="0"/>
          </a:p>
          <a:p>
            <a:pPr marL="342900" indent="-342900">
              <a:buFont typeface="Arial" panose="020B0604020202020204" pitchFamily="34" charset="0"/>
              <a:buChar char="•"/>
            </a:pPr>
            <a:r>
              <a:rPr lang="en-AU" sz="2400" dirty="0" smtClean="0"/>
              <a:t>Tablet </a:t>
            </a:r>
            <a:r>
              <a:rPr lang="en-AU" sz="2400" dirty="0"/>
              <a:t>coating can be no more than </a:t>
            </a:r>
            <a:r>
              <a:rPr lang="en-AU" sz="2400" dirty="0" smtClean="0"/>
              <a:t>5 </a:t>
            </a:r>
            <a:r>
              <a:rPr lang="en-AU" sz="2400" dirty="0"/>
              <a:t>mm thick. Thinner coatings will get more points</a:t>
            </a:r>
            <a:r>
              <a:rPr lang="en-AU" sz="2400" dirty="0" smtClean="0"/>
              <a:t>.</a:t>
            </a:r>
          </a:p>
          <a:p>
            <a:pPr marL="342900" indent="-342900">
              <a:buFont typeface="Arial" panose="020B0604020202020204" pitchFamily="34" charset="0"/>
              <a:buChar char="•"/>
            </a:pPr>
            <a:endParaRPr lang="en-AU" sz="2400" dirty="0"/>
          </a:p>
        </p:txBody>
      </p:sp>
      <p:sp>
        <p:nvSpPr>
          <p:cNvPr id="2" name="TextBox 1"/>
          <p:cNvSpPr txBox="1"/>
          <p:nvPr/>
        </p:nvSpPr>
        <p:spPr>
          <a:xfrm>
            <a:off x="3574745" y="267822"/>
            <a:ext cx="4546988" cy="923330"/>
          </a:xfrm>
          <a:prstGeom prst="rect">
            <a:avLst/>
          </a:prstGeom>
          <a:noFill/>
        </p:spPr>
        <p:txBody>
          <a:bodyPr wrap="square" rtlCol="0">
            <a:spAutoFit/>
          </a:bodyPr>
          <a:lstStyle/>
          <a:p>
            <a:r>
              <a:rPr lang="en-AU" sz="5400" b="1" dirty="0">
                <a:ln/>
                <a:solidFill>
                  <a:srgbClr val="0082C8"/>
                </a:solidFill>
              </a:rPr>
              <a:t>Rules</a:t>
            </a:r>
          </a:p>
        </p:txBody>
      </p:sp>
    </p:spTree>
    <p:extLst>
      <p:ext uri="{BB962C8B-B14F-4D97-AF65-F5344CB8AC3E}">
        <p14:creationId xmlns:p14="http://schemas.microsoft.com/office/powerpoint/2010/main" val="39089666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a:xfrm>
            <a:off x="5977890" y="2366785"/>
            <a:ext cx="2856144" cy="332513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2400" dirty="0" smtClean="0"/>
              <a:t>Ruler (or callipers)</a:t>
            </a:r>
            <a:endParaRPr lang="en-AU" sz="2400" dirty="0"/>
          </a:p>
          <a:p>
            <a:r>
              <a:rPr lang="en-AU" sz="2400" dirty="0"/>
              <a:t>Flour</a:t>
            </a:r>
          </a:p>
          <a:p>
            <a:r>
              <a:rPr lang="en-AU" sz="2400" dirty="0"/>
              <a:t>Corn flour</a:t>
            </a:r>
          </a:p>
          <a:p>
            <a:r>
              <a:rPr lang="en-AU" sz="2400" dirty="0" smtClean="0"/>
              <a:t>Vegetable Oil</a:t>
            </a:r>
            <a:endParaRPr lang="en-AU" sz="2400" dirty="0"/>
          </a:p>
          <a:p>
            <a:r>
              <a:rPr lang="en-AU" sz="2400" dirty="0"/>
              <a:t>Sugar</a:t>
            </a:r>
          </a:p>
          <a:p>
            <a:r>
              <a:rPr lang="en-AU" sz="2400" dirty="0" smtClean="0"/>
              <a:t>Honey</a:t>
            </a:r>
            <a:endParaRPr lang="en-AU" sz="2400" dirty="0"/>
          </a:p>
          <a:p>
            <a:endParaRPr lang="en-AU" sz="2400" dirty="0"/>
          </a:p>
          <a:p>
            <a:endParaRPr lang="en-AU" sz="2400" dirty="0"/>
          </a:p>
          <a:p>
            <a:endParaRPr lang="en-AU" sz="2400" dirty="0"/>
          </a:p>
          <a:p>
            <a:endParaRPr lang="en-AU" sz="2400" dirty="0"/>
          </a:p>
          <a:p>
            <a:pPr marL="0" indent="0">
              <a:buNone/>
            </a:pPr>
            <a:endParaRPr lang="en-AU" sz="2400" dirty="0"/>
          </a:p>
          <a:p>
            <a:endParaRPr lang="en-AU" sz="2400" dirty="0"/>
          </a:p>
          <a:p>
            <a:endParaRPr lang="en-AU" sz="2000" i="1" dirty="0"/>
          </a:p>
          <a:p>
            <a:endParaRPr lang="en-AU" sz="2000" i="1" dirty="0"/>
          </a:p>
          <a:p>
            <a:endParaRPr lang="en-AU" sz="2000" i="1" dirty="0"/>
          </a:p>
          <a:p>
            <a:endParaRPr lang="en-AU" sz="2000" i="1" dirty="0"/>
          </a:p>
          <a:p>
            <a:endParaRPr lang="en-AU" sz="2000" i="1" dirty="0"/>
          </a:p>
          <a:p>
            <a:endParaRPr lang="en-AU" sz="2000" i="1" dirty="0"/>
          </a:p>
        </p:txBody>
      </p:sp>
      <p:sp>
        <p:nvSpPr>
          <p:cNvPr id="7" name="Right Triangle 6"/>
          <p:cNvSpPr/>
          <p:nvPr/>
        </p:nvSpPr>
        <p:spPr>
          <a:xfrm rot="5400000">
            <a:off x="-1786490" y="1786490"/>
            <a:ext cx="4341264" cy="768284"/>
          </a:xfrm>
          <a:prstGeom prst="rtTriangle">
            <a:avLst/>
          </a:prstGeom>
          <a:solidFill>
            <a:srgbClr val="008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ight Triangle 11"/>
          <p:cNvSpPr/>
          <p:nvPr/>
        </p:nvSpPr>
        <p:spPr>
          <a:xfrm rot="10800000" flipH="1">
            <a:off x="-194518" y="-22601"/>
            <a:ext cx="6526951" cy="731901"/>
          </a:xfrm>
          <a:prstGeom prst="rtTriangle">
            <a:avLst/>
          </a:prstGeom>
          <a:solidFill>
            <a:srgbClr val="FFC31E">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p:nvSpPr>
        <p:spPr>
          <a:xfrm>
            <a:off x="391162" y="6674265"/>
            <a:ext cx="8229601" cy="115369"/>
          </a:xfrm>
          <a:prstGeom prst="rect">
            <a:avLst/>
          </a:prstGeom>
          <a:solidFill>
            <a:srgbClr val="00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1" dirty="0">
              <a:latin typeface="Arial Narrow" panose="020B0606020202030204" pitchFamily="34" charset="0"/>
            </a:endParaRPr>
          </a:p>
        </p:txBody>
      </p:sp>
      <p:sp>
        <p:nvSpPr>
          <p:cNvPr id="3" name="TextBox 2"/>
          <p:cNvSpPr txBox="1"/>
          <p:nvPr/>
        </p:nvSpPr>
        <p:spPr>
          <a:xfrm>
            <a:off x="2254952" y="543099"/>
            <a:ext cx="7016753" cy="923330"/>
          </a:xfrm>
          <a:prstGeom prst="rect">
            <a:avLst/>
          </a:prstGeom>
          <a:noFill/>
        </p:spPr>
        <p:txBody>
          <a:bodyPr wrap="square" rtlCol="0">
            <a:spAutoFit/>
          </a:bodyPr>
          <a:lstStyle/>
          <a:p>
            <a:r>
              <a:rPr lang="en-AU" sz="5400" b="1" dirty="0" smtClean="0">
                <a:ln/>
                <a:solidFill>
                  <a:srgbClr val="0082C8"/>
                </a:solidFill>
              </a:rPr>
              <a:t>Materials</a:t>
            </a:r>
            <a:endParaRPr lang="en-AU" sz="4400" dirty="0"/>
          </a:p>
        </p:txBody>
      </p:sp>
      <p:sp>
        <p:nvSpPr>
          <p:cNvPr id="14" name="Content Placeholder 2"/>
          <p:cNvSpPr txBox="1">
            <a:spLocks/>
          </p:cNvSpPr>
          <p:nvPr/>
        </p:nvSpPr>
        <p:spPr>
          <a:xfrm>
            <a:off x="643569" y="1400684"/>
            <a:ext cx="7724786" cy="408415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AU" sz="2400" dirty="0"/>
          </a:p>
          <a:p>
            <a:r>
              <a:rPr lang="en-AU" sz="2400" dirty="0"/>
              <a:t>Skittles </a:t>
            </a:r>
            <a:endParaRPr lang="en-AU" sz="2400" dirty="0" smtClean="0"/>
          </a:p>
          <a:p>
            <a:r>
              <a:rPr lang="en-AU" sz="2400" dirty="0" smtClean="0"/>
              <a:t>3 plastic </a:t>
            </a:r>
            <a:r>
              <a:rPr lang="en-AU" sz="2400" dirty="0"/>
              <a:t>cups for testing</a:t>
            </a:r>
          </a:p>
          <a:p>
            <a:r>
              <a:rPr lang="en-AU" sz="2400" dirty="0"/>
              <a:t>Lemon juice and lemonade </a:t>
            </a:r>
            <a:r>
              <a:rPr lang="en-AU" sz="2400" dirty="0" smtClean="0"/>
              <a:t>solution </a:t>
            </a:r>
            <a:br>
              <a:rPr lang="en-AU" sz="2400" dirty="0" smtClean="0"/>
            </a:br>
            <a:r>
              <a:rPr lang="en-AU" sz="2400" dirty="0" smtClean="0"/>
              <a:t>(“stomach environment”)</a:t>
            </a:r>
            <a:endParaRPr lang="en-AU" sz="2400" dirty="0"/>
          </a:p>
          <a:p>
            <a:r>
              <a:rPr lang="en-AU" sz="2400" dirty="0"/>
              <a:t>Stop </a:t>
            </a:r>
            <a:r>
              <a:rPr lang="en-AU" sz="2400" dirty="0" smtClean="0"/>
              <a:t>watch / timer</a:t>
            </a:r>
          </a:p>
          <a:p>
            <a:r>
              <a:rPr lang="en-AU" sz="2400" dirty="0" smtClean="0"/>
              <a:t>Paper plate</a:t>
            </a:r>
          </a:p>
          <a:p>
            <a:r>
              <a:rPr lang="en-AU" sz="2400" dirty="0" smtClean="0"/>
              <a:t>Plastic soon</a:t>
            </a:r>
          </a:p>
          <a:p>
            <a:pPr marL="0" indent="0">
              <a:buNone/>
            </a:pPr>
            <a:endParaRPr lang="en-AU" sz="2400" dirty="0"/>
          </a:p>
          <a:p>
            <a:endParaRPr lang="en-AU" sz="2400" dirty="0"/>
          </a:p>
          <a:p>
            <a:pPr marL="0" indent="0">
              <a:buNone/>
            </a:pPr>
            <a:endParaRPr lang="en-AU" sz="2400" dirty="0"/>
          </a:p>
          <a:p>
            <a:endParaRPr lang="en-AU" sz="2400" dirty="0"/>
          </a:p>
          <a:p>
            <a:endParaRPr lang="en-AU" sz="2000" i="1" dirty="0"/>
          </a:p>
          <a:p>
            <a:endParaRPr lang="en-AU" sz="2000" i="1" dirty="0"/>
          </a:p>
          <a:p>
            <a:endParaRPr lang="en-AU" sz="2000" i="1" dirty="0"/>
          </a:p>
          <a:p>
            <a:endParaRPr lang="en-AU" sz="2000" i="1" dirty="0"/>
          </a:p>
          <a:p>
            <a:endParaRPr lang="en-AU" sz="2000" i="1" dirty="0"/>
          </a:p>
          <a:p>
            <a:endParaRPr lang="en-AU" sz="2000" i="1" dirty="0"/>
          </a:p>
        </p:txBody>
      </p:sp>
    </p:spTree>
    <p:extLst>
      <p:ext uri="{BB962C8B-B14F-4D97-AF65-F5344CB8AC3E}">
        <p14:creationId xmlns:p14="http://schemas.microsoft.com/office/powerpoint/2010/main" val="2902850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rot="5400000">
            <a:off x="-1786490" y="1786490"/>
            <a:ext cx="4341264" cy="768284"/>
          </a:xfrm>
          <a:prstGeom prst="rtTriangle">
            <a:avLst/>
          </a:prstGeom>
          <a:solidFill>
            <a:srgbClr val="008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ight Triangle 11"/>
          <p:cNvSpPr/>
          <p:nvPr/>
        </p:nvSpPr>
        <p:spPr>
          <a:xfrm rot="10800000" flipH="1">
            <a:off x="-194518" y="-22601"/>
            <a:ext cx="6526951" cy="731901"/>
          </a:xfrm>
          <a:prstGeom prst="rtTriangle">
            <a:avLst/>
          </a:prstGeom>
          <a:solidFill>
            <a:srgbClr val="FFC31E">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Title 3"/>
          <p:cNvSpPr txBox="1">
            <a:spLocks/>
          </p:cNvSpPr>
          <p:nvPr/>
        </p:nvSpPr>
        <p:spPr>
          <a:xfrm>
            <a:off x="502971" y="326865"/>
            <a:ext cx="8117792"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b="1" dirty="0" smtClean="0"/>
              <a:t>References</a:t>
            </a:r>
            <a:endParaRPr lang="en-AU" b="1" dirty="0"/>
          </a:p>
        </p:txBody>
      </p:sp>
      <p:sp>
        <p:nvSpPr>
          <p:cNvPr id="13" name="Content Placeholder 2"/>
          <p:cNvSpPr txBox="1">
            <a:spLocks/>
          </p:cNvSpPr>
          <p:nvPr/>
        </p:nvSpPr>
        <p:spPr>
          <a:xfrm>
            <a:off x="708041" y="989645"/>
            <a:ext cx="8294293" cy="571375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pPr>
            <a:r>
              <a:rPr lang="en-AU" sz="1800" dirty="0" smtClean="0"/>
              <a:t>Challenge activity </a:t>
            </a:r>
            <a:r>
              <a:rPr lang="en-AU" sz="1800" dirty="0"/>
              <a:t>inspired by the ‘Protect that Pill’ activity at </a:t>
            </a:r>
            <a:r>
              <a:rPr lang="en-AU" sz="1800" dirty="0" smtClean="0"/>
              <a:t>TeachEngineering.org. Copyright </a:t>
            </a:r>
            <a:r>
              <a:rPr lang="en-AU" sz="1800" dirty="0"/>
              <a:t>© 2008 TeachEngineering.org. Used with permission.</a:t>
            </a:r>
          </a:p>
          <a:p>
            <a:pPr marL="0" indent="0">
              <a:lnSpc>
                <a:spcPct val="110000"/>
              </a:lnSpc>
              <a:spcBef>
                <a:spcPts val="0"/>
              </a:spcBef>
              <a:buNone/>
            </a:pPr>
            <a:r>
              <a:rPr lang="en-AU" sz="1800" u="sng" dirty="0" smtClean="0">
                <a:hlinkClick r:id="rId3"/>
              </a:rPr>
              <a:t>https</a:t>
            </a:r>
            <a:r>
              <a:rPr lang="en-AU" sz="1800" u="sng" dirty="0">
                <a:hlinkClick r:id="rId3"/>
              </a:rPr>
              <a:t>://www.teachengineering.org/view_activity.php?url=collection/cub_/activities</a:t>
            </a:r>
            <a:r>
              <a:rPr lang="en-AU" sz="1800" u="sng" dirty="0" smtClean="0">
                <a:hlinkClick r:id="rId3"/>
              </a:rPr>
              <a:t>/</a:t>
            </a:r>
            <a:br>
              <a:rPr lang="en-AU" sz="1800" u="sng" dirty="0" smtClean="0">
                <a:hlinkClick r:id="rId3"/>
              </a:rPr>
            </a:br>
            <a:r>
              <a:rPr lang="en-AU" sz="1800" u="sng" dirty="0" err="1" smtClean="0">
                <a:hlinkClick r:id="rId3"/>
              </a:rPr>
              <a:t>cub_biomed</a:t>
            </a:r>
            <a:r>
              <a:rPr lang="en-AU" sz="1800" u="sng" dirty="0" smtClean="0">
                <a:hlinkClick r:id="rId3"/>
              </a:rPr>
              <a:t>/cub_biomed_lesson05_activity1.xml</a:t>
            </a:r>
            <a:endParaRPr lang="en-AU" sz="1800" dirty="0"/>
          </a:p>
          <a:p>
            <a:pPr marL="0" indent="0">
              <a:lnSpc>
                <a:spcPct val="110000"/>
              </a:lnSpc>
              <a:spcBef>
                <a:spcPts val="0"/>
              </a:spcBef>
              <a:buNone/>
            </a:pPr>
            <a:endParaRPr lang="en-AU" sz="1200" dirty="0"/>
          </a:p>
          <a:p>
            <a:pPr marL="0" indent="0">
              <a:lnSpc>
                <a:spcPct val="110000"/>
              </a:lnSpc>
              <a:spcBef>
                <a:spcPts val="0"/>
              </a:spcBef>
              <a:buNone/>
            </a:pPr>
            <a:r>
              <a:rPr lang="en-AU" sz="1800" b="1" dirty="0" smtClean="0"/>
              <a:t>Chemical </a:t>
            </a:r>
            <a:r>
              <a:rPr lang="en-AU" sz="1800" b="1" dirty="0"/>
              <a:t>engineering</a:t>
            </a:r>
          </a:p>
          <a:p>
            <a:pPr>
              <a:lnSpc>
                <a:spcPct val="110000"/>
              </a:lnSpc>
              <a:spcBef>
                <a:spcPts val="0"/>
              </a:spcBef>
            </a:pPr>
            <a:r>
              <a:rPr lang="en-AU" sz="1800" dirty="0">
                <a:hlinkClick r:id="rId4"/>
              </a:rPr>
              <a:t>https://www.engineersaustralia.org.au/Communities-And-Groups/Colleges/Chemical</a:t>
            </a:r>
            <a:endParaRPr lang="en-AU" sz="1800" dirty="0"/>
          </a:p>
          <a:p>
            <a:pPr>
              <a:lnSpc>
                <a:spcPct val="110000"/>
              </a:lnSpc>
              <a:spcBef>
                <a:spcPts val="0"/>
              </a:spcBef>
            </a:pPr>
            <a:r>
              <a:rPr lang="en-AU" sz="1800" dirty="0">
                <a:hlinkClick r:id="rId5"/>
              </a:rPr>
              <a:t>https://www.youtube.com/watch?v=_</a:t>
            </a:r>
            <a:r>
              <a:rPr lang="en-AU" sz="1800" dirty="0" smtClean="0">
                <a:hlinkClick r:id="rId5"/>
              </a:rPr>
              <a:t>UXwbxM8YfI</a:t>
            </a:r>
            <a:endParaRPr lang="en-AU" sz="1800" dirty="0" smtClean="0"/>
          </a:p>
          <a:p>
            <a:pPr marL="0" indent="0">
              <a:lnSpc>
                <a:spcPct val="110000"/>
              </a:lnSpc>
              <a:spcBef>
                <a:spcPts val="0"/>
              </a:spcBef>
              <a:buNone/>
            </a:pPr>
            <a:endParaRPr lang="en-AU" sz="1200" dirty="0"/>
          </a:p>
          <a:p>
            <a:pPr marL="0" indent="0">
              <a:lnSpc>
                <a:spcPct val="110000"/>
              </a:lnSpc>
              <a:spcBef>
                <a:spcPts val="0"/>
              </a:spcBef>
              <a:buNone/>
            </a:pPr>
            <a:r>
              <a:rPr lang="en-AU" sz="1800" b="1" dirty="0"/>
              <a:t>Acid and </a:t>
            </a:r>
            <a:r>
              <a:rPr lang="en-AU" sz="1800" b="1" dirty="0" smtClean="0"/>
              <a:t>Bases</a:t>
            </a:r>
          </a:p>
          <a:p>
            <a:pPr>
              <a:lnSpc>
                <a:spcPct val="110000"/>
              </a:lnSpc>
              <a:spcBef>
                <a:spcPts val="0"/>
              </a:spcBef>
            </a:pPr>
            <a:r>
              <a:rPr lang="en-AU" sz="1800" dirty="0"/>
              <a:t>Video Demonstration:  </a:t>
            </a:r>
            <a:r>
              <a:rPr lang="en-AU" sz="1800" dirty="0">
                <a:hlinkClick r:id="rId6"/>
              </a:rPr>
              <a:t>https://youtu.be/tTP1LJl4BTk</a:t>
            </a:r>
            <a:r>
              <a:rPr lang="en-AU" sz="1800" dirty="0"/>
              <a:t> </a:t>
            </a:r>
          </a:p>
          <a:p>
            <a:pPr>
              <a:lnSpc>
                <a:spcPct val="110000"/>
              </a:lnSpc>
              <a:spcBef>
                <a:spcPts val="0"/>
              </a:spcBef>
            </a:pPr>
            <a:r>
              <a:rPr lang="en-AU" sz="1800" dirty="0">
                <a:hlinkClick r:id="rId7"/>
              </a:rPr>
              <a:t>https://www.visionlearning.com/en/library/Chemistry/1/Acids-and-Bases/58</a:t>
            </a:r>
            <a:r>
              <a:rPr lang="en-AU" sz="1800" dirty="0"/>
              <a:t> </a:t>
            </a:r>
          </a:p>
          <a:p>
            <a:pPr>
              <a:lnSpc>
                <a:spcPct val="110000"/>
              </a:lnSpc>
              <a:spcBef>
                <a:spcPts val="0"/>
              </a:spcBef>
            </a:pPr>
            <a:r>
              <a:rPr lang="en-AU" sz="1800" dirty="0">
                <a:hlinkClick r:id="rId8"/>
              </a:rPr>
              <a:t>http://</a:t>
            </a:r>
            <a:r>
              <a:rPr lang="en-AU" sz="1800" dirty="0" smtClean="0">
                <a:hlinkClick r:id="rId8"/>
              </a:rPr>
              <a:t>www.chem4kids.com/files/react_acidbase.html</a:t>
            </a:r>
            <a:endParaRPr lang="en-AU" sz="1800" dirty="0" smtClean="0"/>
          </a:p>
          <a:p>
            <a:pPr marL="0" indent="0">
              <a:lnSpc>
                <a:spcPct val="110000"/>
              </a:lnSpc>
              <a:spcBef>
                <a:spcPts val="0"/>
              </a:spcBef>
              <a:buNone/>
            </a:pPr>
            <a:endParaRPr lang="en-AU" sz="1200" b="1" dirty="0" smtClean="0"/>
          </a:p>
          <a:p>
            <a:pPr marL="0" indent="0">
              <a:lnSpc>
                <a:spcPct val="110000"/>
              </a:lnSpc>
              <a:spcBef>
                <a:spcPts val="0"/>
              </a:spcBef>
              <a:buNone/>
            </a:pPr>
            <a:r>
              <a:rPr lang="en-AU" sz="1800" b="1" dirty="0" smtClean="0"/>
              <a:t>Digestive system</a:t>
            </a:r>
          </a:p>
          <a:p>
            <a:pPr>
              <a:lnSpc>
                <a:spcPct val="110000"/>
              </a:lnSpc>
              <a:spcBef>
                <a:spcPts val="0"/>
              </a:spcBef>
            </a:pPr>
            <a:r>
              <a:rPr lang="en-AU" sz="1800" dirty="0">
                <a:hlinkClick r:id="rId9"/>
              </a:rPr>
              <a:t>http://www.gesa.org.au/resources/patients/the-gastrointestinal-gi-system</a:t>
            </a:r>
            <a:r>
              <a:rPr lang="en-AU" sz="1800" dirty="0" smtClean="0">
                <a:hlinkClick r:id="rId9"/>
              </a:rPr>
              <a:t>/</a:t>
            </a:r>
            <a:r>
              <a:rPr lang="en-AU" sz="1800" dirty="0" smtClean="0"/>
              <a:t> </a:t>
            </a:r>
            <a:endParaRPr lang="en-AU" sz="1800" dirty="0"/>
          </a:p>
          <a:p>
            <a:pPr>
              <a:lnSpc>
                <a:spcPct val="110000"/>
              </a:lnSpc>
              <a:spcBef>
                <a:spcPts val="0"/>
              </a:spcBef>
            </a:pPr>
            <a:r>
              <a:rPr lang="en-AU" sz="1800" dirty="0">
                <a:hlinkClick r:id="rId10"/>
              </a:rPr>
              <a:t>http://patients.gi.org/what-is-a-gastroenterologist</a:t>
            </a:r>
            <a:r>
              <a:rPr lang="en-AU" sz="1800" dirty="0" smtClean="0">
                <a:hlinkClick r:id="rId10"/>
              </a:rPr>
              <a:t>/</a:t>
            </a:r>
            <a:endParaRPr lang="en-AU" sz="1800" dirty="0"/>
          </a:p>
          <a:p>
            <a:pPr>
              <a:spcBef>
                <a:spcPts val="0"/>
              </a:spcBef>
            </a:pPr>
            <a:endParaRPr lang="en-AU" sz="1800" dirty="0"/>
          </a:p>
          <a:p>
            <a:pPr>
              <a:spcBef>
                <a:spcPts val="0"/>
              </a:spcBef>
            </a:pPr>
            <a:endParaRPr lang="en-AU" sz="1800" dirty="0"/>
          </a:p>
          <a:p>
            <a:pPr>
              <a:spcBef>
                <a:spcPts val="0"/>
              </a:spcBef>
            </a:pPr>
            <a:endParaRPr lang="en-AU" sz="1800" dirty="0"/>
          </a:p>
          <a:p>
            <a:pPr>
              <a:spcBef>
                <a:spcPts val="0"/>
              </a:spcBef>
            </a:pPr>
            <a:endParaRPr lang="en-AU" sz="1800" i="1" dirty="0"/>
          </a:p>
          <a:p>
            <a:pPr>
              <a:spcBef>
                <a:spcPts val="0"/>
              </a:spcBef>
            </a:pPr>
            <a:endParaRPr lang="en-AU" sz="1800" i="1" dirty="0"/>
          </a:p>
          <a:p>
            <a:pPr>
              <a:spcBef>
                <a:spcPts val="0"/>
              </a:spcBef>
            </a:pPr>
            <a:endParaRPr lang="en-AU" sz="1800" i="1" dirty="0"/>
          </a:p>
          <a:p>
            <a:pPr>
              <a:spcBef>
                <a:spcPts val="0"/>
              </a:spcBef>
            </a:pPr>
            <a:endParaRPr lang="en-AU" sz="1800" i="1" dirty="0"/>
          </a:p>
          <a:p>
            <a:pPr>
              <a:spcBef>
                <a:spcPts val="0"/>
              </a:spcBef>
            </a:pPr>
            <a:endParaRPr lang="en-AU" sz="1800" i="1" dirty="0"/>
          </a:p>
          <a:p>
            <a:pPr>
              <a:spcBef>
                <a:spcPts val="0"/>
              </a:spcBef>
            </a:pPr>
            <a:endParaRPr lang="en-AU" sz="1800" i="1" dirty="0"/>
          </a:p>
        </p:txBody>
      </p:sp>
      <p:sp>
        <p:nvSpPr>
          <p:cNvPr id="11" name="Rectangle 10"/>
          <p:cNvSpPr/>
          <p:nvPr/>
        </p:nvSpPr>
        <p:spPr>
          <a:xfrm>
            <a:off x="391162" y="6674265"/>
            <a:ext cx="8229601" cy="115369"/>
          </a:xfrm>
          <a:prstGeom prst="rect">
            <a:avLst/>
          </a:prstGeom>
          <a:solidFill>
            <a:srgbClr val="00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1" dirty="0">
              <a:latin typeface="Arial Narrow" panose="020B0606020202030204" pitchFamily="34" charset="0"/>
            </a:endParaRPr>
          </a:p>
        </p:txBody>
      </p:sp>
    </p:spTree>
    <p:extLst>
      <p:ext uri="{BB962C8B-B14F-4D97-AF65-F5344CB8AC3E}">
        <p14:creationId xmlns:p14="http://schemas.microsoft.com/office/powerpoint/2010/main" val="38109117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rot="5400000">
            <a:off x="-1786490" y="1786490"/>
            <a:ext cx="4341264" cy="768284"/>
          </a:xfrm>
          <a:prstGeom prst="rtTriangle">
            <a:avLst/>
          </a:prstGeom>
          <a:solidFill>
            <a:srgbClr val="008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ight Triangle 11"/>
          <p:cNvSpPr/>
          <p:nvPr/>
        </p:nvSpPr>
        <p:spPr>
          <a:xfrm rot="10800000" flipH="1">
            <a:off x="-194518" y="-22601"/>
            <a:ext cx="6526951" cy="731901"/>
          </a:xfrm>
          <a:prstGeom prst="rtTriangle">
            <a:avLst/>
          </a:prstGeom>
          <a:solidFill>
            <a:srgbClr val="FFC31E">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Title 1"/>
          <p:cNvSpPr txBox="1">
            <a:spLocks/>
          </p:cNvSpPr>
          <p:nvPr/>
        </p:nvSpPr>
        <p:spPr>
          <a:xfrm>
            <a:off x="-1001124" y="683022"/>
            <a:ext cx="8418705" cy="69543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b="1" dirty="0"/>
              <a:t>Chemical Engineers</a:t>
            </a:r>
          </a:p>
        </p:txBody>
      </p:sp>
      <p:sp>
        <p:nvSpPr>
          <p:cNvPr id="15" name="Rectangle 14"/>
          <p:cNvSpPr/>
          <p:nvPr/>
        </p:nvSpPr>
        <p:spPr>
          <a:xfrm>
            <a:off x="391162" y="6674265"/>
            <a:ext cx="8229601" cy="115369"/>
          </a:xfrm>
          <a:prstGeom prst="rect">
            <a:avLst/>
          </a:prstGeom>
          <a:solidFill>
            <a:srgbClr val="00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1" dirty="0">
              <a:latin typeface="Arial Narrow" panose="020B0606020202030204" pitchFamily="34" charset="0"/>
            </a:endParaRPr>
          </a:p>
        </p:txBody>
      </p:sp>
      <p:sp>
        <p:nvSpPr>
          <p:cNvPr id="4" name="TextBox 3"/>
          <p:cNvSpPr txBox="1"/>
          <p:nvPr/>
        </p:nvSpPr>
        <p:spPr>
          <a:xfrm>
            <a:off x="1045532" y="5290429"/>
            <a:ext cx="6920859" cy="707886"/>
          </a:xfrm>
          <a:prstGeom prst="rect">
            <a:avLst/>
          </a:prstGeom>
          <a:noFill/>
        </p:spPr>
        <p:txBody>
          <a:bodyPr wrap="square" rtlCol="0">
            <a:spAutoFit/>
          </a:bodyPr>
          <a:lstStyle/>
          <a:p>
            <a:r>
              <a:rPr lang="en-AU" sz="2000" dirty="0"/>
              <a:t>Laura and Wade discussing their chemical engineering careers </a:t>
            </a:r>
            <a:endParaRPr lang="en-AU" sz="2000" dirty="0" smtClean="0"/>
          </a:p>
          <a:p>
            <a:r>
              <a:rPr lang="en-AU" sz="2000" dirty="0" smtClean="0"/>
              <a:t>Video: </a:t>
            </a:r>
            <a:r>
              <a:rPr lang="en-AU" sz="2000" dirty="0" smtClean="0">
                <a:hlinkClick r:id="rId4"/>
              </a:rPr>
              <a:t>https</a:t>
            </a:r>
            <a:r>
              <a:rPr lang="en-AU" sz="2000" dirty="0">
                <a:hlinkClick r:id="rId4"/>
              </a:rPr>
              <a:t>://www.youtube.com/watch?v=_</a:t>
            </a:r>
            <a:r>
              <a:rPr lang="en-AU" sz="2000" dirty="0" smtClean="0">
                <a:hlinkClick r:id="rId4"/>
              </a:rPr>
              <a:t>UXwbxM8YfI</a:t>
            </a:r>
            <a:endParaRPr lang="en-AU" sz="2000" dirty="0"/>
          </a:p>
        </p:txBody>
      </p:sp>
      <p:pic>
        <p:nvPicPr>
          <p:cNvPr id="2" name="_UXwbxM8YfI"/>
          <p:cNvPicPr>
            <a:picLocks noRot="1" noChangeAspect="1"/>
          </p:cNvPicPr>
          <p:nvPr>
            <a:videoFile r:link="rId1"/>
          </p:nvPr>
        </p:nvPicPr>
        <p:blipFill rotWithShape="1">
          <a:blip r:embed="rId5"/>
          <a:srcRect t="7075" b="7085"/>
          <a:stretch/>
        </p:blipFill>
        <p:spPr>
          <a:xfrm>
            <a:off x="1195161" y="1854099"/>
            <a:ext cx="6920859" cy="3341716"/>
          </a:xfrm>
          <a:prstGeom prst="rect">
            <a:avLst/>
          </a:prstGeom>
        </p:spPr>
      </p:pic>
      <p:sp>
        <p:nvSpPr>
          <p:cNvPr id="13" name="Title 1"/>
          <p:cNvSpPr txBox="1">
            <a:spLocks/>
          </p:cNvSpPr>
          <p:nvPr/>
        </p:nvSpPr>
        <p:spPr>
          <a:xfrm>
            <a:off x="311727" y="6345649"/>
            <a:ext cx="4675909" cy="11398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900" i="1" dirty="0"/>
              <a:t>Image source: </a:t>
            </a:r>
          </a:p>
          <a:p>
            <a:r>
              <a:rPr lang="en-AU" sz="900" i="1" dirty="0"/>
              <a:t>http://myfootpath.com/careers/engineering-careers/chemical-engineer-careers/</a:t>
            </a:r>
          </a:p>
        </p:txBody>
      </p:sp>
      <p:pic>
        <p:nvPicPr>
          <p:cNvPr id="14" name="Picture 13"/>
          <p:cNvPicPr>
            <a:picLocks noChangeAspect="1"/>
          </p:cNvPicPr>
          <p:nvPr/>
        </p:nvPicPr>
        <p:blipFill>
          <a:blip r:embed="rId6"/>
          <a:stretch>
            <a:fillRect/>
          </a:stretch>
        </p:blipFill>
        <p:spPr>
          <a:xfrm>
            <a:off x="5797801" y="546045"/>
            <a:ext cx="2318219" cy="990634"/>
          </a:xfrm>
          <a:prstGeom prst="rect">
            <a:avLst/>
          </a:prstGeom>
        </p:spPr>
      </p:pic>
    </p:spTree>
    <p:extLst>
      <p:ext uri="{BB962C8B-B14F-4D97-AF65-F5344CB8AC3E}">
        <p14:creationId xmlns:p14="http://schemas.microsoft.com/office/powerpoint/2010/main" val="3654802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rot="5400000">
            <a:off x="-1786490" y="1786490"/>
            <a:ext cx="4341264" cy="768284"/>
          </a:xfrm>
          <a:prstGeom prst="rtTriangle">
            <a:avLst/>
          </a:prstGeom>
          <a:solidFill>
            <a:srgbClr val="008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ight Triangle 11"/>
          <p:cNvSpPr/>
          <p:nvPr/>
        </p:nvSpPr>
        <p:spPr>
          <a:xfrm rot="10800000" flipH="1">
            <a:off x="-194518" y="-22601"/>
            <a:ext cx="6526951" cy="731901"/>
          </a:xfrm>
          <a:prstGeom prst="rtTriangle">
            <a:avLst/>
          </a:prstGeom>
          <a:solidFill>
            <a:srgbClr val="FFC31E">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Title 1"/>
          <p:cNvSpPr txBox="1">
            <a:spLocks/>
          </p:cNvSpPr>
          <p:nvPr/>
        </p:nvSpPr>
        <p:spPr>
          <a:xfrm>
            <a:off x="391161" y="731903"/>
            <a:ext cx="7855063" cy="69543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b="1" dirty="0" smtClean="0"/>
              <a:t>Chemical Engineering: </a:t>
            </a:r>
            <a:r>
              <a:rPr lang="en-AU" b="1" dirty="0" smtClean="0">
                <a:solidFill>
                  <a:srgbClr val="0081C7"/>
                </a:solidFill>
              </a:rPr>
              <a:t>Soap?</a:t>
            </a:r>
            <a:endParaRPr lang="en-AU" b="1" dirty="0">
              <a:solidFill>
                <a:srgbClr val="0081C7"/>
              </a:solidFill>
            </a:endParaRPr>
          </a:p>
        </p:txBody>
      </p:sp>
      <p:sp>
        <p:nvSpPr>
          <p:cNvPr id="15" name="Rectangle 14"/>
          <p:cNvSpPr/>
          <p:nvPr/>
        </p:nvSpPr>
        <p:spPr>
          <a:xfrm>
            <a:off x="391162" y="6674265"/>
            <a:ext cx="8229601" cy="115369"/>
          </a:xfrm>
          <a:prstGeom prst="rect">
            <a:avLst/>
          </a:prstGeom>
          <a:solidFill>
            <a:srgbClr val="00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1" dirty="0">
              <a:latin typeface="Arial Narrow" panose="020B0606020202030204" pitchFamily="34" charset="0"/>
            </a:endParaRPr>
          </a:p>
        </p:txBody>
      </p:sp>
      <p:pic>
        <p:nvPicPr>
          <p:cNvPr id="4" name="Picture 3"/>
          <p:cNvPicPr>
            <a:picLocks noChangeAspect="1"/>
          </p:cNvPicPr>
          <p:nvPr/>
        </p:nvPicPr>
        <p:blipFill>
          <a:blip r:embed="rId3"/>
          <a:stretch>
            <a:fillRect/>
          </a:stretch>
        </p:blipFill>
        <p:spPr>
          <a:xfrm>
            <a:off x="687027" y="2093052"/>
            <a:ext cx="3818297" cy="2930521"/>
          </a:xfrm>
          <a:prstGeom prst="rect">
            <a:avLst/>
          </a:prstGeom>
        </p:spPr>
      </p:pic>
      <p:sp>
        <p:nvSpPr>
          <p:cNvPr id="14" name="Title 1"/>
          <p:cNvSpPr txBox="1">
            <a:spLocks/>
          </p:cNvSpPr>
          <p:nvPr/>
        </p:nvSpPr>
        <p:spPr>
          <a:xfrm>
            <a:off x="311727" y="6449557"/>
            <a:ext cx="4675909" cy="11398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900" i="1" dirty="0"/>
              <a:t>Image source: </a:t>
            </a:r>
            <a:r>
              <a:rPr lang="en-AU" sz="900" i="1" dirty="0" smtClean="0"/>
              <a:t> Pixabay.com</a:t>
            </a:r>
            <a:endParaRPr lang="en-AU" sz="900" i="1" dirty="0"/>
          </a:p>
        </p:txBody>
      </p:sp>
      <p:pic>
        <p:nvPicPr>
          <p:cNvPr id="1026" name="Picture 2" descr="Hands, Soap, Bubbles, Hygiene, Was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2520" y="2093052"/>
            <a:ext cx="3920047" cy="2929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45592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rot="5400000">
            <a:off x="-1786490" y="1786490"/>
            <a:ext cx="4341264" cy="768284"/>
          </a:xfrm>
          <a:prstGeom prst="rtTriangle">
            <a:avLst/>
          </a:prstGeom>
          <a:solidFill>
            <a:srgbClr val="008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ight Triangle 11"/>
          <p:cNvSpPr/>
          <p:nvPr/>
        </p:nvSpPr>
        <p:spPr>
          <a:xfrm rot="10800000" flipH="1">
            <a:off x="-194518" y="-22601"/>
            <a:ext cx="6526951" cy="731901"/>
          </a:xfrm>
          <a:prstGeom prst="rtTriangle">
            <a:avLst/>
          </a:prstGeom>
          <a:solidFill>
            <a:srgbClr val="FFC31E">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Rectangle 14"/>
          <p:cNvSpPr/>
          <p:nvPr/>
        </p:nvSpPr>
        <p:spPr>
          <a:xfrm>
            <a:off x="391162" y="6674265"/>
            <a:ext cx="8229601" cy="115369"/>
          </a:xfrm>
          <a:prstGeom prst="rect">
            <a:avLst/>
          </a:prstGeom>
          <a:solidFill>
            <a:srgbClr val="00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1" dirty="0">
              <a:latin typeface="Arial Narrow" panose="020B0606020202030204" pitchFamily="34" charset="0"/>
            </a:endParaRPr>
          </a:p>
        </p:txBody>
      </p:sp>
      <p:sp>
        <p:nvSpPr>
          <p:cNvPr id="14" name="TextBox 13"/>
          <p:cNvSpPr txBox="1"/>
          <p:nvPr/>
        </p:nvSpPr>
        <p:spPr>
          <a:xfrm>
            <a:off x="1049483" y="5161595"/>
            <a:ext cx="7782108" cy="461665"/>
          </a:xfrm>
          <a:prstGeom prst="rect">
            <a:avLst/>
          </a:prstGeom>
          <a:noFill/>
        </p:spPr>
        <p:txBody>
          <a:bodyPr wrap="square" rtlCol="0">
            <a:spAutoFit/>
          </a:bodyPr>
          <a:lstStyle/>
          <a:p>
            <a:r>
              <a:rPr lang="en-AU" sz="2400" i="1" dirty="0"/>
              <a:t> </a:t>
            </a:r>
            <a:endParaRPr lang="en-AU" sz="2400" dirty="0"/>
          </a:p>
        </p:txBody>
      </p:sp>
      <p:sp>
        <p:nvSpPr>
          <p:cNvPr id="16" name="TextBox 15"/>
          <p:cNvSpPr txBox="1"/>
          <p:nvPr/>
        </p:nvSpPr>
        <p:spPr>
          <a:xfrm>
            <a:off x="5527276" y="105467"/>
            <a:ext cx="3842287" cy="923330"/>
          </a:xfrm>
          <a:prstGeom prst="rect">
            <a:avLst/>
          </a:prstGeom>
          <a:noFill/>
        </p:spPr>
        <p:txBody>
          <a:bodyPr wrap="square" rtlCol="0">
            <a:spAutoFit/>
          </a:bodyPr>
          <a:lstStyle/>
          <a:p>
            <a:r>
              <a:rPr lang="en-AU" sz="5400" b="1" dirty="0" smtClean="0">
                <a:ln/>
                <a:solidFill>
                  <a:schemeClr val="accent4"/>
                </a:solidFill>
              </a:rPr>
              <a:t>Acid + Base</a:t>
            </a:r>
            <a:endParaRPr lang="en-AU" sz="5400" b="1" dirty="0">
              <a:ln/>
              <a:solidFill>
                <a:schemeClr val="accent4"/>
              </a:solidFill>
            </a:endParaRPr>
          </a:p>
        </p:txBody>
      </p:sp>
      <p:sp>
        <p:nvSpPr>
          <p:cNvPr id="3" name="TextBox 2"/>
          <p:cNvSpPr txBox="1"/>
          <p:nvPr/>
        </p:nvSpPr>
        <p:spPr>
          <a:xfrm>
            <a:off x="622094" y="569299"/>
            <a:ext cx="7998669" cy="5786199"/>
          </a:xfrm>
          <a:prstGeom prst="rect">
            <a:avLst/>
          </a:prstGeom>
          <a:noFill/>
        </p:spPr>
        <p:txBody>
          <a:bodyPr wrap="square" rtlCol="0">
            <a:spAutoFit/>
          </a:bodyPr>
          <a:lstStyle/>
          <a:p>
            <a:r>
              <a:rPr lang="en-AU" b="1" dirty="0" smtClean="0"/>
              <a:t>Aim</a:t>
            </a:r>
            <a:r>
              <a:rPr lang="en-AU" dirty="0" smtClean="0"/>
              <a:t>: To observe an acid base chemical reaction</a:t>
            </a:r>
          </a:p>
          <a:p>
            <a:endParaRPr lang="en-AU" sz="500" dirty="0"/>
          </a:p>
          <a:p>
            <a:r>
              <a:rPr lang="en-AU" b="1" dirty="0" smtClean="0"/>
              <a:t>Materials (Facilitator demonstration):</a:t>
            </a:r>
          </a:p>
          <a:p>
            <a:pPr marL="285750" indent="-285750">
              <a:buFont typeface="Arial" panose="020B0604020202020204" pitchFamily="34" charset="0"/>
              <a:buChar char="•"/>
            </a:pPr>
            <a:r>
              <a:rPr lang="en-AU" dirty="0" smtClean="0"/>
              <a:t>1 clear glass bottle / jar (wide top)</a:t>
            </a:r>
          </a:p>
          <a:p>
            <a:pPr marL="285750" indent="-285750">
              <a:buFont typeface="Arial" panose="020B0604020202020204" pitchFamily="34" charset="0"/>
              <a:buChar char="•"/>
            </a:pPr>
            <a:r>
              <a:rPr lang="en-AU" dirty="0" smtClean="0"/>
              <a:t>1 cup white vinegar</a:t>
            </a:r>
          </a:p>
          <a:p>
            <a:pPr marL="285750" indent="-285750">
              <a:buFont typeface="Arial" panose="020B0604020202020204" pitchFamily="34" charset="0"/>
              <a:buChar char="•"/>
            </a:pPr>
            <a:r>
              <a:rPr lang="en-AU" dirty="0" smtClean="0"/>
              <a:t>Food colouring</a:t>
            </a:r>
          </a:p>
          <a:p>
            <a:pPr marL="285750" indent="-285750">
              <a:buFont typeface="Arial" panose="020B0604020202020204" pitchFamily="34" charset="0"/>
              <a:buChar char="•"/>
            </a:pPr>
            <a:r>
              <a:rPr lang="en-AU" dirty="0" smtClean="0"/>
              <a:t>A mixing bowl</a:t>
            </a:r>
          </a:p>
          <a:p>
            <a:pPr marL="285750" indent="-285750">
              <a:buFont typeface="Arial" panose="020B0604020202020204" pitchFamily="34" charset="0"/>
              <a:buChar char="•"/>
            </a:pPr>
            <a:r>
              <a:rPr lang="en-AU" dirty="0" smtClean="0"/>
              <a:t>Washing-up liquid</a:t>
            </a:r>
          </a:p>
          <a:p>
            <a:pPr marL="285750" indent="-285750">
              <a:buFont typeface="Arial" panose="020B0604020202020204" pitchFamily="34" charset="0"/>
              <a:buChar char="•"/>
            </a:pPr>
            <a:r>
              <a:rPr lang="en-AU" dirty="0" smtClean="0"/>
              <a:t>Paper-towel</a:t>
            </a:r>
          </a:p>
          <a:p>
            <a:pPr marL="285750" indent="-285750">
              <a:buFont typeface="Arial" panose="020B0604020202020204" pitchFamily="34" charset="0"/>
              <a:buChar char="•"/>
            </a:pPr>
            <a:r>
              <a:rPr lang="en-AU" dirty="0" smtClean="0"/>
              <a:t>Rubber band</a:t>
            </a:r>
          </a:p>
          <a:p>
            <a:pPr marL="285750" indent="-285750">
              <a:buFont typeface="Arial" panose="020B0604020202020204" pitchFamily="34" charset="0"/>
              <a:buChar char="•"/>
            </a:pPr>
            <a:r>
              <a:rPr lang="en-AU" dirty="0" smtClean="0"/>
              <a:t>Bicarbonate of soda ( 3 tablespoons)</a:t>
            </a:r>
          </a:p>
          <a:p>
            <a:pPr marL="285750" indent="-285750">
              <a:buFont typeface="Arial" panose="020B0604020202020204" pitchFamily="34" charset="0"/>
              <a:buChar char="•"/>
            </a:pPr>
            <a:r>
              <a:rPr lang="en-AU" dirty="0" smtClean="0"/>
              <a:t>Large baking tray / tub</a:t>
            </a:r>
          </a:p>
          <a:p>
            <a:endParaRPr lang="en-AU" sz="500" dirty="0"/>
          </a:p>
          <a:p>
            <a:r>
              <a:rPr lang="en-AU" b="1" dirty="0" smtClean="0"/>
              <a:t>Procedure:</a:t>
            </a:r>
          </a:p>
          <a:p>
            <a:pPr marL="342900" indent="-342900">
              <a:buFont typeface="+mj-lt"/>
              <a:buAutoNum type="arabicPeriod"/>
            </a:pPr>
            <a:r>
              <a:rPr lang="en-AU" dirty="0" smtClean="0"/>
              <a:t>Stand the bottle  / jar in the centre of the tray.</a:t>
            </a:r>
          </a:p>
          <a:p>
            <a:pPr marL="342900" indent="-342900">
              <a:buFont typeface="+mj-lt"/>
              <a:buAutoNum type="arabicPeriod"/>
            </a:pPr>
            <a:r>
              <a:rPr lang="en-AU" dirty="0" smtClean="0"/>
              <a:t>Mix the vinegar, a few drops of food colouring, and a squirt of washing up liquid together in the bowl.</a:t>
            </a:r>
          </a:p>
          <a:p>
            <a:pPr marL="342900" indent="-342900">
              <a:buFont typeface="+mj-lt"/>
              <a:buAutoNum type="arabicPeriod"/>
            </a:pPr>
            <a:r>
              <a:rPr lang="en-AU" dirty="0" smtClean="0"/>
              <a:t>Pour the mixture into the bottle.</a:t>
            </a:r>
          </a:p>
          <a:p>
            <a:pPr marL="342900" indent="-342900">
              <a:buFont typeface="+mj-lt"/>
              <a:buAutoNum type="arabicPeriod"/>
            </a:pPr>
            <a:r>
              <a:rPr lang="en-AU" dirty="0" smtClean="0"/>
              <a:t>Wrap the bicarbonate of soda in a small piece of paper-towel and secure with the rubber band.</a:t>
            </a:r>
          </a:p>
          <a:p>
            <a:pPr marL="342900" indent="-342900">
              <a:buFont typeface="+mj-lt"/>
              <a:buAutoNum type="arabicPeriod"/>
            </a:pPr>
            <a:r>
              <a:rPr lang="en-AU" dirty="0" smtClean="0"/>
              <a:t>Carefully place the bicarb soda package into the bottle.</a:t>
            </a:r>
          </a:p>
          <a:p>
            <a:pPr marL="342900" indent="-342900">
              <a:buFont typeface="+mj-lt"/>
              <a:buAutoNum type="arabicPeriod"/>
            </a:pPr>
            <a:r>
              <a:rPr lang="en-AU" dirty="0" smtClean="0"/>
              <a:t>Observe and document results. </a:t>
            </a:r>
            <a:endParaRPr lang="en-AU" b="1" dirty="0" smtClean="0"/>
          </a:p>
        </p:txBody>
      </p:sp>
      <p:sp>
        <p:nvSpPr>
          <p:cNvPr id="2" name="TextBox 1"/>
          <p:cNvSpPr txBox="1"/>
          <p:nvPr/>
        </p:nvSpPr>
        <p:spPr>
          <a:xfrm>
            <a:off x="5761259" y="3412357"/>
            <a:ext cx="2916815" cy="369332"/>
          </a:xfrm>
          <a:prstGeom prst="rect">
            <a:avLst/>
          </a:prstGeom>
          <a:noFill/>
        </p:spPr>
        <p:txBody>
          <a:bodyPr wrap="square" rtlCol="0">
            <a:spAutoFit/>
          </a:bodyPr>
          <a:lstStyle/>
          <a:p>
            <a:r>
              <a:rPr lang="en-AU" sz="900" i="1" dirty="0" smtClean="0"/>
              <a:t>Image source: https</a:t>
            </a:r>
            <a:r>
              <a:rPr lang="en-AU" sz="900" i="1" dirty="0"/>
              <a:t>://buggyandbuddy.com/science-for-kids-chemical-reactions-using-baking-soda-and-vinegar/</a:t>
            </a:r>
          </a:p>
        </p:txBody>
      </p:sp>
      <p:pic>
        <p:nvPicPr>
          <p:cNvPr id="1026" name="Picture 2" descr="results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2663" y="1289397"/>
            <a:ext cx="3150825" cy="2100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45827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rot="5400000">
            <a:off x="-1786490" y="1786490"/>
            <a:ext cx="4341264" cy="768284"/>
          </a:xfrm>
          <a:prstGeom prst="rtTriangle">
            <a:avLst/>
          </a:prstGeom>
          <a:solidFill>
            <a:srgbClr val="008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ight Triangle 11"/>
          <p:cNvSpPr/>
          <p:nvPr/>
        </p:nvSpPr>
        <p:spPr>
          <a:xfrm rot="10800000" flipH="1">
            <a:off x="-194518" y="-22601"/>
            <a:ext cx="6526951" cy="731901"/>
          </a:xfrm>
          <a:prstGeom prst="rtTriangle">
            <a:avLst/>
          </a:prstGeom>
          <a:solidFill>
            <a:srgbClr val="FFC31E">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Rectangle 14"/>
          <p:cNvSpPr/>
          <p:nvPr/>
        </p:nvSpPr>
        <p:spPr>
          <a:xfrm>
            <a:off x="391162" y="6674265"/>
            <a:ext cx="8229601" cy="115369"/>
          </a:xfrm>
          <a:prstGeom prst="rect">
            <a:avLst/>
          </a:prstGeom>
          <a:solidFill>
            <a:srgbClr val="00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1" dirty="0">
              <a:latin typeface="Arial Narrow" panose="020B060602020203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190784519"/>
              </p:ext>
            </p:extLst>
          </p:nvPr>
        </p:nvGraphicFramePr>
        <p:xfrm>
          <a:off x="2593734" y="905547"/>
          <a:ext cx="2403754" cy="5133245"/>
        </p:xfrm>
        <a:graphic>
          <a:graphicData uri="http://schemas.openxmlformats.org/drawingml/2006/table">
            <a:tbl>
              <a:tblPr/>
              <a:tblGrid>
                <a:gridCol w="1079449">
                  <a:extLst>
                    <a:ext uri="{9D8B030D-6E8A-4147-A177-3AD203B41FA5}">
                      <a16:colId xmlns:a16="http://schemas.microsoft.com/office/drawing/2014/main" xmlns="" val="20000"/>
                    </a:ext>
                  </a:extLst>
                </a:gridCol>
                <a:gridCol w="1324305">
                  <a:extLst>
                    <a:ext uri="{9D8B030D-6E8A-4147-A177-3AD203B41FA5}">
                      <a16:colId xmlns:a16="http://schemas.microsoft.com/office/drawing/2014/main" xmlns="" val="20002"/>
                    </a:ext>
                  </a:extLst>
                </a:gridCol>
              </a:tblGrid>
              <a:tr h="255194">
                <a:tc>
                  <a:txBody>
                    <a:bodyPr/>
                    <a:lstStyle/>
                    <a:p>
                      <a:pPr algn="ctr"/>
                      <a:r>
                        <a:rPr lang="en-AU" sz="1600" b="1" dirty="0">
                          <a:effectLst/>
                        </a:rPr>
                        <a:t>1</a:t>
                      </a:r>
                    </a:p>
                  </a:txBody>
                  <a:tcPr marL="60539" marR="60539" marT="60539" marB="605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r>
                        <a:rPr lang="en-AU" sz="1600" b="0" dirty="0" smtClean="0">
                          <a:effectLst/>
                        </a:rPr>
                        <a:t>stomach </a:t>
                      </a:r>
                      <a:r>
                        <a:rPr lang="en-AU" sz="1600" b="0" dirty="0">
                          <a:effectLst/>
                        </a:rPr>
                        <a:t>acid</a:t>
                      </a:r>
                    </a:p>
                  </a:txBody>
                  <a:tcPr marL="60539" marR="60539" marT="60539" marB="605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2"/>
                  </a:ext>
                </a:extLst>
              </a:tr>
              <a:tr h="255194">
                <a:tc>
                  <a:txBody>
                    <a:bodyPr/>
                    <a:lstStyle/>
                    <a:p>
                      <a:pPr algn="ctr"/>
                      <a:r>
                        <a:rPr lang="en-AU" sz="1600" b="1" dirty="0">
                          <a:effectLst/>
                        </a:rPr>
                        <a:t>2</a:t>
                      </a:r>
                    </a:p>
                  </a:txBody>
                  <a:tcPr marL="60539" marR="60539" marT="60539" marB="605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r>
                        <a:rPr lang="en-AU" sz="1600" b="0" dirty="0">
                          <a:effectLst/>
                        </a:rPr>
                        <a:t>lemon </a:t>
                      </a:r>
                      <a:r>
                        <a:rPr lang="en-AU" sz="1600" b="0" dirty="0" smtClean="0">
                          <a:effectLst/>
                        </a:rPr>
                        <a:t>juice</a:t>
                      </a:r>
                      <a:endParaRPr lang="en-AU" sz="1600" b="0" dirty="0">
                        <a:effectLst/>
                      </a:endParaRPr>
                    </a:p>
                  </a:txBody>
                  <a:tcPr marL="60539" marR="60539" marT="60539" marB="605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extLst>
                  <a:ext uri="{0D108BD9-81ED-4DB2-BD59-A6C34878D82A}">
                    <a16:rowId xmlns:a16="http://schemas.microsoft.com/office/drawing/2014/main" xmlns="" val="10003"/>
                  </a:ext>
                </a:extLst>
              </a:tr>
              <a:tr h="255194">
                <a:tc>
                  <a:txBody>
                    <a:bodyPr/>
                    <a:lstStyle/>
                    <a:p>
                      <a:pPr algn="ctr"/>
                      <a:r>
                        <a:rPr lang="en-AU" sz="1600" b="1" dirty="0">
                          <a:effectLst/>
                        </a:rPr>
                        <a:t>3</a:t>
                      </a:r>
                    </a:p>
                  </a:txBody>
                  <a:tcPr marL="60539" marR="60539" marT="60539" marB="605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r>
                        <a:rPr lang="en-AU" sz="1600" b="0" dirty="0" smtClean="0">
                          <a:effectLst/>
                        </a:rPr>
                        <a:t>vinegar</a:t>
                      </a:r>
                      <a:endParaRPr lang="en-AU" sz="1600" b="0" dirty="0">
                        <a:effectLst/>
                      </a:endParaRPr>
                    </a:p>
                  </a:txBody>
                  <a:tcPr marL="60539" marR="60539" marT="60539" marB="605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4"/>
                  </a:ext>
                </a:extLst>
              </a:tr>
              <a:tr h="255194">
                <a:tc>
                  <a:txBody>
                    <a:bodyPr/>
                    <a:lstStyle/>
                    <a:p>
                      <a:pPr algn="ctr"/>
                      <a:r>
                        <a:rPr lang="en-AU" sz="1600" b="1" dirty="0">
                          <a:effectLst/>
                        </a:rPr>
                        <a:t>4</a:t>
                      </a:r>
                    </a:p>
                  </a:txBody>
                  <a:tcPr marL="60539" marR="60539" marT="60539" marB="605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r>
                        <a:rPr lang="en-AU" sz="1600" b="0" dirty="0" smtClean="0">
                          <a:effectLst/>
                        </a:rPr>
                        <a:t>tomato</a:t>
                      </a:r>
                      <a:endParaRPr lang="en-AU" sz="1600" b="0" dirty="0">
                        <a:effectLst/>
                      </a:endParaRPr>
                    </a:p>
                  </a:txBody>
                  <a:tcPr marL="60539" marR="60539" marT="60539" marB="605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extLst>
                  <a:ext uri="{0D108BD9-81ED-4DB2-BD59-A6C34878D82A}">
                    <a16:rowId xmlns:a16="http://schemas.microsoft.com/office/drawing/2014/main" xmlns="" val="10005"/>
                  </a:ext>
                </a:extLst>
              </a:tr>
              <a:tr h="255194">
                <a:tc>
                  <a:txBody>
                    <a:bodyPr/>
                    <a:lstStyle/>
                    <a:p>
                      <a:pPr algn="ctr"/>
                      <a:r>
                        <a:rPr lang="en-AU" sz="1600" b="1" dirty="0">
                          <a:effectLst/>
                        </a:rPr>
                        <a:t>5</a:t>
                      </a:r>
                    </a:p>
                  </a:txBody>
                  <a:tcPr marL="60539" marR="60539" marT="60539" marB="605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r>
                        <a:rPr lang="en-AU" sz="1600" b="0" dirty="0">
                          <a:effectLst/>
                        </a:rPr>
                        <a:t>black </a:t>
                      </a:r>
                      <a:r>
                        <a:rPr lang="en-AU" sz="1600" b="0" dirty="0" smtClean="0">
                          <a:effectLst/>
                        </a:rPr>
                        <a:t>coffee</a:t>
                      </a:r>
                      <a:endParaRPr lang="en-AU" sz="1600" b="0" dirty="0">
                        <a:effectLst/>
                      </a:endParaRPr>
                    </a:p>
                  </a:txBody>
                  <a:tcPr marL="60539" marR="60539" marT="60539" marB="605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6"/>
                  </a:ext>
                </a:extLst>
              </a:tr>
              <a:tr h="255194">
                <a:tc>
                  <a:txBody>
                    <a:bodyPr/>
                    <a:lstStyle/>
                    <a:p>
                      <a:pPr algn="ctr"/>
                      <a:r>
                        <a:rPr lang="en-AU" sz="1600" b="1" dirty="0" smtClean="0">
                          <a:effectLst/>
                        </a:rPr>
                        <a:t>6</a:t>
                      </a:r>
                      <a:endParaRPr lang="en-AU" sz="1600" b="1" dirty="0">
                        <a:effectLst/>
                      </a:endParaRPr>
                    </a:p>
                  </a:txBody>
                  <a:tcPr marL="60539" marR="60539" marT="60539" marB="605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r>
                        <a:rPr lang="en-AU" sz="1600" b="0" dirty="0" smtClean="0">
                          <a:effectLst/>
                        </a:rPr>
                        <a:t>milk</a:t>
                      </a:r>
                      <a:endParaRPr lang="en-AU" sz="1600" b="0" dirty="0">
                        <a:effectLst/>
                      </a:endParaRPr>
                    </a:p>
                  </a:txBody>
                  <a:tcPr marL="60539" marR="60539" marT="60539" marB="605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extLst>
                  <a:ext uri="{0D108BD9-81ED-4DB2-BD59-A6C34878D82A}">
                    <a16:rowId xmlns:a16="http://schemas.microsoft.com/office/drawing/2014/main" xmlns="" val="10007"/>
                  </a:ext>
                </a:extLst>
              </a:tr>
              <a:tr h="255194">
                <a:tc>
                  <a:txBody>
                    <a:bodyPr/>
                    <a:lstStyle/>
                    <a:p>
                      <a:pPr algn="ctr"/>
                      <a:r>
                        <a:rPr lang="en-AU" sz="1600" b="1" dirty="0">
                          <a:effectLst/>
                        </a:rPr>
                        <a:t>7</a:t>
                      </a:r>
                    </a:p>
                  </a:txBody>
                  <a:tcPr marL="60539" marR="60539" marT="60539" marB="605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CC00"/>
                    </a:solidFill>
                  </a:tcPr>
                </a:tc>
                <a:tc>
                  <a:txBody>
                    <a:bodyPr/>
                    <a:lstStyle/>
                    <a:p>
                      <a:r>
                        <a:rPr lang="en-AU" sz="1600" b="1" dirty="0">
                          <a:solidFill>
                            <a:schemeClr val="accent6"/>
                          </a:solidFill>
                          <a:effectLst/>
                        </a:rPr>
                        <a:t>pure water</a:t>
                      </a:r>
                    </a:p>
                  </a:txBody>
                  <a:tcPr marL="60539" marR="60539" marT="60539" marB="605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8"/>
                  </a:ext>
                </a:extLst>
              </a:tr>
              <a:tr h="255194">
                <a:tc>
                  <a:txBody>
                    <a:bodyPr/>
                    <a:lstStyle/>
                    <a:p>
                      <a:pPr algn="ctr"/>
                      <a:r>
                        <a:rPr lang="en-AU" sz="1600" b="1" dirty="0">
                          <a:effectLst/>
                        </a:rPr>
                        <a:t>8</a:t>
                      </a:r>
                    </a:p>
                  </a:txBody>
                  <a:tcPr marL="60539" marR="60539" marT="60539" marB="605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CC99"/>
                    </a:solidFill>
                  </a:tcPr>
                </a:tc>
                <a:tc>
                  <a:txBody>
                    <a:bodyPr/>
                    <a:lstStyle/>
                    <a:p>
                      <a:r>
                        <a:rPr lang="en-AU" sz="1600" b="0" dirty="0" smtClean="0">
                          <a:effectLst/>
                        </a:rPr>
                        <a:t>Human blood</a:t>
                      </a:r>
                      <a:endParaRPr lang="en-AU" sz="1600" b="0" dirty="0">
                        <a:effectLst/>
                      </a:endParaRPr>
                    </a:p>
                  </a:txBody>
                  <a:tcPr marL="60539" marR="60539" marT="60539" marB="605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extLst>
                  <a:ext uri="{0D108BD9-81ED-4DB2-BD59-A6C34878D82A}">
                    <a16:rowId xmlns:a16="http://schemas.microsoft.com/office/drawing/2014/main" xmlns="" val="10009"/>
                  </a:ext>
                </a:extLst>
              </a:tr>
              <a:tr h="255194">
                <a:tc>
                  <a:txBody>
                    <a:bodyPr/>
                    <a:lstStyle/>
                    <a:p>
                      <a:pPr algn="ctr"/>
                      <a:r>
                        <a:rPr lang="en-AU" sz="1600" b="1" dirty="0">
                          <a:effectLst/>
                        </a:rPr>
                        <a:t>9</a:t>
                      </a:r>
                    </a:p>
                  </a:txBody>
                  <a:tcPr marL="60539" marR="60539" marT="60539" marB="605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r>
                        <a:rPr lang="en-AU" sz="1600" b="0" dirty="0">
                          <a:effectLst/>
                        </a:rPr>
                        <a:t>baking soda</a:t>
                      </a:r>
                    </a:p>
                  </a:txBody>
                  <a:tcPr marL="60539" marR="60539" marT="60539" marB="605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10"/>
                  </a:ext>
                </a:extLst>
              </a:tr>
              <a:tr h="389311">
                <a:tc>
                  <a:txBody>
                    <a:bodyPr/>
                    <a:lstStyle/>
                    <a:p>
                      <a:pPr algn="ctr"/>
                      <a:r>
                        <a:rPr lang="en-AU" sz="1600" b="1" dirty="0">
                          <a:effectLst/>
                        </a:rPr>
                        <a:t>10</a:t>
                      </a:r>
                    </a:p>
                  </a:txBody>
                  <a:tcPr marL="60539" marR="60539" marT="60539" marB="605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r>
                        <a:rPr lang="en-AU" sz="1600" b="0" dirty="0" smtClean="0">
                          <a:effectLst/>
                        </a:rPr>
                        <a:t>Antacid tablet</a:t>
                      </a:r>
                      <a:endParaRPr lang="en-AU" sz="1600" b="0" dirty="0">
                        <a:effectLst/>
                      </a:endParaRPr>
                    </a:p>
                  </a:txBody>
                  <a:tcPr marL="60539" marR="60539" marT="60539" marB="605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extLst>
                  <a:ext uri="{0D108BD9-81ED-4DB2-BD59-A6C34878D82A}">
                    <a16:rowId xmlns:a16="http://schemas.microsoft.com/office/drawing/2014/main" xmlns="" val="10011"/>
                  </a:ext>
                </a:extLst>
              </a:tr>
              <a:tr h="255194">
                <a:tc>
                  <a:txBody>
                    <a:bodyPr/>
                    <a:lstStyle/>
                    <a:p>
                      <a:pPr algn="ctr"/>
                      <a:r>
                        <a:rPr lang="en-AU" sz="1600" b="1" dirty="0">
                          <a:effectLst/>
                        </a:rPr>
                        <a:t>11</a:t>
                      </a:r>
                    </a:p>
                  </a:txBody>
                  <a:tcPr marL="60539" marR="60539" marT="60539" marB="605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333CC"/>
                    </a:solidFill>
                  </a:tcPr>
                </a:tc>
                <a:tc>
                  <a:txBody>
                    <a:bodyPr/>
                    <a:lstStyle/>
                    <a:p>
                      <a:r>
                        <a:rPr lang="en-AU" sz="1600" b="0" dirty="0" smtClean="0">
                          <a:effectLst/>
                        </a:rPr>
                        <a:t>ammonia</a:t>
                      </a:r>
                      <a:endParaRPr lang="en-AU" sz="1600" b="0" dirty="0">
                        <a:effectLst/>
                      </a:endParaRPr>
                    </a:p>
                  </a:txBody>
                  <a:tcPr marL="60539" marR="60539" marT="60539" marB="605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12"/>
                  </a:ext>
                </a:extLst>
              </a:tr>
              <a:tr h="255194">
                <a:tc>
                  <a:txBody>
                    <a:bodyPr/>
                    <a:lstStyle/>
                    <a:p>
                      <a:pPr algn="ctr"/>
                      <a:r>
                        <a:rPr lang="en-AU" sz="1600" b="1" dirty="0">
                          <a:effectLst/>
                        </a:rPr>
                        <a:t>12</a:t>
                      </a:r>
                    </a:p>
                  </a:txBody>
                  <a:tcPr marL="60539" marR="60539" marT="60539" marB="605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600FF"/>
                    </a:solidFill>
                  </a:tcPr>
                </a:tc>
                <a:tc>
                  <a:txBody>
                    <a:bodyPr/>
                    <a:lstStyle/>
                    <a:p>
                      <a:r>
                        <a:rPr lang="en-AU" sz="1600" b="0" dirty="0" smtClean="0">
                          <a:effectLst/>
                        </a:rPr>
                        <a:t>bleach</a:t>
                      </a:r>
                      <a:endParaRPr lang="en-AU" sz="1600" b="0" dirty="0">
                        <a:effectLst/>
                      </a:endParaRPr>
                    </a:p>
                  </a:txBody>
                  <a:tcPr marL="60539" marR="60539" marT="60539" marB="605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extLst>
                  <a:ext uri="{0D108BD9-81ED-4DB2-BD59-A6C34878D82A}">
                    <a16:rowId xmlns:a16="http://schemas.microsoft.com/office/drawing/2014/main" xmlns="" val="10013"/>
                  </a:ext>
                </a:extLst>
              </a:tr>
              <a:tr h="255194">
                <a:tc>
                  <a:txBody>
                    <a:bodyPr/>
                    <a:lstStyle/>
                    <a:p>
                      <a:pPr algn="ctr"/>
                      <a:r>
                        <a:rPr lang="en-AU" sz="1600" b="1" dirty="0">
                          <a:effectLst/>
                        </a:rPr>
                        <a:t>13</a:t>
                      </a:r>
                    </a:p>
                  </a:txBody>
                  <a:tcPr marL="60539" marR="60539" marT="60539" marB="605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600CC"/>
                    </a:solidFill>
                  </a:tcPr>
                </a:tc>
                <a:tc>
                  <a:txBody>
                    <a:bodyPr/>
                    <a:lstStyle/>
                    <a:p>
                      <a:r>
                        <a:rPr lang="en-AU" sz="1600" b="0" dirty="0" smtClean="0">
                          <a:effectLst/>
                        </a:rPr>
                        <a:t>oven </a:t>
                      </a:r>
                      <a:r>
                        <a:rPr lang="en-AU" sz="1600" b="0" dirty="0">
                          <a:effectLst/>
                        </a:rPr>
                        <a:t>cleaner</a:t>
                      </a:r>
                    </a:p>
                  </a:txBody>
                  <a:tcPr marL="60539" marR="60539" marT="60539" marB="605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14"/>
                  </a:ext>
                </a:extLst>
              </a:tr>
              <a:tr h="255194">
                <a:tc>
                  <a:txBody>
                    <a:bodyPr/>
                    <a:lstStyle/>
                    <a:p>
                      <a:pPr algn="ctr"/>
                      <a:r>
                        <a:rPr lang="en-AU" sz="1600" b="1" dirty="0">
                          <a:effectLst/>
                        </a:rPr>
                        <a:t>14</a:t>
                      </a:r>
                    </a:p>
                  </a:txBody>
                  <a:tcPr marL="60539" marR="60539" marT="60539" marB="605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60066"/>
                    </a:solidFill>
                  </a:tcPr>
                </a:tc>
                <a:tc>
                  <a:txBody>
                    <a:bodyPr/>
                    <a:lstStyle/>
                    <a:p>
                      <a:r>
                        <a:rPr lang="en-AU" sz="1600" b="0" dirty="0" smtClean="0">
                          <a:effectLst/>
                        </a:rPr>
                        <a:t>drain </a:t>
                      </a:r>
                      <a:r>
                        <a:rPr lang="en-AU" sz="1600" b="0" dirty="0">
                          <a:effectLst/>
                        </a:rPr>
                        <a:t>cleaner</a:t>
                      </a:r>
                    </a:p>
                  </a:txBody>
                  <a:tcPr marL="60539" marR="60539" marT="60539" marB="605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extLst>
                  <a:ext uri="{0D108BD9-81ED-4DB2-BD59-A6C34878D82A}">
                    <a16:rowId xmlns:a16="http://schemas.microsoft.com/office/drawing/2014/main" xmlns="" val="10015"/>
                  </a:ext>
                </a:extLst>
              </a:tr>
            </a:tbl>
          </a:graphicData>
        </a:graphic>
      </p:graphicFrame>
      <p:sp>
        <p:nvSpPr>
          <p:cNvPr id="6" name="TextBox 5"/>
          <p:cNvSpPr txBox="1"/>
          <p:nvPr/>
        </p:nvSpPr>
        <p:spPr>
          <a:xfrm>
            <a:off x="873641" y="637227"/>
            <a:ext cx="1750322" cy="646331"/>
          </a:xfrm>
          <a:prstGeom prst="rect">
            <a:avLst/>
          </a:prstGeom>
          <a:noFill/>
        </p:spPr>
        <p:txBody>
          <a:bodyPr wrap="square" rtlCol="0">
            <a:spAutoFit/>
          </a:bodyPr>
          <a:lstStyle/>
          <a:p>
            <a:pPr algn="ctr"/>
            <a:r>
              <a:rPr lang="en-AU" b="1" dirty="0">
                <a:solidFill>
                  <a:srgbClr val="FF0000"/>
                </a:solidFill>
              </a:rPr>
              <a:t>Low numbers</a:t>
            </a:r>
          </a:p>
          <a:p>
            <a:pPr algn="ctr"/>
            <a:r>
              <a:rPr lang="en-AU" b="1" dirty="0" smtClean="0">
                <a:solidFill>
                  <a:srgbClr val="FF0000"/>
                </a:solidFill>
              </a:rPr>
              <a:t>STRONG ACIDS</a:t>
            </a:r>
            <a:endParaRPr lang="en-AU" b="1" dirty="0">
              <a:solidFill>
                <a:srgbClr val="FF0000"/>
              </a:solidFill>
            </a:endParaRPr>
          </a:p>
        </p:txBody>
      </p:sp>
      <p:sp>
        <p:nvSpPr>
          <p:cNvPr id="17" name="TextBox 16"/>
          <p:cNvSpPr txBox="1"/>
          <p:nvPr/>
        </p:nvSpPr>
        <p:spPr>
          <a:xfrm>
            <a:off x="743250" y="5563367"/>
            <a:ext cx="1759831" cy="646331"/>
          </a:xfrm>
          <a:prstGeom prst="rect">
            <a:avLst/>
          </a:prstGeom>
          <a:noFill/>
        </p:spPr>
        <p:txBody>
          <a:bodyPr wrap="square" rtlCol="0">
            <a:spAutoFit/>
          </a:bodyPr>
          <a:lstStyle/>
          <a:p>
            <a:pPr algn="ctr"/>
            <a:r>
              <a:rPr lang="en-AU" b="1" dirty="0">
                <a:solidFill>
                  <a:srgbClr val="7030A0"/>
                </a:solidFill>
              </a:rPr>
              <a:t>High numbers</a:t>
            </a:r>
          </a:p>
          <a:p>
            <a:pPr algn="ctr"/>
            <a:r>
              <a:rPr lang="en-AU" b="1" dirty="0" smtClean="0">
                <a:solidFill>
                  <a:srgbClr val="7030A0"/>
                </a:solidFill>
              </a:rPr>
              <a:t>STRONG BASES</a:t>
            </a:r>
            <a:endParaRPr lang="en-AU" b="1" dirty="0">
              <a:solidFill>
                <a:srgbClr val="7030A0"/>
              </a:solidFill>
            </a:endParaRPr>
          </a:p>
        </p:txBody>
      </p:sp>
      <p:sp>
        <p:nvSpPr>
          <p:cNvPr id="22" name="Title 1"/>
          <p:cNvSpPr txBox="1">
            <a:spLocks/>
          </p:cNvSpPr>
          <p:nvPr/>
        </p:nvSpPr>
        <p:spPr>
          <a:xfrm>
            <a:off x="4505962" y="496355"/>
            <a:ext cx="5417403" cy="69543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b="1" dirty="0"/>
              <a:t>What does </a:t>
            </a:r>
            <a:r>
              <a:rPr lang="en-AU" b="1" dirty="0" smtClean="0"/>
              <a:t/>
            </a:r>
            <a:br>
              <a:rPr lang="en-AU" b="1" dirty="0" smtClean="0"/>
            </a:br>
            <a:r>
              <a:rPr lang="en-AU" b="1" dirty="0" smtClean="0"/>
              <a:t>the </a:t>
            </a:r>
            <a:r>
              <a:rPr lang="en-AU" b="1" dirty="0" smtClean="0">
                <a:solidFill>
                  <a:srgbClr val="0081C7"/>
                </a:solidFill>
              </a:rPr>
              <a:t>pH</a:t>
            </a:r>
            <a:r>
              <a:rPr lang="en-AU" b="1" dirty="0" smtClean="0"/>
              <a:t> scale </a:t>
            </a:r>
            <a:br>
              <a:rPr lang="en-AU" b="1" dirty="0" smtClean="0"/>
            </a:br>
            <a:r>
              <a:rPr lang="en-AU" b="1" dirty="0" smtClean="0"/>
              <a:t>tell us?</a:t>
            </a:r>
            <a:endParaRPr lang="en-AU" b="1" dirty="0"/>
          </a:p>
        </p:txBody>
      </p:sp>
      <p:sp>
        <p:nvSpPr>
          <p:cNvPr id="8" name="Up Arrow 7"/>
          <p:cNvSpPr/>
          <p:nvPr/>
        </p:nvSpPr>
        <p:spPr>
          <a:xfrm>
            <a:off x="1297842" y="1380971"/>
            <a:ext cx="762440" cy="1734173"/>
          </a:xfrm>
          <a:prstGeom prst="up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Up Arrow 22"/>
          <p:cNvSpPr/>
          <p:nvPr/>
        </p:nvSpPr>
        <p:spPr>
          <a:xfrm flipV="1">
            <a:off x="1296854" y="3758680"/>
            <a:ext cx="762440" cy="1734173"/>
          </a:xfrm>
          <a:prstGeom prst="upArrow">
            <a:avLst/>
          </a:prstGeom>
          <a:gradFill flip="none" rotWithShape="1">
            <a:gsLst>
              <a:gs pos="0">
                <a:srgbClr val="6600CC">
                  <a:tint val="66000"/>
                  <a:satMod val="160000"/>
                </a:srgbClr>
              </a:gs>
              <a:gs pos="50000">
                <a:srgbClr val="6600CC">
                  <a:tint val="44500"/>
                  <a:satMod val="160000"/>
                </a:srgbClr>
              </a:gs>
              <a:gs pos="100000">
                <a:srgbClr val="6600CC">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TextBox 23"/>
          <p:cNvSpPr txBox="1"/>
          <p:nvPr/>
        </p:nvSpPr>
        <p:spPr>
          <a:xfrm>
            <a:off x="5088141" y="2972417"/>
            <a:ext cx="3964984" cy="646331"/>
          </a:xfrm>
          <a:prstGeom prst="rect">
            <a:avLst/>
          </a:prstGeom>
          <a:noFill/>
        </p:spPr>
        <p:txBody>
          <a:bodyPr wrap="square" rtlCol="0">
            <a:spAutoFit/>
          </a:bodyPr>
          <a:lstStyle/>
          <a:p>
            <a:r>
              <a:rPr lang="en-AU" b="1" dirty="0" smtClean="0">
                <a:solidFill>
                  <a:schemeClr val="accent6"/>
                </a:solidFill>
              </a:rPr>
              <a:t>pH = 7</a:t>
            </a:r>
            <a:br>
              <a:rPr lang="en-AU" b="1" dirty="0" smtClean="0">
                <a:solidFill>
                  <a:schemeClr val="accent6"/>
                </a:solidFill>
              </a:rPr>
            </a:br>
            <a:r>
              <a:rPr lang="en-AU" b="1" dirty="0" smtClean="0">
                <a:solidFill>
                  <a:schemeClr val="accent6"/>
                </a:solidFill>
              </a:rPr>
              <a:t>NEUTRAL: neither acidic or basic</a:t>
            </a:r>
            <a:endParaRPr lang="en-AU" b="1" dirty="0">
              <a:solidFill>
                <a:schemeClr val="accent6"/>
              </a:solidFill>
            </a:endParaRPr>
          </a:p>
        </p:txBody>
      </p:sp>
    </p:spTree>
    <p:extLst>
      <p:ext uri="{BB962C8B-B14F-4D97-AF65-F5344CB8AC3E}">
        <p14:creationId xmlns:p14="http://schemas.microsoft.com/office/powerpoint/2010/main" val="1283377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rot="5400000">
            <a:off x="-1786490" y="1786490"/>
            <a:ext cx="4341264" cy="768284"/>
          </a:xfrm>
          <a:prstGeom prst="rtTriangle">
            <a:avLst/>
          </a:prstGeom>
          <a:solidFill>
            <a:srgbClr val="008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ight Triangle 11"/>
          <p:cNvSpPr/>
          <p:nvPr/>
        </p:nvSpPr>
        <p:spPr>
          <a:xfrm rot="10800000" flipH="1">
            <a:off x="-194518" y="-22601"/>
            <a:ext cx="6526951" cy="731901"/>
          </a:xfrm>
          <a:prstGeom prst="rtTriangle">
            <a:avLst/>
          </a:prstGeom>
          <a:solidFill>
            <a:srgbClr val="FFC31E">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itle 1"/>
          <p:cNvSpPr txBox="1">
            <a:spLocks/>
          </p:cNvSpPr>
          <p:nvPr/>
        </p:nvSpPr>
        <p:spPr>
          <a:xfrm>
            <a:off x="1556969" y="551669"/>
            <a:ext cx="6711092" cy="115151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sz="5400" b="1" dirty="0" smtClean="0">
                <a:ln/>
                <a:solidFill>
                  <a:srgbClr val="0082C8"/>
                </a:solidFill>
                <a:latin typeface="+mn-lt"/>
                <a:ea typeface="+mn-ea"/>
                <a:cs typeface="+mn-cs"/>
              </a:rPr>
              <a:t>H</a:t>
            </a:r>
            <a:r>
              <a:rPr lang="en-AU" sz="5400" b="1" baseline="-25000" dirty="0" smtClean="0">
                <a:ln/>
                <a:solidFill>
                  <a:srgbClr val="0082C8"/>
                </a:solidFill>
                <a:latin typeface="+mn-lt"/>
                <a:ea typeface="+mn-ea"/>
                <a:cs typeface="+mn-cs"/>
              </a:rPr>
              <a:t>2</a:t>
            </a:r>
            <a:r>
              <a:rPr lang="en-AU" sz="5400" b="1" dirty="0" smtClean="0">
                <a:ln/>
                <a:solidFill>
                  <a:srgbClr val="0082C8"/>
                </a:solidFill>
                <a:latin typeface="+mn-lt"/>
                <a:ea typeface="+mn-ea"/>
                <a:cs typeface="+mn-cs"/>
              </a:rPr>
              <a:t>O Water Molecules!</a:t>
            </a:r>
            <a:endParaRPr lang="en-AU" sz="5400" b="1" dirty="0">
              <a:ln/>
              <a:solidFill>
                <a:srgbClr val="0082C8"/>
              </a:solidFill>
              <a:latin typeface="+mn-lt"/>
              <a:ea typeface="+mn-ea"/>
              <a:cs typeface="+mn-cs"/>
            </a:endParaRPr>
          </a:p>
        </p:txBody>
      </p:sp>
      <p:sp>
        <p:nvSpPr>
          <p:cNvPr id="27" name="Rectangle 26"/>
          <p:cNvSpPr/>
          <p:nvPr/>
        </p:nvSpPr>
        <p:spPr>
          <a:xfrm>
            <a:off x="391162" y="6674265"/>
            <a:ext cx="8229601" cy="115369"/>
          </a:xfrm>
          <a:prstGeom prst="rect">
            <a:avLst/>
          </a:prstGeom>
          <a:solidFill>
            <a:srgbClr val="00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1" dirty="0">
              <a:latin typeface="Arial Narrow" panose="020B0606020202030204" pitchFamily="34" charset="0"/>
            </a:endParaRPr>
          </a:p>
        </p:txBody>
      </p:sp>
      <p:sp>
        <p:nvSpPr>
          <p:cNvPr id="37" name="TextBox 36">
            <a:extLst>
              <a:ext uri="{FF2B5EF4-FFF2-40B4-BE49-F238E27FC236}">
                <a16:creationId xmlns:a16="http://schemas.microsoft.com/office/drawing/2014/main" xmlns="" id="{73C718A0-254B-4E4B-B987-DCC8485AA72B}"/>
              </a:ext>
            </a:extLst>
          </p:cNvPr>
          <p:cNvSpPr txBox="1"/>
          <p:nvPr/>
        </p:nvSpPr>
        <p:spPr>
          <a:xfrm>
            <a:off x="2502827" y="3804166"/>
            <a:ext cx="750298" cy="646331"/>
          </a:xfrm>
          <a:prstGeom prst="rect">
            <a:avLst/>
          </a:prstGeom>
          <a:noFill/>
        </p:spPr>
        <p:txBody>
          <a:bodyPr wrap="square" rtlCol="0">
            <a:spAutoFit/>
          </a:bodyPr>
          <a:lstStyle/>
          <a:p>
            <a:r>
              <a:rPr lang="el-GR" sz="3600" dirty="0">
                <a:solidFill>
                  <a:schemeClr val="bg1"/>
                </a:solidFill>
              </a:rPr>
              <a:t>δ </a:t>
            </a:r>
            <a:r>
              <a:rPr lang="en-GB" sz="3600" dirty="0" smtClean="0">
                <a:solidFill>
                  <a:schemeClr val="bg1"/>
                </a:solidFill>
              </a:rPr>
              <a:t>-</a:t>
            </a:r>
            <a:endParaRPr lang="en-GB" sz="3600" dirty="0">
              <a:solidFill>
                <a:schemeClr val="bg1"/>
              </a:solidFill>
            </a:endParaRPr>
          </a:p>
        </p:txBody>
      </p:sp>
      <p:sp>
        <p:nvSpPr>
          <p:cNvPr id="39" name="TextBox 38">
            <a:extLst>
              <a:ext uri="{FF2B5EF4-FFF2-40B4-BE49-F238E27FC236}">
                <a16:creationId xmlns:a16="http://schemas.microsoft.com/office/drawing/2014/main" xmlns="" id="{83858D02-E5F1-484D-B3FD-EF1F9EAC3536}"/>
              </a:ext>
            </a:extLst>
          </p:cNvPr>
          <p:cNvSpPr txBox="1"/>
          <p:nvPr/>
        </p:nvSpPr>
        <p:spPr>
          <a:xfrm>
            <a:off x="2350701" y="7325682"/>
            <a:ext cx="2585545" cy="769441"/>
          </a:xfrm>
          <a:prstGeom prst="rect">
            <a:avLst/>
          </a:prstGeom>
          <a:noFill/>
        </p:spPr>
        <p:txBody>
          <a:bodyPr wrap="square" rtlCol="0">
            <a:spAutoFit/>
          </a:bodyPr>
          <a:lstStyle/>
          <a:p>
            <a:r>
              <a:rPr lang="en-GB" sz="4400" dirty="0"/>
              <a:t>H</a:t>
            </a:r>
            <a:r>
              <a:rPr lang="en-GB" sz="4400" baseline="-25000" dirty="0"/>
              <a:t>2</a:t>
            </a:r>
            <a:r>
              <a:rPr lang="en-GB" sz="4400" dirty="0"/>
              <a:t>O</a:t>
            </a:r>
          </a:p>
        </p:txBody>
      </p:sp>
      <p:sp>
        <p:nvSpPr>
          <p:cNvPr id="53" name="Title 1"/>
          <p:cNvSpPr txBox="1">
            <a:spLocks/>
          </p:cNvSpPr>
          <p:nvPr/>
        </p:nvSpPr>
        <p:spPr>
          <a:xfrm>
            <a:off x="3840878" y="2248315"/>
            <a:ext cx="4563021" cy="77239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AU" sz="2800" dirty="0" smtClean="0">
                <a:ln/>
                <a:solidFill>
                  <a:srgbClr val="0691CF"/>
                </a:solidFill>
                <a:latin typeface="+mn-lt"/>
                <a:ea typeface="+mn-ea"/>
                <a:cs typeface="+mn-cs"/>
              </a:rPr>
              <a:t>1 oxygen atom + 2 hydrogen atoms =  1 water molecule</a:t>
            </a:r>
            <a:endParaRPr lang="en-AU" sz="7200" dirty="0">
              <a:ln/>
              <a:solidFill>
                <a:srgbClr val="0082C8"/>
              </a:solidFill>
              <a:latin typeface="+mn-lt"/>
              <a:ea typeface="+mn-ea"/>
              <a:cs typeface="+mn-cs"/>
            </a:endParaRPr>
          </a:p>
        </p:txBody>
      </p:sp>
      <p:sp>
        <p:nvSpPr>
          <p:cNvPr id="17" name="TextBox 16"/>
          <p:cNvSpPr txBox="1"/>
          <p:nvPr/>
        </p:nvSpPr>
        <p:spPr>
          <a:xfrm>
            <a:off x="1556969" y="2312819"/>
            <a:ext cx="543329" cy="707886"/>
          </a:xfrm>
          <a:prstGeom prst="rect">
            <a:avLst/>
          </a:prstGeom>
          <a:noFill/>
        </p:spPr>
        <p:txBody>
          <a:bodyPr wrap="square" rtlCol="0">
            <a:spAutoFit/>
          </a:bodyPr>
          <a:lstStyle/>
          <a:p>
            <a:r>
              <a:rPr lang="en-AU" sz="4000" b="1" dirty="0" smtClean="0">
                <a:solidFill>
                  <a:schemeClr val="bg1"/>
                </a:solidFill>
              </a:rPr>
              <a:t>O</a:t>
            </a:r>
            <a:endParaRPr lang="en-AU" sz="4000" b="1" dirty="0">
              <a:solidFill>
                <a:schemeClr val="bg1"/>
              </a:solidFill>
            </a:endParaRPr>
          </a:p>
        </p:txBody>
      </p:sp>
      <p:sp>
        <p:nvSpPr>
          <p:cNvPr id="56" name="TextBox 55"/>
          <p:cNvSpPr txBox="1"/>
          <p:nvPr/>
        </p:nvSpPr>
        <p:spPr>
          <a:xfrm>
            <a:off x="3064729" y="2400945"/>
            <a:ext cx="543329" cy="707886"/>
          </a:xfrm>
          <a:prstGeom prst="rect">
            <a:avLst/>
          </a:prstGeom>
          <a:noFill/>
        </p:spPr>
        <p:txBody>
          <a:bodyPr wrap="square" rtlCol="0">
            <a:spAutoFit/>
          </a:bodyPr>
          <a:lstStyle/>
          <a:p>
            <a:r>
              <a:rPr lang="en-AU" sz="4000" b="1" dirty="0" smtClean="0">
                <a:solidFill>
                  <a:schemeClr val="bg1"/>
                </a:solidFill>
              </a:rPr>
              <a:t>O</a:t>
            </a:r>
            <a:endParaRPr lang="en-AU" sz="4000" b="1" dirty="0">
              <a:solidFill>
                <a:schemeClr val="bg1"/>
              </a:solidFill>
            </a:endParaRPr>
          </a:p>
        </p:txBody>
      </p:sp>
      <p:sp>
        <p:nvSpPr>
          <p:cNvPr id="61" name="TextBox 60"/>
          <p:cNvSpPr txBox="1"/>
          <p:nvPr/>
        </p:nvSpPr>
        <p:spPr>
          <a:xfrm>
            <a:off x="1801419" y="5671517"/>
            <a:ext cx="543329" cy="707886"/>
          </a:xfrm>
          <a:prstGeom prst="rect">
            <a:avLst/>
          </a:prstGeom>
          <a:noFill/>
        </p:spPr>
        <p:txBody>
          <a:bodyPr wrap="square" rtlCol="0">
            <a:spAutoFit/>
          </a:bodyPr>
          <a:lstStyle/>
          <a:p>
            <a:r>
              <a:rPr lang="en-AU" sz="4000" b="1" dirty="0" smtClean="0">
                <a:solidFill>
                  <a:schemeClr val="bg1"/>
                </a:solidFill>
              </a:rPr>
              <a:t>H</a:t>
            </a:r>
            <a:endParaRPr lang="en-AU" sz="4000" b="1" dirty="0">
              <a:solidFill>
                <a:schemeClr val="bg1"/>
              </a:solidFill>
            </a:endParaRPr>
          </a:p>
        </p:txBody>
      </p:sp>
      <p:sp>
        <p:nvSpPr>
          <p:cNvPr id="62" name="TextBox 61"/>
          <p:cNvSpPr txBox="1"/>
          <p:nvPr/>
        </p:nvSpPr>
        <p:spPr>
          <a:xfrm>
            <a:off x="2614446" y="5568293"/>
            <a:ext cx="543329" cy="707886"/>
          </a:xfrm>
          <a:prstGeom prst="rect">
            <a:avLst/>
          </a:prstGeom>
          <a:noFill/>
        </p:spPr>
        <p:txBody>
          <a:bodyPr wrap="square" rtlCol="0">
            <a:spAutoFit/>
          </a:bodyPr>
          <a:lstStyle/>
          <a:p>
            <a:r>
              <a:rPr lang="en-AU" sz="4000" b="1" dirty="0" smtClean="0">
                <a:solidFill>
                  <a:schemeClr val="bg1"/>
                </a:solidFill>
              </a:rPr>
              <a:t>H</a:t>
            </a:r>
            <a:endParaRPr lang="en-AU" sz="4000" b="1" dirty="0">
              <a:solidFill>
                <a:schemeClr val="bg1"/>
              </a:solidFill>
            </a:endParaRPr>
          </a:p>
        </p:txBody>
      </p:sp>
      <p:grpSp>
        <p:nvGrpSpPr>
          <p:cNvPr id="18" name="Group 17"/>
          <p:cNvGrpSpPr/>
          <p:nvPr/>
        </p:nvGrpSpPr>
        <p:grpSpPr>
          <a:xfrm>
            <a:off x="608212" y="1716392"/>
            <a:ext cx="2616590" cy="1899199"/>
            <a:chOff x="6036684" y="1457464"/>
            <a:chExt cx="2616590" cy="1899199"/>
          </a:xfrm>
        </p:grpSpPr>
        <p:grpSp>
          <p:nvGrpSpPr>
            <p:cNvPr id="4" name="Group 3"/>
            <p:cNvGrpSpPr/>
            <p:nvPr/>
          </p:nvGrpSpPr>
          <p:grpSpPr>
            <a:xfrm>
              <a:off x="6036684" y="1457464"/>
              <a:ext cx="2616590" cy="1899199"/>
              <a:chOff x="5649472" y="1803118"/>
              <a:chExt cx="2616590" cy="1899199"/>
            </a:xfrm>
          </p:grpSpPr>
          <p:sp>
            <p:nvSpPr>
              <p:cNvPr id="47" name="Oval 46">
                <a:extLst>
                  <a:ext uri="{FF2B5EF4-FFF2-40B4-BE49-F238E27FC236}">
                    <a16:creationId xmlns:a16="http://schemas.microsoft.com/office/drawing/2014/main" xmlns="" id="{36925556-F528-4AE5-81FE-8A58869D549E}"/>
                  </a:ext>
                </a:extLst>
              </p:cNvPr>
              <p:cNvSpPr/>
              <p:nvPr/>
            </p:nvSpPr>
            <p:spPr>
              <a:xfrm rot="4713578">
                <a:off x="6108600" y="2082317"/>
                <a:ext cx="1620000" cy="1620000"/>
              </a:xfrm>
              <a:prstGeom prst="ellipse">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a:extLst>
                  <a:ext uri="{FF2B5EF4-FFF2-40B4-BE49-F238E27FC236}">
                    <a16:creationId xmlns:a16="http://schemas.microsoft.com/office/drawing/2014/main" xmlns="" id="{952C250A-6946-4FDD-8B9A-28A1D5C4849E}"/>
                  </a:ext>
                </a:extLst>
              </p:cNvPr>
              <p:cNvSpPr/>
              <p:nvPr/>
            </p:nvSpPr>
            <p:spPr>
              <a:xfrm rot="4713578">
                <a:off x="7366062" y="1803118"/>
                <a:ext cx="900000" cy="900000"/>
              </a:xfrm>
              <a:prstGeom prst="ellipse">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a:extLst>
                  <a:ext uri="{FF2B5EF4-FFF2-40B4-BE49-F238E27FC236}">
                    <a16:creationId xmlns:a16="http://schemas.microsoft.com/office/drawing/2014/main" xmlns="" id="{952C250A-6946-4FDD-8B9A-28A1D5C4849E}"/>
                  </a:ext>
                </a:extLst>
              </p:cNvPr>
              <p:cNvSpPr/>
              <p:nvPr/>
            </p:nvSpPr>
            <p:spPr>
              <a:xfrm rot="4713578">
                <a:off x="5649472" y="1850168"/>
                <a:ext cx="900000" cy="900000"/>
              </a:xfrm>
              <a:prstGeom prst="ellipse">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7" name="TextBox 56"/>
            <p:cNvSpPr txBox="1"/>
            <p:nvPr/>
          </p:nvSpPr>
          <p:spPr>
            <a:xfrm>
              <a:off x="7401293" y="2596979"/>
              <a:ext cx="543329" cy="707886"/>
            </a:xfrm>
            <a:prstGeom prst="rect">
              <a:avLst/>
            </a:prstGeom>
            <a:noFill/>
          </p:spPr>
          <p:txBody>
            <a:bodyPr wrap="square" rtlCol="0">
              <a:spAutoFit/>
            </a:bodyPr>
            <a:lstStyle/>
            <a:p>
              <a:r>
                <a:rPr lang="en-AU" sz="4000" b="1" dirty="0" smtClean="0">
                  <a:solidFill>
                    <a:schemeClr val="bg1"/>
                  </a:solidFill>
                </a:rPr>
                <a:t>O</a:t>
              </a:r>
              <a:endParaRPr lang="en-AU" sz="4000" b="1" dirty="0">
                <a:solidFill>
                  <a:schemeClr val="bg1"/>
                </a:solidFill>
              </a:endParaRPr>
            </a:p>
          </p:txBody>
        </p:sp>
        <p:sp>
          <p:nvSpPr>
            <p:cNvPr id="63" name="TextBox 62"/>
            <p:cNvSpPr txBox="1"/>
            <p:nvPr/>
          </p:nvSpPr>
          <p:spPr>
            <a:xfrm>
              <a:off x="6215019" y="1692624"/>
              <a:ext cx="543329" cy="707886"/>
            </a:xfrm>
            <a:prstGeom prst="rect">
              <a:avLst/>
            </a:prstGeom>
            <a:noFill/>
          </p:spPr>
          <p:txBody>
            <a:bodyPr wrap="square" rtlCol="0">
              <a:spAutoFit/>
            </a:bodyPr>
            <a:lstStyle/>
            <a:p>
              <a:r>
                <a:rPr lang="en-AU" sz="4000" b="1" dirty="0" smtClean="0">
                  <a:solidFill>
                    <a:schemeClr val="bg1"/>
                  </a:solidFill>
                </a:rPr>
                <a:t>H</a:t>
              </a:r>
              <a:endParaRPr lang="en-AU" sz="4000" b="1" dirty="0">
                <a:solidFill>
                  <a:schemeClr val="bg1"/>
                </a:solidFill>
              </a:endParaRPr>
            </a:p>
          </p:txBody>
        </p:sp>
        <p:sp>
          <p:nvSpPr>
            <p:cNvPr id="64" name="TextBox 63"/>
            <p:cNvSpPr txBox="1"/>
            <p:nvPr/>
          </p:nvSpPr>
          <p:spPr>
            <a:xfrm>
              <a:off x="7813008" y="1633050"/>
              <a:ext cx="543329" cy="707886"/>
            </a:xfrm>
            <a:prstGeom prst="rect">
              <a:avLst/>
            </a:prstGeom>
            <a:noFill/>
          </p:spPr>
          <p:txBody>
            <a:bodyPr wrap="square" rtlCol="0">
              <a:spAutoFit/>
            </a:bodyPr>
            <a:lstStyle/>
            <a:p>
              <a:r>
                <a:rPr lang="en-AU" sz="4000" b="1" dirty="0" smtClean="0">
                  <a:solidFill>
                    <a:schemeClr val="bg1"/>
                  </a:solidFill>
                </a:rPr>
                <a:t>H</a:t>
              </a:r>
              <a:endParaRPr lang="en-AU" sz="4000" b="1" dirty="0">
                <a:solidFill>
                  <a:schemeClr val="bg1"/>
                </a:solidFill>
              </a:endParaRPr>
            </a:p>
          </p:txBody>
        </p:sp>
      </p:grpSp>
      <p:sp>
        <p:nvSpPr>
          <p:cNvPr id="67" name="TextBox 66"/>
          <p:cNvSpPr txBox="1"/>
          <p:nvPr/>
        </p:nvSpPr>
        <p:spPr>
          <a:xfrm>
            <a:off x="391162" y="6447152"/>
            <a:ext cx="6132575" cy="230832"/>
          </a:xfrm>
          <a:prstGeom prst="rect">
            <a:avLst/>
          </a:prstGeom>
          <a:noFill/>
        </p:spPr>
        <p:txBody>
          <a:bodyPr wrap="square" rtlCol="0">
            <a:spAutoFit/>
          </a:bodyPr>
          <a:lstStyle/>
          <a:p>
            <a:r>
              <a:rPr lang="en-AU" sz="900" i="1" dirty="0"/>
              <a:t>Image </a:t>
            </a:r>
            <a:r>
              <a:rPr lang="en-AU" sz="900" i="1" dirty="0" smtClean="0"/>
              <a:t>source: SMART</a:t>
            </a:r>
            <a:endParaRPr lang="en-AU" sz="900" i="1" dirty="0"/>
          </a:p>
        </p:txBody>
      </p:sp>
      <p:grpSp>
        <p:nvGrpSpPr>
          <p:cNvPr id="3" name="Group 2"/>
          <p:cNvGrpSpPr/>
          <p:nvPr/>
        </p:nvGrpSpPr>
        <p:grpSpPr>
          <a:xfrm>
            <a:off x="382759" y="4636547"/>
            <a:ext cx="1205769" cy="900000"/>
            <a:chOff x="782709" y="4506188"/>
            <a:chExt cx="1205769" cy="900000"/>
          </a:xfrm>
        </p:grpSpPr>
        <p:sp>
          <p:nvSpPr>
            <p:cNvPr id="68" name="Oval 67">
              <a:extLst>
                <a:ext uri="{FF2B5EF4-FFF2-40B4-BE49-F238E27FC236}">
                  <a16:creationId xmlns:a16="http://schemas.microsoft.com/office/drawing/2014/main" xmlns="" id="{952C250A-6946-4FDD-8B9A-28A1D5C4849E}"/>
                </a:ext>
              </a:extLst>
            </p:cNvPr>
            <p:cNvSpPr/>
            <p:nvPr/>
          </p:nvSpPr>
          <p:spPr>
            <a:xfrm rot="4713578">
              <a:off x="782709" y="4506188"/>
              <a:ext cx="900000" cy="900000"/>
            </a:xfrm>
            <a:prstGeom prst="ellipse">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TextBox 68"/>
            <p:cNvSpPr txBox="1"/>
            <p:nvPr/>
          </p:nvSpPr>
          <p:spPr>
            <a:xfrm>
              <a:off x="849224" y="4602245"/>
              <a:ext cx="1139254" cy="707886"/>
            </a:xfrm>
            <a:prstGeom prst="rect">
              <a:avLst/>
            </a:prstGeom>
            <a:noFill/>
          </p:spPr>
          <p:txBody>
            <a:bodyPr wrap="square" rtlCol="0">
              <a:spAutoFit/>
            </a:bodyPr>
            <a:lstStyle/>
            <a:p>
              <a:r>
                <a:rPr lang="en-AU" sz="4000" b="1" dirty="0" smtClean="0">
                  <a:solidFill>
                    <a:schemeClr val="bg1"/>
                  </a:solidFill>
                </a:rPr>
                <a:t>H</a:t>
              </a:r>
              <a:r>
                <a:rPr lang="en-AU" sz="4000" b="1" baseline="30000" dirty="0" smtClean="0">
                  <a:solidFill>
                    <a:schemeClr val="bg1"/>
                  </a:solidFill>
                </a:rPr>
                <a:t>+</a:t>
              </a:r>
              <a:endParaRPr lang="en-AU" sz="4000" b="1" baseline="30000" dirty="0">
                <a:solidFill>
                  <a:schemeClr val="bg1"/>
                </a:solidFill>
              </a:endParaRPr>
            </a:p>
          </p:txBody>
        </p:sp>
      </p:grpSp>
      <p:sp>
        <p:nvSpPr>
          <p:cNvPr id="71" name="TextBox 70"/>
          <p:cNvSpPr txBox="1"/>
          <p:nvPr/>
        </p:nvSpPr>
        <p:spPr>
          <a:xfrm>
            <a:off x="2660630" y="5663981"/>
            <a:ext cx="543329" cy="707886"/>
          </a:xfrm>
          <a:prstGeom prst="rect">
            <a:avLst/>
          </a:prstGeom>
          <a:noFill/>
        </p:spPr>
        <p:txBody>
          <a:bodyPr wrap="square" rtlCol="0">
            <a:spAutoFit/>
          </a:bodyPr>
          <a:lstStyle/>
          <a:p>
            <a:r>
              <a:rPr lang="en-AU" sz="4000" b="1" dirty="0" smtClean="0">
                <a:solidFill>
                  <a:schemeClr val="bg1"/>
                </a:solidFill>
              </a:rPr>
              <a:t>O</a:t>
            </a:r>
            <a:endParaRPr lang="en-AU" sz="4000" b="1" dirty="0">
              <a:solidFill>
                <a:schemeClr val="bg1"/>
              </a:solidFill>
            </a:endParaRPr>
          </a:p>
        </p:txBody>
      </p:sp>
      <p:grpSp>
        <p:nvGrpSpPr>
          <p:cNvPr id="2" name="Group 1"/>
          <p:cNvGrpSpPr/>
          <p:nvPr/>
        </p:nvGrpSpPr>
        <p:grpSpPr>
          <a:xfrm>
            <a:off x="1617828" y="4291104"/>
            <a:ext cx="2129848" cy="1620000"/>
            <a:chOff x="2259049" y="4266115"/>
            <a:chExt cx="2129848" cy="1620000"/>
          </a:xfrm>
        </p:grpSpPr>
        <p:sp>
          <p:nvSpPr>
            <p:cNvPr id="73" name="Oval 72">
              <a:extLst>
                <a:ext uri="{FF2B5EF4-FFF2-40B4-BE49-F238E27FC236}">
                  <a16:creationId xmlns:a16="http://schemas.microsoft.com/office/drawing/2014/main" xmlns="" id="{36925556-F528-4AE5-81FE-8A58869D549E}"/>
                </a:ext>
              </a:extLst>
            </p:cNvPr>
            <p:cNvSpPr/>
            <p:nvPr/>
          </p:nvSpPr>
          <p:spPr>
            <a:xfrm rot="4713578">
              <a:off x="2259049" y="4266115"/>
              <a:ext cx="1620000" cy="1620000"/>
            </a:xfrm>
            <a:prstGeom prst="ellipse">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TextBox 73"/>
            <p:cNvSpPr txBox="1"/>
            <p:nvPr/>
          </p:nvSpPr>
          <p:spPr>
            <a:xfrm>
              <a:off x="2962141" y="4794373"/>
              <a:ext cx="424318" cy="703774"/>
            </a:xfrm>
            <a:prstGeom prst="rect">
              <a:avLst/>
            </a:prstGeom>
            <a:noFill/>
          </p:spPr>
          <p:txBody>
            <a:bodyPr wrap="square" rtlCol="0">
              <a:spAutoFit/>
            </a:bodyPr>
            <a:lstStyle/>
            <a:p>
              <a:r>
                <a:rPr lang="en-AU" sz="4000" b="1" dirty="0" smtClean="0">
                  <a:solidFill>
                    <a:schemeClr val="bg1"/>
                  </a:solidFill>
                </a:rPr>
                <a:t>O</a:t>
              </a:r>
              <a:endParaRPr lang="en-AU" sz="4000" b="1" dirty="0">
                <a:solidFill>
                  <a:schemeClr val="bg1"/>
                </a:solidFill>
              </a:endParaRPr>
            </a:p>
          </p:txBody>
        </p:sp>
        <p:sp>
          <p:nvSpPr>
            <p:cNvPr id="70" name="Oval 69">
              <a:extLst>
                <a:ext uri="{FF2B5EF4-FFF2-40B4-BE49-F238E27FC236}">
                  <a16:creationId xmlns:a16="http://schemas.microsoft.com/office/drawing/2014/main" xmlns="" id="{952C250A-6946-4FDD-8B9A-28A1D5C4849E}"/>
                </a:ext>
              </a:extLst>
            </p:cNvPr>
            <p:cNvSpPr/>
            <p:nvPr/>
          </p:nvSpPr>
          <p:spPr>
            <a:xfrm rot="4713578">
              <a:off x="3385434" y="4654705"/>
              <a:ext cx="900000" cy="900000"/>
            </a:xfrm>
            <a:prstGeom prst="ellipse">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TextBox 71"/>
            <p:cNvSpPr txBox="1"/>
            <p:nvPr/>
          </p:nvSpPr>
          <p:spPr>
            <a:xfrm>
              <a:off x="3362264" y="4745761"/>
              <a:ext cx="1026633" cy="769441"/>
            </a:xfrm>
            <a:prstGeom prst="rect">
              <a:avLst/>
            </a:prstGeom>
            <a:noFill/>
          </p:spPr>
          <p:txBody>
            <a:bodyPr wrap="square" rtlCol="0">
              <a:spAutoFit/>
            </a:bodyPr>
            <a:lstStyle/>
            <a:p>
              <a:r>
                <a:rPr lang="en-AU" sz="4000" b="1" dirty="0" smtClean="0">
                  <a:solidFill>
                    <a:schemeClr val="bg1"/>
                  </a:solidFill>
                </a:rPr>
                <a:t>H</a:t>
              </a:r>
              <a:r>
                <a:rPr lang="en-AU" sz="6600" baseline="30000" dirty="0" smtClean="0">
                  <a:solidFill>
                    <a:schemeClr val="bg1"/>
                  </a:solidFill>
                </a:rPr>
                <a:t>-</a:t>
              </a:r>
              <a:endParaRPr lang="en-AU" sz="6600" baseline="30000" dirty="0">
                <a:solidFill>
                  <a:schemeClr val="bg1"/>
                </a:solidFill>
              </a:endParaRPr>
            </a:p>
          </p:txBody>
        </p:sp>
      </p:grpSp>
      <p:sp>
        <p:nvSpPr>
          <p:cNvPr id="77" name="Title 1"/>
          <p:cNvSpPr txBox="1">
            <a:spLocks/>
          </p:cNvSpPr>
          <p:nvPr/>
        </p:nvSpPr>
        <p:spPr>
          <a:xfrm>
            <a:off x="4112699" y="4567703"/>
            <a:ext cx="4563021" cy="77239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AU" sz="2800" dirty="0" smtClean="0">
                <a:ln/>
                <a:solidFill>
                  <a:srgbClr val="0691CF"/>
                </a:solidFill>
                <a:latin typeface="+mn-lt"/>
                <a:ea typeface="+mn-ea"/>
                <a:cs typeface="+mn-cs"/>
              </a:rPr>
              <a:t>1 Hydrogen Ion + 1 Hydroxide Ion =  1 water molecule</a:t>
            </a:r>
            <a:endParaRPr lang="en-AU" sz="7200" dirty="0">
              <a:ln/>
              <a:solidFill>
                <a:srgbClr val="0082C8"/>
              </a:solidFill>
              <a:latin typeface="+mn-lt"/>
              <a:ea typeface="+mn-ea"/>
              <a:cs typeface="+mn-cs"/>
            </a:endParaRPr>
          </a:p>
        </p:txBody>
      </p:sp>
    </p:spTree>
    <p:extLst>
      <p:ext uri="{BB962C8B-B14F-4D97-AF65-F5344CB8AC3E}">
        <p14:creationId xmlns:p14="http://schemas.microsoft.com/office/powerpoint/2010/main" val="6907187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22094" y="569299"/>
            <a:ext cx="7998669" cy="6063198"/>
          </a:xfrm>
          <a:prstGeom prst="rect">
            <a:avLst/>
          </a:prstGeom>
          <a:noFill/>
        </p:spPr>
        <p:txBody>
          <a:bodyPr wrap="square" rtlCol="0">
            <a:spAutoFit/>
          </a:bodyPr>
          <a:lstStyle/>
          <a:p>
            <a:r>
              <a:rPr lang="en-AU" b="1" dirty="0" smtClean="0"/>
              <a:t>Aim</a:t>
            </a:r>
            <a:r>
              <a:rPr lang="en-AU" dirty="0" smtClean="0"/>
              <a:t>: To observe the pH of common liquids</a:t>
            </a:r>
          </a:p>
          <a:p>
            <a:endParaRPr lang="en-AU" sz="500" dirty="0"/>
          </a:p>
          <a:p>
            <a:r>
              <a:rPr lang="en-AU" b="1" dirty="0" smtClean="0"/>
              <a:t>Materials (per group):</a:t>
            </a:r>
          </a:p>
          <a:p>
            <a:pPr marL="285750" indent="-285750">
              <a:buFont typeface="Arial" panose="020B0604020202020204" pitchFamily="34" charset="0"/>
              <a:buChar char="•"/>
            </a:pPr>
            <a:r>
              <a:rPr lang="en-AU" dirty="0" smtClean="0"/>
              <a:t>8 plastic cups, 1 marker</a:t>
            </a:r>
          </a:p>
          <a:p>
            <a:pPr marL="285750" indent="-285750">
              <a:buFont typeface="Arial" panose="020B0604020202020204" pitchFamily="34" charset="0"/>
              <a:buChar char="•"/>
            </a:pPr>
            <a:r>
              <a:rPr lang="en-AU" dirty="0" smtClean="0"/>
              <a:t>30 ml lemon juice</a:t>
            </a:r>
          </a:p>
          <a:p>
            <a:pPr marL="285750" indent="-285750">
              <a:buFont typeface="Arial" panose="020B0604020202020204" pitchFamily="34" charset="0"/>
              <a:buChar char="•"/>
            </a:pPr>
            <a:r>
              <a:rPr lang="en-AU" dirty="0" smtClean="0"/>
              <a:t>30 ml white vinegar</a:t>
            </a:r>
          </a:p>
          <a:p>
            <a:pPr marL="285750" indent="-285750">
              <a:buFont typeface="Arial" panose="020B0604020202020204" pitchFamily="34" charset="0"/>
              <a:buChar char="•"/>
            </a:pPr>
            <a:r>
              <a:rPr lang="en-AU" dirty="0" smtClean="0"/>
              <a:t>30 ml brown vinegar</a:t>
            </a:r>
          </a:p>
          <a:p>
            <a:pPr marL="285750" indent="-285750">
              <a:buFont typeface="Arial" panose="020B0604020202020204" pitchFamily="34" charset="0"/>
              <a:buChar char="•"/>
            </a:pPr>
            <a:r>
              <a:rPr lang="en-AU" dirty="0" smtClean="0"/>
              <a:t>30 ml lemonade</a:t>
            </a:r>
          </a:p>
          <a:p>
            <a:pPr marL="285750" indent="-285750">
              <a:buFont typeface="Arial" panose="020B0604020202020204" pitchFamily="34" charset="0"/>
              <a:buChar char="•"/>
            </a:pPr>
            <a:r>
              <a:rPr lang="en-AU" dirty="0" smtClean="0"/>
              <a:t>30 ml Coca-Cola</a:t>
            </a:r>
          </a:p>
          <a:p>
            <a:pPr marL="285750" indent="-285750">
              <a:buFont typeface="Arial" panose="020B0604020202020204" pitchFamily="34" charset="0"/>
              <a:buChar char="•"/>
            </a:pPr>
            <a:r>
              <a:rPr lang="en-AU" dirty="0" smtClean="0"/>
              <a:t>30 ml water</a:t>
            </a:r>
          </a:p>
          <a:p>
            <a:pPr marL="285750" indent="-285750">
              <a:buFont typeface="Arial" panose="020B0604020202020204" pitchFamily="34" charset="0"/>
              <a:buChar char="•"/>
            </a:pPr>
            <a:r>
              <a:rPr lang="en-AU" dirty="0" smtClean="0"/>
              <a:t>30 ml milk</a:t>
            </a:r>
          </a:p>
          <a:p>
            <a:pPr marL="285750" indent="-285750">
              <a:buFont typeface="Arial" panose="020B0604020202020204" pitchFamily="34" charset="0"/>
              <a:buChar char="•"/>
            </a:pPr>
            <a:r>
              <a:rPr lang="en-AU" dirty="0" smtClean="0"/>
              <a:t>30 ml liquid soap</a:t>
            </a:r>
          </a:p>
          <a:p>
            <a:pPr marL="285750" indent="-285750">
              <a:buFont typeface="Arial" panose="020B0604020202020204" pitchFamily="34" charset="0"/>
              <a:buChar char="•"/>
            </a:pPr>
            <a:r>
              <a:rPr lang="en-AU" dirty="0" smtClean="0"/>
              <a:t>8 pH indicator test strips</a:t>
            </a:r>
          </a:p>
          <a:p>
            <a:endParaRPr lang="en-AU" sz="500" dirty="0"/>
          </a:p>
          <a:p>
            <a:r>
              <a:rPr lang="en-AU" b="1" dirty="0" smtClean="0"/>
              <a:t>Procedure:</a:t>
            </a:r>
          </a:p>
          <a:p>
            <a:pPr marL="342900" indent="-342900">
              <a:buAutoNum type="arabicPeriod"/>
            </a:pPr>
            <a:r>
              <a:rPr lang="en-AU" dirty="0" smtClean="0"/>
              <a:t>Use the marker to label each plastic cup with a different liquid: lemon juice, white vinegar, water etc. </a:t>
            </a:r>
          </a:p>
          <a:p>
            <a:pPr marL="342900" indent="-342900">
              <a:buAutoNum type="arabicPeriod"/>
            </a:pPr>
            <a:r>
              <a:rPr lang="en-AU" dirty="0" smtClean="0"/>
              <a:t>Add 30 ml of each liquid to the correspondingly labelled cups.</a:t>
            </a:r>
          </a:p>
          <a:p>
            <a:pPr marL="342900" indent="-342900">
              <a:buAutoNum type="arabicPeriod"/>
            </a:pPr>
            <a:r>
              <a:rPr lang="en-AU" dirty="0" smtClean="0"/>
              <a:t>Dip a pH indicator strip into each one of the liquids, follow the instructions for the strip on how long to leave it in. Observe the colour change.</a:t>
            </a:r>
          </a:p>
          <a:p>
            <a:pPr marL="342900" indent="-342900">
              <a:buAutoNum type="arabicPeriod"/>
            </a:pPr>
            <a:r>
              <a:rPr lang="en-AU" dirty="0" smtClean="0"/>
              <a:t>Compare the colour of the strip to the indicator chart to decide the approximate pH of the liquid.</a:t>
            </a:r>
          </a:p>
          <a:p>
            <a:pPr marL="342900" indent="-342900">
              <a:buAutoNum type="arabicPeriod"/>
            </a:pPr>
            <a:r>
              <a:rPr lang="en-AU" dirty="0" smtClean="0"/>
              <a:t>Repeat for the other 7 liquids.</a:t>
            </a:r>
          </a:p>
        </p:txBody>
      </p:sp>
      <p:sp>
        <p:nvSpPr>
          <p:cNvPr id="7" name="Right Triangle 6"/>
          <p:cNvSpPr/>
          <p:nvPr/>
        </p:nvSpPr>
        <p:spPr>
          <a:xfrm rot="5400000">
            <a:off x="-1786490" y="1786490"/>
            <a:ext cx="4341264" cy="768284"/>
          </a:xfrm>
          <a:prstGeom prst="rtTriangle">
            <a:avLst/>
          </a:prstGeom>
          <a:solidFill>
            <a:srgbClr val="008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ight Triangle 11"/>
          <p:cNvSpPr/>
          <p:nvPr/>
        </p:nvSpPr>
        <p:spPr>
          <a:xfrm rot="10800000" flipH="1">
            <a:off x="-194518" y="-22601"/>
            <a:ext cx="6526951" cy="731901"/>
          </a:xfrm>
          <a:prstGeom prst="rtTriangle">
            <a:avLst/>
          </a:prstGeom>
          <a:solidFill>
            <a:srgbClr val="FFC31E">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Rectangle 14"/>
          <p:cNvSpPr/>
          <p:nvPr/>
        </p:nvSpPr>
        <p:spPr>
          <a:xfrm>
            <a:off x="391162" y="6674265"/>
            <a:ext cx="8229601" cy="115369"/>
          </a:xfrm>
          <a:prstGeom prst="rect">
            <a:avLst/>
          </a:prstGeom>
          <a:solidFill>
            <a:srgbClr val="00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1" dirty="0">
              <a:latin typeface="Arial Narrow" panose="020B0606020202030204" pitchFamily="34" charset="0"/>
            </a:endParaRPr>
          </a:p>
        </p:txBody>
      </p:sp>
      <p:sp>
        <p:nvSpPr>
          <p:cNvPr id="14" name="TextBox 13"/>
          <p:cNvSpPr txBox="1"/>
          <p:nvPr/>
        </p:nvSpPr>
        <p:spPr>
          <a:xfrm>
            <a:off x="1049483" y="5161595"/>
            <a:ext cx="7782108" cy="461665"/>
          </a:xfrm>
          <a:prstGeom prst="rect">
            <a:avLst/>
          </a:prstGeom>
          <a:noFill/>
        </p:spPr>
        <p:txBody>
          <a:bodyPr wrap="square" rtlCol="0">
            <a:spAutoFit/>
          </a:bodyPr>
          <a:lstStyle/>
          <a:p>
            <a:r>
              <a:rPr lang="en-AU" sz="2400" i="1" dirty="0"/>
              <a:t> </a:t>
            </a:r>
            <a:endParaRPr lang="en-AU" sz="2400" dirty="0"/>
          </a:p>
        </p:txBody>
      </p:sp>
      <p:sp>
        <p:nvSpPr>
          <p:cNvPr id="16" name="TextBox 15"/>
          <p:cNvSpPr txBox="1"/>
          <p:nvPr/>
        </p:nvSpPr>
        <p:spPr>
          <a:xfrm>
            <a:off x="5527276" y="105467"/>
            <a:ext cx="3842287" cy="923330"/>
          </a:xfrm>
          <a:prstGeom prst="rect">
            <a:avLst/>
          </a:prstGeom>
          <a:noFill/>
        </p:spPr>
        <p:txBody>
          <a:bodyPr wrap="square" rtlCol="0">
            <a:spAutoFit/>
          </a:bodyPr>
          <a:lstStyle/>
          <a:p>
            <a:r>
              <a:rPr lang="en-AU" sz="5400" b="1" dirty="0" smtClean="0">
                <a:ln/>
                <a:solidFill>
                  <a:schemeClr val="accent4"/>
                </a:solidFill>
              </a:rPr>
              <a:t>pH Testing</a:t>
            </a:r>
            <a:endParaRPr lang="en-AU" sz="5400" b="1" dirty="0">
              <a:ln/>
              <a:solidFill>
                <a:schemeClr val="accent4"/>
              </a:solidFill>
            </a:endParaRPr>
          </a:p>
        </p:txBody>
      </p:sp>
      <p:pic>
        <p:nvPicPr>
          <p:cNvPr id="2050" name="Picture 2" descr="Image result for litmus paper universal indicator kids australia"/>
          <p:cNvPicPr>
            <a:picLocks noChangeAspect="1" noChangeArrowheads="1"/>
          </p:cNvPicPr>
          <p:nvPr/>
        </p:nvPicPr>
        <p:blipFill rotWithShape="1">
          <a:blip r:embed="rId3">
            <a:extLst>
              <a:ext uri="{28A0092B-C50C-407E-A947-70E740481C1C}">
                <a14:useLocalDpi xmlns:a14="http://schemas.microsoft.com/office/drawing/2010/main" val="0"/>
              </a:ext>
            </a:extLst>
          </a:blip>
          <a:srcRect l="10732" t="23744" r="54936" b="44489"/>
          <a:stretch/>
        </p:blipFill>
        <p:spPr bwMode="auto">
          <a:xfrm>
            <a:off x="4964876" y="1882616"/>
            <a:ext cx="1766512" cy="1440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litmus paper universal indicator kids australia"/>
          <p:cNvPicPr>
            <a:picLocks noChangeAspect="1" noChangeArrowheads="1"/>
          </p:cNvPicPr>
          <p:nvPr/>
        </p:nvPicPr>
        <p:blipFill rotWithShape="1">
          <a:blip r:embed="rId3">
            <a:extLst>
              <a:ext uri="{28A0092B-C50C-407E-A947-70E740481C1C}">
                <a14:useLocalDpi xmlns:a14="http://schemas.microsoft.com/office/drawing/2010/main" val="0"/>
              </a:ext>
            </a:extLst>
          </a:blip>
          <a:srcRect l="52712" t="60866" r="11328" b="7182"/>
          <a:stretch/>
        </p:blipFill>
        <p:spPr bwMode="auto">
          <a:xfrm>
            <a:off x="6972011" y="1882616"/>
            <a:ext cx="1839537" cy="14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24662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rot="5400000">
            <a:off x="-1786490" y="1786490"/>
            <a:ext cx="4341264" cy="768284"/>
          </a:xfrm>
          <a:prstGeom prst="rtTriangle">
            <a:avLst/>
          </a:prstGeom>
          <a:solidFill>
            <a:srgbClr val="008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ight Triangle 11"/>
          <p:cNvSpPr/>
          <p:nvPr/>
        </p:nvSpPr>
        <p:spPr>
          <a:xfrm rot="10800000" flipH="1">
            <a:off x="-194518" y="-22601"/>
            <a:ext cx="6526951" cy="731901"/>
          </a:xfrm>
          <a:prstGeom prst="rtTriangle">
            <a:avLst/>
          </a:prstGeom>
          <a:solidFill>
            <a:srgbClr val="FFC31E">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Rectangle 14"/>
          <p:cNvSpPr/>
          <p:nvPr/>
        </p:nvSpPr>
        <p:spPr>
          <a:xfrm>
            <a:off x="391162" y="6674265"/>
            <a:ext cx="8229601" cy="115369"/>
          </a:xfrm>
          <a:prstGeom prst="rect">
            <a:avLst/>
          </a:prstGeom>
          <a:solidFill>
            <a:srgbClr val="00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1" dirty="0">
              <a:latin typeface="Arial Narrow" panose="020B060602020203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4214" y="1780441"/>
            <a:ext cx="3903496" cy="4006900"/>
          </a:xfrm>
          <a:prstGeom prst="rect">
            <a:avLst/>
          </a:prstGeom>
        </p:spPr>
      </p:pic>
      <p:sp>
        <p:nvSpPr>
          <p:cNvPr id="13" name="Title 1"/>
          <p:cNvSpPr txBox="1">
            <a:spLocks/>
          </p:cNvSpPr>
          <p:nvPr/>
        </p:nvSpPr>
        <p:spPr>
          <a:xfrm>
            <a:off x="962803" y="770774"/>
            <a:ext cx="7657960" cy="69543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b="1" dirty="0" smtClean="0"/>
              <a:t>Chemical Engineering: </a:t>
            </a:r>
            <a:r>
              <a:rPr lang="en-AU" b="1" dirty="0" smtClean="0">
                <a:solidFill>
                  <a:srgbClr val="0081C7"/>
                </a:solidFill>
              </a:rPr>
              <a:t>Medicine?</a:t>
            </a:r>
            <a:endParaRPr lang="en-AU" b="1" dirty="0">
              <a:solidFill>
                <a:srgbClr val="0081C7"/>
              </a:solidFill>
            </a:endParaRPr>
          </a:p>
        </p:txBody>
      </p:sp>
      <p:sp>
        <p:nvSpPr>
          <p:cNvPr id="14" name="TextBox 13"/>
          <p:cNvSpPr txBox="1"/>
          <p:nvPr/>
        </p:nvSpPr>
        <p:spPr>
          <a:xfrm>
            <a:off x="2287871" y="4854370"/>
            <a:ext cx="6631276" cy="1077218"/>
          </a:xfrm>
          <a:prstGeom prst="rect">
            <a:avLst/>
          </a:prstGeom>
          <a:noFill/>
        </p:spPr>
        <p:txBody>
          <a:bodyPr wrap="square" rtlCol="0">
            <a:spAutoFit/>
          </a:bodyPr>
          <a:lstStyle/>
          <a:p>
            <a:endParaRPr lang="en-AU" sz="2400" dirty="0"/>
          </a:p>
          <a:p>
            <a:endParaRPr lang="en-AU" sz="2000" i="1" dirty="0"/>
          </a:p>
          <a:p>
            <a:endParaRPr lang="en-AU" sz="2000" i="1" dirty="0"/>
          </a:p>
        </p:txBody>
      </p:sp>
      <p:sp>
        <p:nvSpPr>
          <p:cNvPr id="16" name="Title 1"/>
          <p:cNvSpPr txBox="1">
            <a:spLocks/>
          </p:cNvSpPr>
          <p:nvPr/>
        </p:nvSpPr>
        <p:spPr>
          <a:xfrm>
            <a:off x="311727" y="6449557"/>
            <a:ext cx="4675909" cy="11398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900" i="1" dirty="0"/>
              <a:t>Image source: </a:t>
            </a:r>
            <a:r>
              <a:rPr lang="en-AU" sz="900" i="1" dirty="0" smtClean="0"/>
              <a:t> Pixabay.com</a:t>
            </a:r>
            <a:endParaRPr lang="en-AU" sz="900" i="1" dirty="0"/>
          </a:p>
        </p:txBody>
      </p:sp>
    </p:spTree>
    <p:extLst>
      <p:ext uri="{BB962C8B-B14F-4D97-AF65-F5344CB8AC3E}">
        <p14:creationId xmlns:p14="http://schemas.microsoft.com/office/powerpoint/2010/main" val="1210518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4618500" y="5777842"/>
            <a:ext cx="1873020" cy="954107"/>
          </a:xfrm>
          <a:prstGeom prst="rect">
            <a:avLst/>
          </a:prstGeom>
          <a:noFill/>
        </p:spPr>
        <p:txBody>
          <a:bodyPr wrap="square" rtlCol="0">
            <a:spAutoFit/>
          </a:bodyPr>
          <a:lstStyle/>
          <a:p>
            <a:r>
              <a:rPr lang="en-AU" sz="2000" b="1" dirty="0"/>
              <a:t>Anus </a:t>
            </a:r>
          </a:p>
          <a:p>
            <a:endParaRPr lang="en-AU" dirty="0"/>
          </a:p>
          <a:p>
            <a:endParaRPr lang="en-AU" dirty="0"/>
          </a:p>
        </p:txBody>
      </p:sp>
      <p:sp>
        <p:nvSpPr>
          <p:cNvPr id="7" name="Right Triangle 6"/>
          <p:cNvSpPr/>
          <p:nvPr/>
        </p:nvSpPr>
        <p:spPr>
          <a:xfrm rot="5400000">
            <a:off x="-1786490" y="1786490"/>
            <a:ext cx="4341264" cy="768284"/>
          </a:xfrm>
          <a:prstGeom prst="rtTriangle">
            <a:avLst/>
          </a:prstGeom>
          <a:solidFill>
            <a:srgbClr val="008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ight Triangle 11"/>
          <p:cNvSpPr/>
          <p:nvPr/>
        </p:nvSpPr>
        <p:spPr>
          <a:xfrm rot="10800000" flipH="1">
            <a:off x="-194518" y="-22601"/>
            <a:ext cx="6526951" cy="731901"/>
          </a:xfrm>
          <a:prstGeom prst="rtTriangle">
            <a:avLst/>
          </a:prstGeom>
          <a:solidFill>
            <a:srgbClr val="FFC31E">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Title 1"/>
          <p:cNvSpPr txBox="1">
            <a:spLocks/>
          </p:cNvSpPr>
          <p:nvPr/>
        </p:nvSpPr>
        <p:spPr>
          <a:xfrm>
            <a:off x="5134670" y="310228"/>
            <a:ext cx="3680334" cy="69543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sz="4800" b="1" dirty="0"/>
              <a:t>Our Digestive </a:t>
            </a:r>
            <a:r>
              <a:rPr lang="en-AU" sz="4800" b="1" dirty="0" smtClean="0"/>
              <a:t/>
            </a:r>
            <a:br>
              <a:rPr lang="en-AU" sz="4800" b="1" dirty="0" smtClean="0"/>
            </a:br>
            <a:r>
              <a:rPr lang="en-AU" sz="4800" b="1" dirty="0" smtClean="0"/>
              <a:t>System</a:t>
            </a:r>
            <a:endParaRPr lang="en-AU" sz="4800" b="1" dirty="0"/>
          </a:p>
        </p:txBody>
      </p:sp>
      <p:sp>
        <p:nvSpPr>
          <p:cNvPr id="15" name="Rectangle 14"/>
          <p:cNvSpPr/>
          <p:nvPr/>
        </p:nvSpPr>
        <p:spPr>
          <a:xfrm>
            <a:off x="391162" y="6674265"/>
            <a:ext cx="8229601" cy="115369"/>
          </a:xfrm>
          <a:prstGeom prst="rect">
            <a:avLst/>
          </a:prstGeom>
          <a:solidFill>
            <a:srgbClr val="00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1" dirty="0">
              <a:latin typeface="Arial Narrow" panose="020B0606020202030204" pitchFamily="34" charset="0"/>
            </a:endParaRPr>
          </a:p>
        </p:txBody>
      </p:sp>
      <p:pic>
        <p:nvPicPr>
          <p:cNvPr id="1026" name="Picture 2" descr="http://www.clker.com/cliparts/R/3/s/9/G/x/digestive-system-m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8255" y="863393"/>
            <a:ext cx="2932641" cy="5376509"/>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1457557" y="2434286"/>
            <a:ext cx="1873020" cy="954107"/>
          </a:xfrm>
          <a:prstGeom prst="rect">
            <a:avLst/>
          </a:prstGeom>
          <a:noFill/>
        </p:spPr>
        <p:txBody>
          <a:bodyPr wrap="square" rtlCol="0">
            <a:spAutoFit/>
          </a:bodyPr>
          <a:lstStyle/>
          <a:p>
            <a:r>
              <a:rPr lang="en-AU" sz="2000" b="1" dirty="0"/>
              <a:t>Oesophagus </a:t>
            </a:r>
          </a:p>
          <a:p>
            <a:endParaRPr lang="en-AU" dirty="0"/>
          </a:p>
          <a:p>
            <a:endParaRPr lang="en-AU" dirty="0"/>
          </a:p>
        </p:txBody>
      </p:sp>
      <p:sp>
        <p:nvSpPr>
          <p:cNvPr id="21" name="TextBox 20"/>
          <p:cNvSpPr txBox="1"/>
          <p:nvPr/>
        </p:nvSpPr>
        <p:spPr>
          <a:xfrm>
            <a:off x="1605510" y="5570663"/>
            <a:ext cx="1873020" cy="954107"/>
          </a:xfrm>
          <a:prstGeom prst="rect">
            <a:avLst/>
          </a:prstGeom>
          <a:noFill/>
        </p:spPr>
        <p:txBody>
          <a:bodyPr wrap="square" rtlCol="0">
            <a:spAutoFit/>
          </a:bodyPr>
          <a:lstStyle/>
          <a:p>
            <a:r>
              <a:rPr lang="en-AU" sz="2000" b="1" dirty="0"/>
              <a:t>Appendix </a:t>
            </a:r>
          </a:p>
          <a:p>
            <a:endParaRPr lang="en-AU" dirty="0"/>
          </a:p>
          <a:p>
            <a:endParaRPr lang="en-AU" dirty="0"/>
          </a:p>
        </p:txBody>
      </p:sp>
      <p:sp>
        <p:nvSpPr>
          <p:cNvPr id="22" name="TextBox 21"/>
          <p:cNvSpPr txBox="1"/>
          <p:nvPr/>
        </p:nvSpPr>
        <p:spPr>
          <a:xfrm>
            <a:off x="1709260" y="4193120"/>
            <a:ext cx="1873020" cy="954107"/>
          </a:xfrm>
          <a:prstGeom prst="rect">
            <a:avLst/>
          </a:prstGeom>
          <a:noFill/>
        </p:spPr>
        <p:txBody>
          <a:bodyPr wrap="square" rtlCol="0">
            <a:spAutoFit/>
          </a:bodyPr>
          <a:lstStyle/>
          <a:p>
            <a:r>
              <a:rPr lang="en-AU" sz="2000" b="1" dirty="0"/>
              <a:t>Pancreas </a:t>
            </a:r>
          </a:p>
          <a:p>
            <a:endParaRPr lang="en-AU" dirty="0"/>
          </a:p>
          <a:p>
            <a:endParaRPr lang="en-AU" dirty="0"/>
          </a:p>
        </p:txBody>
      </p:sp>
      <p:sp>
        <p:nvSpPr>
          <p:cNvPr id="27" name="TextBox 26"/>
          <p:cNvSpPr txBox="1"/>
          <p:nvPr/>
        </p:nvSpPr>
        <p:spPr>
          <a:xfrm>
            <a:off x="1717154" y="3187122"/>
            <a:ext cx="1873020" cy="954107"/>
          </a:xfrm>
          <a:prstGeom prst="rect">
            <a:avLst/>
          </a:prstGeom>
          <a:noFill/>
        </p:spPr>
        <p:txBody>
          <a:bodyPr wrap="square" rtlCol="0">
            <a:spAutoFit/>
          </a:bodyPr>
          <a:lstStyle/>
          <a:p>
            <a:r>
              <a:rPr lang="en-AU" sz="2000" b="1" dirty="0"/>
              <a:t>Liver</a:t>
            </a:r>
          </a:p>
          <a:p>
            <a:endParaRPr lang="en-AU" dirty="0"/>
          </a:p>
          <a:p>
            <a:endParaRPr lang="en-AU" dirty="0"/>
          </a:p>
        </p:txBody>
      </p:sp>
      <p:cxnSp>
        <p:nvCxnSpPr>
          <p:cNvPr id="5" name="Straight Arrow Connector 4"/>
          <p:cNvCxnSpPr/>
          <p:nvPr/>
        </p:nvCxnSpPr>
        <p:spPr>
          <a:xfrm>
            <a:off x="2645770" y="1797269"/>
            <a:ext cx="928805" cy="26606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2877466" y="2644764"/>
            <a:ext cx="1238086" cy="1714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2321518" y="3418613"/>
            <a:ext cx="1086570" cy="28724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2788347" y="4193120"/>
            <a:ext cx="708162" cy="21423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2744673" y="5534044"/>
            <a:ext cx="503410" cy="21108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a:off x="4664616" y="3243940"/>
            <a:ext cx="310872" cy="39723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a:off x="4469055" y="4141229"/>
            <a:ext cx="847221" cy="58017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a:off x="4759123" y="4751598"/>
            <a:ext cx="395957" cy="22540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a:off x="4006538" y="6008552"/>
            <a:ext cx="658078" cy="17289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768330" y="5428229"/>
            <a:ext cx="1873020" cy="954107"/>
          </a:xfrm>
          <a:prstGeom prst="rect">
            <a:avLst/>
          </a:prstGeom>
          <a:noFill/>
        </p:spPr>
        <p:txBody>
          <a:bodyPr wrap="square" rtlCol="0">
            <a:spAutoFit/>
          </a:bodyPr>
          <a:lstStyle/>
          <a:p>
            <a:r>
              <a:rPr lang="en-AU" sz="2000" b="1" dirty="0"/>
              <a:t>Rectum </a:t>
            </a:r>
          </a:p>
          <a:p>
            <a:endParaRPr lang="en-AU" dirty="0"/>
          </a:p>
          <a:p>
            <a:endParaRPr lang="en-AU" dirty="0"/>
          </a:p>
        </p:txBody>
      </p:sp>
      <p:cxnSp>
        <p:nvCxnSpPr>
          <p:cNvPr id="33" name="Straight Arrow Connector 32"/>
          <p:cNvCxnSpPr/>
          <p:nvPr/>
        </p:nvCxnSpPr>
        <p:spPr>
          <a:xfrm flipH="1">
            <a:off x="4006538" y="5665392"/>
            <a:ext cx="860203" cy="23434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507801" y="1493314"/>
            <a:ext cx="2287189" cy="1077218"/>
          </a:xfrm>
          <a:prstGeom prst="rect">
            <a:avLst/>
          </a:prstGeom>
          <a:noFill/>
        </p:spPr>
        <p:txBody>
          <a:bodyPr wrap="square" rtlCol="0">
            <a:spAutoFit/>
          </a:bodyPr>
          <a:lstStyle/>
          <a:p>
            <a:r>
              <a:rPr lang="en-AU" sz="2800" b="1" dirty="0" smtClean="0">
                <a:solidFill>
                  <a:srgbClr val="6600CC"/>
                </a:solidFill>
              </a:rPr>
              <a:t>(pH 6.8)  </a:t>
            </a:r>
            <a:r>
              <a:rPr lang="en-AU" sz="2000" b="1" dirty="0" smtClean="0"/>
              <a:t>Mouth</a:t>
            </a:r>
            <a:endParaRPr lang="en-AU" sz="2000" b="1" dirty="0"/>
          </a:p>
          <a:p>
            <a:endParaRPr lang="en-AU" dirty="0"/>
          </a:p>
          <a:p>
            <a:endParaRPr lang="en-AU" dirty="0"/>
          </a:p>
        </p:txBody>
      </p:sp>
      <p:sp>
        <p:nvSpPr>
          <p:cNvPr id="37" name="TextBox 36"/>
          <p:cNvSpPr txBox="1"/>
          <p:nvPr/>
        </p:nvSpPr>
        <p:spPr>
          <a:xfrm>
            <a:off x="4658621" y="2784305"/>
            <a:ext cx="3354003" cy="1077218"/>
          </a:xfrm>
          <a:prstGeom prst="rect">
            <a:avLst/>
          </a:prstGeom>
          <a:noFill/>
        </p:spPr>
        <p:txBody>
          <a:bodyPr wrap="square" rtlCol="0">
            <a:spAutoFit/>
          </a:bodyPr>
          <a:lstStyle/>
          <a:p>
            <a:r>
              <a:rPr lang="en-AU" sz="2000" b="1" dirty="0"/>
              <a:t>Stomach </a:t>
            </a:r>
            <a:r>
              <a:rPr lang="en-AU" sz="2000" b="1" dirty="0" smtClean="0"/>
              <a:t> </a:t>
            </a:r>
            <a:r>
              <a:rPr lang="en-AU" sz="2800" b="1" dirty="0">
                <a:solidFill>
                  <a:srgbClr val="6600CC"/>
                </a:solidFill>
              </a:rPr>
              <a:t>(pH </a:t>
            </a:r>
            <a:r>
              <a:rPr lang="en-AU" sz="2800" b="1" dirty="0" smtClean="0">
                <a:solidFill>
                  <a:srgbClr val="6600CC"/>
                </a:solidFill>
              </a:rPr>
              <a:t>1.5 – 3.5) </a:t>
            </a:r>
            <a:endParaRPr lang="en-AU" sz="2800" b="1" dirty="0">
              <a:solidFill>
                <a:srgbClr val="6600CC"/>
              </a:solidFill>
            </a:endParaRPr>
          </a:p>
          <a:p>
            <a:endParaRPr lang="en-AU" dirty="0"/>
          </a:p>
          <a:p>
            <a:endParaRPr lang="en-AU" dirty="0"/>
          </a:p>
        </p:txBody>
      </p:sp>
      <p:sp>
        <p:nvSpPr>
          <p:cNvPr id="39" name="TextBox 38"/>
          <p:cNvSpPr txBox="1"/>
          <p:nvPr/>
        </p:nvSpPr>
        <p:spPr>
          <a:xfrm>
            <a:off x="5313461" y="3940844"/>
            <a:ext cx="3322753" cy="954107"/>
          </a:xfrm>
          <a:prstGeom prst="rect">
            <a:avLst/>
          </a:prstGeom>
          <a:noFill/>
        </p:spPr>
        <p:txBody>
          <a:bodyPr wrap="square" rtlCol="0">
            <a:spAutoFit/>
          </a:bodyPr>
          <a:lstStyle/>
          <a:p>
            <a:r>
              <a:rPr lang="en-AU" sz="2000" b="1" dirty="0"/>
              <a:t>Small Intestine    </a:t>
            </a:r>
            <a:r>
              <a:rPr lang="en-AU" sz="2000" b="1" dirty="0">
                <a:solidFill>
                  <a:srgbClr val="6600CC"/>
                </a:solidFill>
              </a:rPr>
              <a:t>(</a:t>
            </a:r>
            <a:r>
              <a:rPr lang="en-AU" sz="2000" b="1" dirty="0" smtClean="0">
                <a:solidFill>
                  <a:srgbClr val="6600CC"/>
                </a:solidFill>
              </a:rPr>
              <a:t>pH </a:t>
            </a:r>
            <a:r>
              <a:rPr lang="en-AU" sz="2000" b="1" dirty="0">
                <a:solidFill>
                  <a:srgbClr val="6600CC"/>
                </a:solidFill>
              </a:rPr>
              <a:t>6 – </a:t>
            </a:r>
            <a:r>
              <a:rPr lang="en-AU" sz="2000" b="1" dirty="0" smtClean="0">
                <a:solidFill>
                  <a:srgbClr val="6600CC"/>
                </a:solidFill>
              </a:rPr>
              <a:t>7.4)</a:t>
            </a:r>
            <a:endParaRPr lang="en-AU" sz="2000" b="1" dirty="0">
              <a:solidFill>
                <a:srgbClr val="6600CC"/>
              </a:solidFill>
            </a:endParaRPr>
          </a:p>
          <a:p>
            <a:endParaRPr lang="en-AU" dirty="0"/>
          </a:p>
          <a:p>
            <a:endParaRPr lang="en-AU" dirty="0"/>
          </a:p>
        </p:txBody>
      </p:sp>
      <p:sp>
        <p:nvSpPr>
          <p:cNvPr id="41" name="TextBox 40"/>
          <p:cNvSpPr txBox="1"/>
          <p:nvPr/>
        </p:nvSpPr>
        <p:spPr>
          <a:xfrm>
            <a:off x="5190726" y="4533573"/>
            <a:ext cx="3295659" cy="954107"/>
          </a:xfrm>
          <a:prstGeom prst="rect">
            <a:avLst/>
          </a:prstGeom>
          <a:noFill/>
        </p:spPr>
        <p:txBody>
          <a:bodyPr wrap="square" rtlCol="0">
            <a:spAutoFit/>
          </a:bodyPr>
          <a:lstStyle/>
          <a:p>
            <a:r>
              <a:rPr lang="en-AU" sz="2000" b="1" dirty="0"/>
              <a:t>Large Intestine     </a:t>
            </a:r>
            <a:r>
              <a:rPr lang="en-AU" sz="2000" b="1" dirty="0">
                <a:solidFill>
                  <a:srgbClr val="6600CC"/>
                </a:solidFill>
              </a:rPr>
              <a:t>(</a:t>
            </a:r>
            <a:r>
              <a:rPr lang="en-AU" sz="2000" b="1" dirty="0" smtClean="0">
                <a:solidFill>
                  <a:srgbClr val="6600CC"/>
                </a:solidFill>
              </a:rPr>
              <a:t>pH </a:t>
            </a:r>
            <a:r>
              <a:rPr lang="en-AU" sz="2000" b="1" dirty="0">
                <a:solidFill>
                  <a:srgbClr val="6600CC"/>
                </a:solidFill>
              </a:rPr>
              <a:t>5.5 </a:t>
            </a:r>
            <a:r>
              <a:rPr lang="en-AU" sz="2000" b="1" dirty="0" smtClean="0">
                <a:solidFill>
                  <a:srgbClr val="6600CC"/>
                </a:solidFill>
              </a:rPr>
              <a:t>– 7) </a:t>
            </a:r>
            <a:endParaRPr lang="en-AU" sz="2000" b="1" dirty="0">
              <a:solidFill>
                <a:srgbClr val="6600CC"/>
              </a:solidFill>
            </a:endParaRPr>
          </a:p>
          <a:p>
            <a:endParaRPr lang="en-AU" dirty="0"/>
          </a:p>
          <a:p>
            <a:endParaRPr lang="en-AU" dirty="0"/>
          </a:p>
        </p:txBody>
      </p:sp>
    </p:spTree>
    <p:extLst>
      <p:ext uri="{BB962C8B-B14F-4D97-AF65-F5344CB8AC3E}">
        <p14:creationId xmlns:p14="http://schemas.microsoft.com/office/powerpoint/2010/main" val="373453120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11311</TotalTime>
  <Words>2756</Words>
  <Application>Microsoft Office PowerPoint</Application>
  <PresentationFormat>On-screen Show (4:3)</PresentationFormat>
  <Paragraphs>316</Paragraphs>
  <Slides>16</Slides>
  <Notes>16</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Arial Narrow</vt:lpstr>
      <vt:lpstr>Calibri</vt:lpstr>
      <vt:lpstr>Calibri Light</vt:lpstr>
      <vt:lpstr>Wingdings</vt:lpstr>
      <vt:lpstr>Office Theme</vt:lpstr>
      <vt:lpstr>ENGINEERING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University of Newcastle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Kearney</dc:creator>
  <cp:lastModifiedBy>Milli Styles</cp:lastModifiedBy>
  <cp:revision>247</cp:revision>
  <dcterms:created xsi:type="dcterms:W3CDTF">2015-12-03T23:05:44Z</dcterms:created>
  <dcterms:modified xsi:type="dcterms:W3CDTF">2018-04-05T06:27:44Z</dcterms:modified>
</cp:coreProperties>
</file>