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5" r:id="rId2"/>
    <p:sldId id="264" r:id="rId3"/>
    <p:sldId id="269" r:id="rId4"/>
    <p:sldId id="310" r:id="rId5"/>
    <p:sldId id="314" r:id="rId6"/>
    <p:sldId id="312" r:id="rId7"/>
    <p:sldId id="313" r:id="rId8"/>
    <p:sldId id="292" r:id="rId9"/>
    <p:sldId id="296" r:id="rId10"/>
    <p:sldId id="293" r:id="rId11"/>
    <p:sldId id="294" r:id="rId12"/>
    <p:sldId id="303" r:id="rId13"/>
    <p:sldId id="304" r:id="rId14"/>
    <p:sldId id="307" r:id="rId15"/>
    <p:sldId id="305" r:id="rId16"/>
    <p:sldId id="306" r:id="rId17"/>
    <p:sldId id="309" r:id="rId1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FFC31E"/>
    <a:srgbClr val="0081C7"/>
    <a:srgbClr val="0691CF"/>
    <a:srgbClr val="B3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654" autoAdjust="0"/>
  </p:normalViewPr>
  <p:slideViewPr>
    <p:cSldViewPr snapToGrid="0">
      <p:cViewPr varScale="1">
        <p:scale>
          <a:sx n="84" d="100"/>
          <a:sy n="84" d="100"/>
        </p:scale>
        <p:origin x="109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3EE799-A09E-4E04-BAA1-9F7502F6E9C6}" type="datetimeFigureOut">
              <a:rPr lang="en-AU" smtClean="0"/>
              <a:t>5/04/2018</a:t>
            </a:fld>
            <a:endParaRPr lang="en-AU"/>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previous sessions, we’ve explored</a:t>
            </a:r>
            <a:r>
              <a:rPr lang="en-AU" baseline="0" dirty="0" smtClean="0"/>
              <a:t> harnessing power to turn on lights and make buzzers sound, and looked at how energy can be transformed into different types.</a:t>
            </a:r>
          </a:p>
          <a:p>
            <a:r>
              <a:rPr lang="en-AU" baseline="0" dirty="0" smtClean="0"/>
              <a:t>We’ve learned that energy flows through a circuit when the circuit is closed and unbroken, and switches are one way to stop or allow the flow of electrical current.</a:t>
            </a:r>
          </a:p>
          <a:p>
            <a:r>
              <a:rPr lang="en-AU" baseline="0" dirty="0" smtClean="0"/>
              <a:t>In this session, we’re going to look at two different types of electrical current that can flow through a circuit, and, we’re going to learn how to add a moving part to our circuits… has anyone heard of a motor?</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Which wire piece do students think represents the flow of AC, which one the flow of DC?</a:t>
            </a:r>
          </a:p>
          <a:p>
            <a:endParaRPr lang="en-AU" sz="1300" dirty="0"/>
          </a:p>
          <a:p>
            <a:pPr defTabSz="990478">
              <a:defRPr/>
            </a:pPr>
            <a:r>
              <a:rPr lang="en-AU" sz="1300" dirty="0"/>
              <a:t>Remember, one type of current flows in a single direction, the other type constantly changes direction of current flow.</a:t>
            </a:r>
          </a:p>
          <a:p>
            <a:endParaRPr lang="en-AU" sz="1300" dirty="0"/>
          </a:p>
          <a:p>
            <a:r>
              <a:rPr lang="en-AU" sz="1300" b="1" dirty="0"/>
              <a:t>Answer: </a:t>
            </a:r>
            <a:r>
              <a:rPr lang="en-AU" dirty="0" smtClean="0"/>
              <a:t>AC </a:t>
            </a:r>
            <a:r>
              <a:rPr lang="en-AU" dirty="0"/>
              <a:t>on the </a:t>
            </a:r>
            <a:r>
              <a:rPr lang="en-AU" dirty="0" smtClean="0"/>
              <a:t>left (two directions of flow), </a:t>
            </a:r>
            <a:r>
              <a:rPr lang="en-AU" dirty="0"/>
              <a:t>DC on the right</a:t>
            </a:r>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419028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Both types of current, AC and DC, can provide energy to devices in order for them to work. So why do we have both?</a:t>
            </a:r>
          </a:p>
          <a:p>
            <a:endParaRPr lang="en-AU" dirty="0"/>
          </a:p>
          <a:p>
            <a:r>
              <a:rPr lang="en-AU" sz="1300" dirty="0"/>
              <a:t>DC is great for small scale devices, however it struggles to produce large amounts of energy. DC is used for anything that requires a battery.</a:t>
            </a:r>
          </a:p>
          <a:p>
            <a:endParaRPr lang="en-AU" sz="1300" dirty="0"/>
          </a:p>
          <a:p>
            <a:r>
              <a:rPr lang="en-AU" sz="1300" dirty="0"/>
              <a:t>AC is produced in power plants, and transported to our homes. It is much easier to transport over long distances, and easier to change from a high to low voltage using transformers. Transformers are electronic devices that can be used to change the voltages and current of AC. </a:t>
            </a:r>
          </a:p>
          <a:p>
            <a:endParaRPr lang="en-AU" sz="1300" dirty="0"/>
          </a:p>
          <a:p>
            <a:r>
              <a:rPr lang="en-AU" sz="1300" dirty="0"/>
              <a:t>Often both AC and DC are used together. For example, mobile phones use batteries. Mobile phone chargers have circuits inside which transform the AC from our home power points to DC, allowing us to safely charge the phone’s battery.</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337887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this week’s challenge, we are going to use our knowledge of motors</a:t>
            </a:r>
            <a:r>
              <a:rPr lang="en-AU" baseline="0" dirty="0" smtClean="0"/>
              <a:t> to create a race car! </a:t>
            </a:r>
            <a:r>
              <a:rPr lang="en-AU" dirty="0" smtClean="0"/>
              <a:t>Car’s will be raced at the end of the session!</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12</a:t>
            </a:fld>
            <a:endParaRPr lang="en-AU"/>
          </a:p>
        </p:txBody>
      </p:sp>
    </p:spTree>
    <p:extLst>
      <p:ext uri="{BB962C8B-B14F-4D97-AF65-F5344CB8AC3E}">
        <p14:creationId xmlns:p14="http://schemas.microsoft.com/office/powerpoint/2010/main" val="424546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baseline="0" dirty="0" smtClean="0"/>
              <a:t>You may choose to use just the DC powered motor to power your car. Or, you may come up with another idea to help move your car forward, using the materials provided.</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13</a:t>
            </a:fld>
            <a:endParaRPr lang="en-AU"/>
          </a:p>
        </p:txBody>
      </p:sp>
    </p:spTree>
    <p:extLst>
      <p:ext uri="{BB962C8B-B14F-4D97-AF65-F5344CB8AC3E}">
        <p14:creationId xmlns:p14="http://schemas.microsoft.com/office/powerpoint/2010/main" val="54273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Propellers are one way you </a:t>
            </a:r>
            <a:r>
              <a:rPr lang="en-AU" dirty="0" smtClean="0"/>
              <a:t>could add </a:t>
            </a:r>
            <a:r>
              <a:rPr lang="en-AU" dirty="0"/>
              <a:t>power </a:t>
            </a:r>
            <a:r>
              <a:rPr lang="en-AU" dirty="0" smtClean="0"/>
              <a:t>to your </a:t>
            </a:r>
            <a:r>
              <a:rPr lang="en-AU" dirty="0"/>
              <a:t>car</a:t>
            </a:r>
            <a:r>
              <a:rPr lang="en-AU" dirty="0" smtClean="0"/>
              <a:t>!</a:t>
            </a:r>
          </a:p>
          <a:p>
            <a:r>
              <a:rPr lang="en-AU" dirty="0" smtClean="0"/>
              <a:t>4-wheeler with propeller: https://youtu.be/UnxNe_XjlWg</a:t>
            </a:r>
          </a:p>
          <a:p>
            <a:r>
              <a:rPr lang="en-AU" dirty="0" smtClean="0"/>
              <a:t>3-wheeler: https://youtu.be/36IEEvsEYVg</a:t>
            </a:r>
          </a:p>
          <a:p>
            <a:r>
              <a:rPr lang="en-AU" dirty="0" smtClean="0"/>
              <a:t>Rubber band power (instead of battery / DC</a:t>
            </a:r>
            <a:r>
              <a:rPr lang="en-AU" baseline="0" dirty="0" smtClean="0"/>
              <a:t> motor)</a:t>
            </a:r>
          </a:p>
          <a:p>
            <a:r>
              <a:rPr lang="en-AU" dirty="0" smtClean="0"/>
              <a:t>https://www.youtube.com/watch?v=9xhEXDrMMLg</a:t>
            </a:r>
          </a:p>
          <a:p>
            <a:r>
              <a:rPr lang="en-AU" dirty="0" smtClean="0"/>
              <a:t>https://diy.org/rabinovitch/63115</a:t>
            </a:r>
          </a:p>
          <a:p>
            <a:r>
              <a:rPr lang="en-AU" dirty="0" smtClean="0"/>
              <a:t>https://www.youtube.com/watch?v=2ts7R__2gAE</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14</a:t>
            </a:fld>
            <a:endParaRPr lang="en-AU"/>
          </a:p>
        </p:txBody>
      </p:sp>
    </p:spTree>
    <p:extLst>
      <p:ext uri="{BB962C8B-B14F-4D97-AF65-F5344CB8AC3E}">
        <p14:creationId xmlns:p14="http://schemas.microsoft.com/office/powerpoint/2010/main" val="218584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15</a:t>
            </a:fld>
            <a:endParaRPr lang="en-AU"/>
          </a:p>
        </p:txBody>
      </p:sp>
    </p:spTree>
    <p:extLst>
      <p:ext uri="{BB962C8B-B14F-4D97-AF65-F5344CB8AC3E}">
        <p14:creationId xmlns:p14="http://schemas.microsoft.com/office/powerpoint/2010/main" val="182620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3465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17</a:t>
            </a:fld>
            <a:endParaRPr lang="en-AU"/>
          </a:p>
        </p:txBody>
      </p:sp>
    </p:spTree>
    <p:extLst>
      <p:ext uri="{BB962C8B-B14F-4D97-AF65-F5344CB8AC3E}">
        <p14:creationId xmlns:p14="http://schemas.microsoft.com/office/powerpoint/2010/main" val="61028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What is a motor?</a:t>
            </a:r>
          </a:p>
          <a:p>
            <a:r>
              <a:rPr lang="en-AU" dirty="0"/>
              <a:t>Ask students for their ideas and suggestions.</a:t>
            </a:r>
          </a:p>
          <a:p>
            <a:r>
              <a:rPr lang="en-AU" b="1" dirty="0"/>
              <a:t>Answer: </a:t>
            </a:r>
          </a:p>
          <a:p>
            <a:r>
              <a:rPr lang="en-AU" dirty="0"/>
              <a:t>There are different types of motors!</a:t>
            </a:r>
          </a:p>
          <a:p>
            <a:r>
              <a:rPr lang="en-AU" dirty="0"/>
              <a:t>An </a:t>
            </a:r>
            <a:r>
              <a:rPr lang="en-AU" b="1" dirty="0"/>
              <a:t>electric motor </a:t>
            </a:r>
            <a:r>
              <a:rPr lang="en-AU" dirty="0"/>
              <a:t>is a device that converts electrical energy into mechanical (kinetic) energy. Electric motors harness electrical power and transform this into movement, creating “motion”.</a:t>
            </a:r>
          </a:p>
          <a:p>
            <a:pPr defTabSz="990478">
              <a:defRPr/>
            </a:pPr>
            <a:endParaRPr lang="en-AU" dirty="0"/>
          </a:p>
          <a:p>
            <a:pPr defTabSz="990478">
              <a:defRPr/>
            </a:pPr>
            <a:r>
              <a:rPr lang="en-AU" dirty="0"/>
              <a:t>* Where can we find motors?</a:t>
            </a:r>
          </a:p>
          <a:p>
            <a:pPr defTabSz="990478">
              <a:defRPr/>
            </a:pPr>
            <a:r>
              <a:rPr lang="en-AU" dirty="0"/>
              <a:t>Ask students for their ideas and suggestions.</a:t>
            </a:r>
          </a:p>
          <a:p>
            <a:pPr defTabSz="990478">
              <a:defRPr/>
            </a:pPr>
            <a:r>
              <a:rPr lang="en-AU" b="1" dirty="0"/>
              <a:t>Examples:</a:t>
            </a:r>
            <a:r>
              <a:rPr lang="en-AU" dirty="0"/>
              <a:t> engines in cars, trains, motorcycles and other vehicles. Power windows, fans, air-conditioners, hair dryers. Home appliances (microwaves, refrigerators, washing machines), tools, toys (Tickle-Me-Elmo has a vibrating motor!), computers, fish tank filters…</a:t>
            </a:r>
          </a:p>
          <a:p>
            <a:pPr defTabSz="990478">
              <a:defRPr/>
            </a:pPr>
            <a:endParaRPr lang="en-AU" dirty="0"/>
          </a:p>
          <a:p>
            <a:pPr defTabSz="990478">
              <a:defRPr/>
            </a:pPr>
            <a:r>
              <a:rPr lang="en-AU" dirty="0"/>
              <a:t>* In parts of the world where electricity is unreliable or absent, and batteries are expensive, electronic devices like radios and lights can be powered by hand generators. A generator has the same parts as an electric motor, but works in reverse! Small generators inside devices can be turned / wound by hand cranks, allowing kinetic (movement energy) to be converted into electrical energy. </a:t>
            </a:r>
            <a:endParaRPr lang="en-AU" b="1" dirty="0"/>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365895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electric current, and the forces in a magnetic field, can combine to create motion. </a:t>
            </a:r>
          </a:p>
          <a:p>
            <a:r>
              <a:rPr lang="en-AU" dirty="0"/>
              <a:t>We know an electric current can flow through a battery. Let’s take a look at what happens when we add magnets to either end of a battery, and place the battery on some aluminium foil…</a:t>
            </a:r>
          </a:p>
          <a:p>
            <a:r>
              <a:rPr lang="en-AU" dirty="0"/>
              <a:t>Refer to notes for Activity 4.3.2 Magnetic Car and Risk Assessment for Module 4.</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3</a:t>
            </a:fld>
            <a:endParaRPr lang="en-AU"/>
          </a:p>
        </p:txBody>
      </p:sp>
    </p:spTree>
    <p:extLst>
      <p:ext uri="{BB962C8B-B14F-4D97-AF65-F5344CB8AC3E}">
        <p14:creationId xmlns:p14="http://schemas.microsoft.com/office/powerpoint/2010/main" val="429182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100" dirty="0"/>
              <a:t>How do motors use electricity and magnets to create movement?</a:t>
            </a:r>
          </a:p>
          <a:p>
            <a:pPr defTabSz="990478">
              <a:defRPr/>
            </a:pPr>
            <a:r>
              <a:rPr lang="en-AU" sz="1100" dirty="0"/>
              <a:t>To understand this, we need to understand a little more about magnets. Magnets produce a </a:t>
            </a:r>
            <a:r>
              <a:rPr lang="en-AU" sz="1100" b="1" dirty="0"/>
              <a:t>magnetic field, </a:t>
            </a:r>
            <a:r>
              <a:rPr lang="en-AU" sz="1100" dirty="0"/>
              <a:t>which attracts some materials, and can attract (pull towards) or repel (push away) other magnets. </a:t>
            </a:r>
          </a:p>
          <a:p>
            <a:pPr defTabSz="990478">
              <a:defRPr/>
            </a:pPr>
            <a:r>
              <a:rPr lang="en-AU" sz="1100" dirty="0"/>
              <a:t>We can’t see magnetic fields, but we can visualise them. We can use lines to represent magnetic fields around a magnet. These lines are called </a:t>
            </a:r>
            <a:r>
              <a:rPr lang="en-AU" sz="1100" b="1" dirty="0"/>
              <a:t>magnetic flux lines</a:t>
            </a:r>
            <a:r>
              <a:rPr lang="en-AU" sz="1100" dirty="0"/>
              <a:t>. The magnetic field is the area around the magnet where it’s magnetism can affect other materials. The closer the lines of force, the stronger the magnetic field. </a:t>
            </a:r>
          </a:p>
          <a:p>
            <a:r>
              <a:rPr lang="en-AU" sz="1100" dirty="0"/>
              <a:t>The magnet in the diagram is a </a:t>
            </a:r>
            <a:r>
              <a:rPr lang="en-AU" sz="1100" b="1" dirty="0"/>
              <a:t>straight bar magnet</a:t>
            </a:r>
            <a:r>
              <a:rPr lang="en-AU" sz="1100" dirty="0"/>
              <a:t>, and has a north pole at one end and a south pole at the other. If we cut a bar magnet in half, we’d create two magnets, each with their own north and south poles! Magnets come in all kinds of shapes, even horseshoes. The circular magnets we used in the previous activity also had a north and a south pole. </a:t>
            </a:r>
          </a:p>
          <a:p>
            <a:pPr defTabSz="990478">
              <a:defRPr/>
            </a:pPr>
            <a:r>
              <a:rPr lang="en-AU" sz="1100" dirty="0"/>
              <a:t>An electric motor turns because of the forces of attraction and repulsion (push and pull) between a permanent magnet, and an electromagnet. </a:t>
            </a:r>
          </a:p>
          <a:p>
            <a:r>
              <a:rPr lang="en-AU" sz="1100" b="1" dirty="0"/>
              <a:t>Permanent magnets: </a:t>
            </a:r>
            <a:r>
              <a:rPr lang="en-AU" sz="1100" dirty="0"/>
              <a:t>Some materials, including the metals iron, nickel, and cobalt, are “ferromagnetic”. These can be magnetized by an electric current, or by stroking another magnet. Once magnetised, these magnets stay magnetic, unless they become demagnetized by a shock, excess heat, or variable magnetic field.</a:t>
            </a:r>
          </a:p>
          <a:p>
            <a:r>
              <a:rPr lang="en-AU" sz="1100" b="1" dirty="0"/>
              <a:t>Electromagnets: </a:t>
            </a:r>
            <a:r>
              <a:rPr lang="en-AU" sz="1100" dirty="0"/>
              <a:t>Magnets are not the only sources of magnetic fields. An electric current flowing through a conductor produces a circular magnetic field at right angles to the conductor. The current creates an electromagnet – a device that is extremely useful since its magnetism can be controlled and switched on and off. The poles of an electromagnet will be reversed if the direction of the current is reversed.</a:t>
            </a:r>
          </a:p>
          <a:p>
            <a:endParaRPr lang="en-AU" sz="1100" dirty="0"/>
          </a:p>
          <a:p>
            <a:endParaRPr lang="en-AU" sz="1100" dirty="0"/>
          </a:p>
          <a:p>
            <a:endParaRPr lang="en-AU" sz="1100" dirty="0"/>
          </a:p>
          <a:p>
            <a:endParaRPr lang="en-AU" sz="1100" dirty="0"/>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263982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see if we can create an electromagnet using an electric current to magnetise an</a:t>
            </a:r>
            <a:r>
              <a:rPr lang="en-AU" baseline="0" dirty="0" smtClean="0"/>
              <a:t> iron nail</a:t>
            </a:r>
            <a:r>
              <a:rPr lang="en-AU" dirty="0" smtClean="0"/>
              <a:t>.</a:t>
            </a:r>
          </a:p>
          <a:p>
            <a:pPr defTabSz="990478">
              <a:defRPr/>
            </a:pPr>
            <a:r>
              <a:rPr lang="en-AU" sz="1300" dirty="0"/>
              <a:t>Refer to notes for Activity 4.3.3 Electromagnet and Risk Assessment for Module 4.</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59919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We’ve seen how an electromagnet can be created using an electrical current.</a:t>
            </a:r>
          </a:p>
          <a:p>
            <a:pPr defTabSz="990478">
              <a:defRPr/>
            </a:pPr>
            <a:r>
              <a:rPr lang="en-AU" dirty="0"/>
              <a:t>So how does this relate to an electric motor?</a:t>
            </a:r>
          </a:p>
          <a:p>
            <a:pPr defTabSz="990478">
              <a:defRPr/>
            </a:pPr>
            <a:r>
              <a:rPr lang="en-AU" dirty="0"/>
              <a:t>Inside a motor, a wire coil sits between the opposite poles (north and south) of one or more permanent magnets. When an electric current is passed through the wire coil, it generates an electromagnetic field. This interacts with the magnetic field of the surrounding permanent magnets. Like poles are repelled, and unlike poles are attracted, which makes the wire coil rotate half a turn. The electric current is then reversed, to switch the wire coil’s magnetic poles, and the coil then moves another half-turn. Repeating this process makes the coil continuously spin around.</a:t>
            </a:r>
          </a:p>
          <a:p>
            <a:pPr defTabSz="990478">
              <a:defRPr/>
            </a:pPr>
            <a:r>
              <a:rPr lang="en-AU" dirty="0"/>
              <a:t>……………………………………</a:t>
            </a:r>
          </a:p>
          <a:p>
            <a:pPr defTabSz="990478">
              <a:defRPr/>
            </a:pPr>
            <a:r>
              <a:rPr lang="en-AU" dirty="0"/>
              <a:t>Extension:</a:t>
            </a:r>
          </a:p>
          <a:p>
            <a:pPr defTabSz="990478">
              <a:defRPr/>
            </a:pPr>
            <a:r>
              <a:rPr lang="en-AU" dirty="0"/>
              <a:t>When an electrical current is surrounded by magnets, the magnetic fields interact with the current, producing twisting / spinning force called </a:t>
            </a:r>
            <a:r>
              <a:rPr lang="en-AU" b="1" dirty="0"/>
              <a:t>torque</a:t>
            </a:r>
            <a:r>
              <a:rPr lang="en-AU" dirty="0"/>
              <a:t>. A scientist called Faraday discovered this effect and wrote a law about it called </a:t>
            </a:r>
            <a:r>
              <a:rPr lang="en-AU" b="1" dirty="0"/>
              <a:t>Faraday’s Law of Induction</a:t>
            </a:r>
            <a:r>
              <a:rPr lang="en-AU" dirty="0"/>
              <a:t>. </a:t>
            </a:r>
            <a:r>
              <a:rPr lang="en-AU" b="1" dirty="0"/>
              <a:t>Faraday's law</a:t>
            </a:r>
            <a:r>
              <a:rPr lang="en-AU" dirty="0"/>
              <a:t> of induction is a basic </a:t>
            </a:r>
            <a:r>
              <a:rPr lang="en-AU" b="1" dirty="0"/>
              <a:t>law</a:t>
            </a:r>
            <a:r>
              <a:rPr lang="en-AU" dirty="0"/>
              <a:t> of electromagnetism predicting how a magnetic field will interact with an electric circuit to produce an </a:t>
            </a:r>
            <a:r>
              <a:rPr lang="en-AU" b="1" dirty="0"/>
              <a:t>electromotive force </a:t>
            </a:r>
            <a:r>
              <a:rPr lang="en-AU" dirty="0"/>
              <a:t>(EMF) - a phenomenon called electromagnetic induction. Faraday’s law states that a changing </a:t>
            </a:r>
            <a:r>
              <a:rPr lang="en-AU" b="1" dirty="0"/>
              <a:t>magnetic field</a:t>
            </a:r>
            <a:r>
              <a:rPr lang="en-AU" dirty="0"/>
              <a:t> creates a voltage. The bigger the change in magnetic field strength and direction, the greater the </a:t>
            </a:r>
            <a:r>
              <a:rPr lang="en-AU" b="1" dirty="0"/>
              <a:t>voltage</a:t>
            </a:r>
            <a:r>
              <a:rPr lang="en-AU" dirty="0"/>
              <a:t> created. </a:t>
            </a:r>
            <a:endParaRPr lang="en-AU" b="1" dirty="0"/>
          </a:p>
          <a:p>
            <a:pPr defTabSz="990478">
              <a:defRPr/>
            </a:pP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353611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see if we can create a simple spinning motor using an electric current and a</a:t>
            </a:r>
            <a:r>
              <a:rPr lang="en-AU" baseline="0" dirty="0" smtClean="0"/>
              <a:t> magnetic field</a:t>
            </a:r>
            <a:r>
              <a:rPr lang="en-AU" dirty="0" smtClean="0"/>
              <a:t>. </a:t>
            </a:r>
          </a:p>
          <a:p>
            <a:r>
              <a:rPr lang="en-AU" dirty="0" smtClean="0"/>
              <a:t>Refer </a:t>
            </a:r>
            <a:r>
              <a:rPr lang="en-AU" dirty="0"/>
              <a:t>to Coordinator Notes for </a:t>
            </a:r>
            <a:r>
              <a:rPr lang="en-AU" dirty="0" smtClean="0"/>
              <a:t>Activity 4.3.1 Simple Motor</a:t>
            </a:r>
            <a:r>
              <a:rPr lang="en-AU" baseline="0" dirty="0" smtClean="0"/>
              <a:t> and risk assessment for Module 4.</a:t>
            </a:r>
            <a:r>
              <a:rPr lang="en-AU" dirty="0" smtClean="0"/>
              <a:t> </a:t>
            </a:r>
            <a:endParaRPr lang="en-AU" dirty="0"/>
          </a:p>
          <a:p>
            <a:pPr defTabSz="990478">
              <a:defRPr/>
            </a:pPr>
            <a:endParaRPr lang="en-AU"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7</a:t>
            </a:fld>
            <a:endParaRPr lang="en-AU"/>
          </a:p>
        </p:txBody>
      </p:sp>
    </p:spTree>
    <p:extLst>
      <p:ext uri="{BB962C8B-B14F-4D97-AF65-F5344CB8AC3E}">
        <p14:creationId xmlns:p14="http://schemas.microsoft.com/office/powerpoint/2010/main" val="71791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two main types of motors and they are different due to the type of electricity they use. An </a:t>
            </a:r>
            <a:r>
              <a:rPr lang="en-AU" b="1" dirty="0"/>
              <a:t>AC motor </a:t>
            </a:r>
            <a:r>
              <a:rPr lang="en-AU" dirty="0"/>
              <a:t>uses alternating current. A </a:t>
            </a:r>
            <a:r>
              <a:rPr lang="en-AU" b="1" dirty="0"/>
              <a:t>DC motor </a:t>
            </a:r>
            <a:r>
              <a:rPr lang="en-AU" dirty="0"/>
              <a:t>uses direct current.  </a:t>
            </a:r>
          </a:p>
          <a:p>
            <a:endParaRPr lang="en-AU" b="1" dirty="0"/>
          </a:p>
          <a:p>
            <a:r>
              <a:rPr lang="en-AU" b="1" dirty="0"/>
              <a:t>Direct current (DC):</a:t>
            </a:r>
            <a:r>
              <a:rPr lang="en-AU" dirty="0"/>
              <a:t> is usually produced by batteries, and it only flows one way around a circuit. For example, in a battery, the electricity travels from the negative end to the positive end. It never travels from the positive end to the negative end. </a:t>
            </a:r>
          </a:p>
          <a:p>
            <a:endParaRPr lang="en-AU" dirty="0"/>
          </a:p>
          <a:p>
            <a:r>
              <a:rPr lang="en-AU" b="1" dirty="0"/>
              <a:t>Alternating current (AC): </a:t>
            </a:r>
            <a:r>
              <a:rPr lang="en-AU" dirty="0"/>
              <a:t>can travel in two directions; forward and backwards. The direction of the flow of electricity in AC reverses dozens of times per second. Electricity outlets in our homes have alternating current (AC). Alternating current can be changed to a higher or lower voltage by a device called a transformer. High voltage from a power station needs to be transformed to a lower voltage for use in our homes.</a:t>
            </a:r>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276264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Alternating current and direct current can be drawn on graphs, and they look differently. </a:t>
            </a:r>
          </a:p>
          <a:p>
            <a:pPr defTabSz="990478">
              <a:defRPr/>
            </a:pPr>
            <a:endParaRPr lang="en-AU" dirty="0"/>
          </a:p>
          <a:p>
            <a:r>
              <a:rPr lang="en-AU" dirty="0"/>
              <a:t>Which graph do students think represents the flow of AC, which one the flow of DC?</a:t>
            </a:r>
          </a:p>
          <a:p>
            <a:endParaRPr lang="en-AU" dirty="0"/>
          </a:p>
          <a:p>
            <a:pPr defTabSz="990478">
              <a:defRPr/>
            </a:pPr>
            <a:r>
              <a:rPr lang="en-AU" dirty="0"/>
              <a:t>Remember, one type of current flows in a single direction, the other type constantly changes direction of current flow.</a:t>
            </a:r>
          </a:p>
          <a:p>
            <a:endParaRPr lang="en-AU" dirty="0"/>
          </a:p>
          <a:p>
            <a:r>
              <a:rPr lang="en-AU" b="1" dirty="0"/>
              <a:t>Answer: </a:t>
            </a:r>
            <a:r>
              <a:rPr lang="en-AU" dirty="0"/>
              <a:t>DC is on the left (the straight line), AC on the right (the alternating line).</a:t>
            </a:r>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3995244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00" y="630360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8" name="Picture 7"/>
          <p:cNvPicPr>
            <a:picLocks noChangeAspect="1"/>
          </p:cNvPicPr>
          <p:nvPr userDrawn="1"/>
        </p:nvPicPr>
        <p:blipFill>
          <a:blip r:embed="rId3"/>
          <a:stretch>
            <a:fillRect/>
          </a:stretch>
        </p:blipFill>
        <p:spPr>
          <a:xfrm>
            <a:off x="6472800" y="6285600"/>
            <a:ext cx="1212385" cy="396110"/>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5/04/2018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5/04/2018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5/04/2018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5/04/2018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p:txBody>
          <a:bodyPr/>
          <a:lstStyle/>
          <a:p>
            <a:fld id="{E0184A67-BBA8-453B-B1E0-F72BFCC84079}"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6" name="Picture 5"/>
          <p:cNvPicPr>
            <a:picLocks noChangeAspect="1"/>
          </p:cNvPicPr>
          <p:nvPr userDrawn="1"/>
        </p:nvPicPr>
        <p:blipFill>
          <a:blip r:embed="rId3"/>
          <a:stretch>
            <a:fillRect/>
          </a:stretch>
        </p:blipFill>
        <p:spPr>
          <a:xfrm>
            <a:off x="6472800" y="6285600"/>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5/04/2018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5/04/2018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UnxNe_XjlWg" TargetMode="External"/><Relationship Id="rId5" Type="http://schemas.openxmlformats.org/officeDocument/2006/relationships/hyperlink" Target="https://youtu.be/UnxNe_XjlWg"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physics4kids.com/files/elec_faraday.html" TargetMode="External"/><Relationship Id="rId13" Type="http://schemas.openxmlformats.org/officeDocument/2006/relationships/hyperlink" Target="https://www.bbc.co.uk/education/guides/zddp34j/revision/3" TargetMode="External"/><Relationship Id="rId3" Type="http://schemas.openxmlformats.org/officeDocument/2006/relationships/hyperlink" Target="https://science.howstuffworks.com/electromagnet.htm" TargetMode="External"/><Relationship Id="rId7" Type="http://schemas.openxmlformats.org/officeDocument/2006/relationships/hyperlink" Target="https://www.britannica.com/science/Lorentz-force" TargetMode="External"/><Relationship Id="rId12" Type="http://schemas.openxmlformats.org/officeDocument/2006/relationships/hyperlink" Target="https://electronics.howstuffworks.com/motor7.ht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study.com/academy/lesson/electromagnet-science-fair-project.html" TargetMode="External"/><Relationship Id="rId11" Type="http://schemas.openxmlformats.org/officeDocument/2006/relationships/hyperlink" Target="http://www.instructables.com/id/Simple-DC-Motor/" TargetMode="External"/><Relationship Id="rId5" Type="http://schemas.openxmlformats.org/officeDocument/2006/relationships/hyperlink" Target="https://www.livescience.com/53509-faradays-law-induction.html" TargetMode="External"/><Relationship Id="rId10" Type="http://schemas.openxmlformats.org/officeDocument/2006/relationships/hyperlink" Target="http://www.rohm.com/web/global/electronics-basics/motors/what-is-a-motor/" TargetMode="External"/><Relationship Id="rId4" Type="http://schemas.openxmlformats.org/officeDocument/2006/relationships/hyperlink" Target="https://www.bbc.co.uk/education/guides/zryj6sg/revision" TargetMode="External"/><Relationship Id="rId9" Type="http://schemas.openxmlformats.org/officeDocument/2006/relationships/hyperlink" Target="http://www.bbc.co.uk/schools/gcsebitesize/science/edexcel_pre_2011/electricityworld/thecostofelectricityrev1.shtml" TargetMode="External"/><Relationship Id="rId14" Type="http://schemas.openxmlformats.org/officeDocument/2006/relationships/hyperlink" Target="https://learn.sparkfun.com/tutorials/alternating-current-ac-vs-direct-current-d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170936" y="2255918"/>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1170936" y="2397247"/>
            <a:ext cx="6458673" cy="1515533"/>
          </a:xfrm>
        </p:spPr>
        <p:txBody>
          <a:bodyPr/>
          <a:lstStyle/>
          <a:p>
            <a:r>
              <a:rPr lang="en-AU" b="1" dirty="0">
                <a:solidFill>
                  <a:schemeClr val="tx2">
                    <a:lumMod val="50000"/>
                  </a:schemeClr>
                </a:solidFill>
                <a:latin typeface="+mn-lt"/>
              </a:rPr>
              <a:t>ELECTRONICS</a:t>
            </a:r>
          </a:p>
        </p:txBody>
      </p:sp>
      <p:sp>
        <p:nvSpPr>
          <p:cNvPr id="23" name="Subtitle 2"/>
          <p:cNvSpPr>
            <a:spLocks noGrp="1"/>
          </p:cNvSpPr>
          <p:nvPr>
            <p:ph type="subTitle" idx="1"/>
          </p:nvPr>
        </p:nvSpPr>
        <p:spPr>
          <a:xfrm>
            <a:off x="2741918" y="4157262"/>
            <a:ext cx="3210691" cy="613461"/>
          </a:xfrm>
        </p:spPr>
        <p:txBody>
          <a:bodyPr>
            <a:normAutofit lnSpcReduction="10000"/>
          </a:bodyPr>
          <a:lstStyle/>
          <a:p>
            <a:r>
              <a:rPr lang="en-AU" sz="4000" dirty="0" smtClean="0">
                <a:solidFill>
                  <a:schemeClr val="bg2">
                    <a:lumMod val="25000"/>
                  </a:schemeClr>
                </a:solidFill>
                <a:latin typeface="Arial Narrow" panose="020B0606020202030204" pitchFamily="34" charset="0"/>
              </a:rPr>
              <a:t>Motors</a:t>
            </a:r>
            <a:endParaRPr lang="en-AU" sz="4000" dirty="0">
              <a:solidFill>
                <a:schemeClr val="bg2">
                  <a:lumMod val="25000"/>
                </a:schemeClr>
              </a:solidFill>
              <a:latin typeface="Arial Narrow" panose="020B0606020202030204" pitchFamily="34" charset="0"/>
            </a:endParaRPr>
          </a:p>
        </p:txBody>
      </p:sp>
      <p:sp>
        <p:nvSpPr>
          <p:cNvPr id="10"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11" name="TextBox 10"/>
          <p:cNvSpPr txBox="1"/>
          <p:nvPr/>
        </p:nvSpPr>
        <p:spPr>
          <a:xfrm>
            <a:off x="1331629" y="5409064"/>
            <a:ext cx="1638450" cy="369332"/>
          </a:xfrm>
          <a:prstGeom prst="rect">
            <a:avLst/>
          </a:prstGeom>
          <a:noFill/>
          <a:ln>
            <a:noFill/>
          </a:ln>
        </p:spPr>
        <p:txBody>
          <a:bodyPr wrap="square" rtlCol="0">
            <a:spAutoFit/>
          </a:bodyPr>
          <a:lstStyle/>
          <a:p>
            <a:pPr algn="ctr"/>
            <a:r>
              <a:rPr lang="en-AU" dirty="0"/>
              <a:t>Module </a:t>
            </a:r>
            <a:r>
              <a:rPr lang="en-AU" dirty="0" smtClean="0"/>
              <a:t>4.3</a:t>
            </a:r>
            <a:endParaRPr lang="en-AU" dirty="0"/>
          </a:p>
        </p:txBody>
      </p:sp>
      <p:pic>
        <p:nvPicPr>
          <p:cNvPr id="14"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p:cNvGrpSpPr/>
          <p:nvPr/>
        </p:nvGrpSpPr>
        <p:grpSpPr>
          <a:xfrm>
            <a:off x="971086" y="3042302"/>
            <a:ext cx="3403388" cy="1035235"/>
            <a:chOff x="822605" y="2141978"/>
            <a:chExt cx="2535597" cy="771212"/>
          </a:xfrm>
        </p:grpSpPr>
        <p:sp>
          <p:nvSpPr>
            <p:cNvPr id="11" name="Can 10"/>
            <p:cNvSpPr/>
            <p:nvPr/>
          </p:nvSpPr>
          <p:spPr>
            <a:xfrm rot="5400000">
              <a:off x="1704798" y="1259785"/>
              <a:ext cx="771212" cy="253559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5" name="Group 24"/>
            <p:cNvGrpSpPr/>
            <p:nvPr/>
          </p:nvGrpSpPr>
          <p:grpSpPr>
            <a:xfrm>
              <a:off x="985506" y="2444435"/>
              <a:ext cx="571690" cy="108641"/>
              <a:chOff x="985506" y="2444435"/>
              <a:chExt cx="571690" cy="108641"/>
            </a:xfrm>
          </p:grpSpPr>
          <p:sp>
            <p:nvSpPr>
              <p:cNvPr id="15" name="Oval 14"/>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Arrow Connector 20"/>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985506" y="2489703"/>
                <a:ext cx="209173" cy="7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7" name="Group 26"/>
            <p:cNvGrpSpPr/>
            <p:nvPr/>
          </p:nvGrpSpPr>
          <p:grpSpPr>
            <a:xfrm>
              <a:off x="1690167" y="2656529"/>
              <a:ext cx="571690" cy="108641"/>
              <a:chOff x="985506" y="2444435"/>
              <a:chExt cx="571690" cy="108641"/>
            </a:xfrm>
          </p:grpSpPr>
          <p:sp>
            <p:nvSpPr>
              <p:cNvPr id="28" name="Oval 27"/>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Straight Arrow Connector 28"/>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flipV="1">
                <a:off x="985506" y="2489703"/>
                <a:ext cx="209173" cy="7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1" name="Group 30"/>
            <p:cNvGrpSpPr/>
            <p:nvPr/>
          </p:nvGrpSpPr>
          <p:grpSpPr>
            <a:xfrm>
              <a:off x="2283495" y="2335794"/>
              <a:ext cx="571690" cy="108641"/>
              <a:chOff x="985506" y="2444435"/>
              <a:chExt cx="571690" cy="108641"/>
            </a:xfrm>
          </p:grpSpPr>
          <p:sp>
            <p:nvSpPr>
              <p:cNvPr id="32" name="Oval 31"/>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Straight Arrow Connector 32"/>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flipV="1">
                <a:off x="985506" y="2489703"/>
                <a:ext cx="209173" cy="7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a:off x="1454807" y="2271627"/>
              <a:ext cx="571690" cy="108641"/>
              <a:chOff x="985506" y="2444435"/>
              <a:chExt cx="571690" cy="108641"/>
            </a:xfrm>
          </p:grpSpPr>
          <p:sp>
            <p:nvSpPr>
              <p:cNvPr id="36" name="Oval 35"/>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7" name="Straight Arrow Connector 36"/>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flipV="1">
                <a:off x="985506" y="2489703"/>
                <a:ext cx="209173" cy="7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2522836" y="2618380"/>
              <a:ext cx="571690" cy="108641"/>
              <a:chOff x="985506" y="2444435"/>
              <a:chExt cx="571690" cy="108641"/>
            </a:xfrm>
          </p:grpSpPr>
          <p:sp>
            <p:nvSpPr>
              <p:cNvPr id="40" name="Oval 39"/>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1" name="Straight Arrow Connector 40"/>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flipV="1">
                <a:off x="985506" y="2489703"/>
                <a:ext cx="209173" cy="7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62" name="Group 61"/>
          <p:cNvGrpSpPr/>
          <p:nvPr/>
        </p:nvGrpSpPr>
        <p:grpSpPr>
          <a:xfrm>
            <a:off x="5177125" y="3042301"/>
            <a:ext cx="3443638" cy="1035236"/>
            <a:chOff x="5244891" y="2170633"/>
            <a:chExt cx="2535597" cy="771212"/>
          </a:xfrm>
        </p:grpSpPr>
        <p:sp>
          <p:nvSpPr>
            <p:cNvPr id="19" name="Can 18"/>
            <p:cNvSpPr/>
            <p:nvPr/>
          </p:nvSpPr>
          <p:spPr>
            <a:xfrm rot="5400000">
              <a:off x="6127084" y="1288440"/>
              <a:ext cx="771212" cy="253559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3" name="Group 42"/>
            <p:cNvGrpSpPr/>
            <p:nvPr/>
          </p:nvGrpSpPr>
          <p:grpSpPr>
            <a:xfrm>
              <a:off x="5647853" y="2335794"/>
              <a:ext cx="362139" cy="108641"/>
              <a:chOff x="1195057" y="2444435"/>
              <a:chExt cx="362139" cy="108641"/>
            </a:xfrm>
          </p:grpSpPr>
          <p:sp>
            <p:nvSpPr>
              <p:cNvPr id="44" name="Oval 43"/>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5" name="Straight Arrow Connector 44"/>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7" name="Group 46"/>
            <p:cNvGrpSpPr/>
            <p:nvPr/>
          </p:nvGrpSpPr>
          <p:grpSpPr>
            <a:xfrm>
              <a:off x="5401900" y="2662136"/>
              <a:ext cx="362139" cy="108641"/>
              <a:chOff x="1195057" y="2444435"/>
              <a:chExt cx="362139" cy="108641"/>
            </a:xfrm>
          </p:grpSpPr>
          <p:sp>
            <p:nvSpPr>
              <p:cNvPr id="48" name="Oval 47"/>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9" name="Straight Arrow Connector 48"/>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0" name="Group 49"/>
            <p:cNvGrpSpPr/>
            <p:nvPr/>
          </p:nvGrpSpPr>
          <p:grpSpPr>
            <a:xfrm>
              <a:off x="6054835" y="2518528"/>
              <a:ext cx="362139" cy="108641"/>
              <a:chOff x="1195057" y="2444435"/>
              <a:chExt cx="362139" cy="108641"/>
            </a:xfrm>
          </p:grpSpPr>
          <p:sp>
            <p:nvSpPr>
              <p:cNvPr id="51" name="Oval 50"/>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2" name="Straight Arrow Connector 51"/>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3" name="Group 52"/>
            <p:cNvGrpSpPr/>
            <p:nvPr/>
          </p:nvGrpSpPr>
          <p:grpSpPr>
            <a:xfrm>
              <a:off x="6725208" y="2335794"/>
              <a:ext cx="362139" cy="108641"/>
              <a:chOff x="1195057" y="2444435"/>
              <a:chExt cx="362139" cy="108641"/>
            </a:xfrm>
          </p:grpSpPr>
          <p:sp>
            <p:nvSpPr>
              <p:cNvPr id="54" name="Oval 53"/>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5" name="Straight Arrow Connector 54"/>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6" name="Group 55"/>
            <p:cNvGrpSpPr/>
            <p:nvPr/>
          </p:nvGrpSpPr>
          <p:grpSpPr>
            <a:xfrm>
              <a:off x="7044144" y="2662135"/>
              <a:ext cx="362139" cy="108641"/>
              <a:chOff x="1195057" y="2444435"/>
              <a:chExt cx="362139" cy="108641"/>
            </a:xfrm>
          </p:grpSpPr>
          <p:sp>
            <p:nvSpPr>
              <p:cNvPr id="57" name="Oval 56"/>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8" name="Straight Arrow Connector 57"/>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9" name="Group 58"/>
            <p:cNvGrpSpPr/>
            <p:nvPr/>
          </p:nvGrpSpPr>
          <p:grpSpPr>
            <a:xfrm>
              <a:off x="6488868" y="2680827"/>
              <a:ext cx="362139" cy="108641"/>
              <a:chOff x="1195057" y="2444435"/>
              <a:chExt cx="362139" cy="108641"/>
            </a:xfrm>
          </p:grpSpPr>
          <p:sp>
            <p:nvSpPr>
              <p:cNvPr id="60" name="Oval 59"/>
              <p:cNvSpPr/>
              <p:nvPr/>
            </p:nvSpPr>
            <p:spPr>
              <a:xfrm>
                <a:off x="1195057" y="2444435"/>
                <a:ext cx="117695" cy="1086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1" name="Straight Arrow Connector 60"/>
              <p:cNvCxnSpPr/>
              <p:nvPr/>
            </p:nvCxnSpPr>
            <p:spPr>
              <a:xfrm>
                <a:off x="1321806" y="2489703"/>
                <a:ext cx="2353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64" name="Rectangle 6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67" name="Content Placeholder 4"/>
          <p:cNvSpPr txBox="1">
            <a:spLocks/>
          </p:cNvSpPr>
          <p:nvPr/>
        </p:nvSpPr>
        <p:spPr>
          <a:xfrm>
            <a:off x="562612" y="958085"/>
            <a:ext cx="7886700" cy="101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5400" dirty="0"/>
              <a:t>Which </a:t>
            </a:r>
            <a:r>
              <a:rPr lang="en-AU" sz="5400" dirty="0" smtClean="0"/>
              <a:t>is </a:t>
            </a:r>
            <a:r>
              <a:rPr lang="en-AU" sz="5400" dirty="0" smtClean="0">
                <a:solidFill>
                  <a:srgbClr val="0082C8"/>
                </a:solidFill>
              </a:rPr>
              <a:t>AC</a:t>
            </a:r>
            <a:r>
              <a:rPr lang="en-AU" sz="5400" dirty="0" smtClean="0"/>
              <a:t>… which is </a:t>
            </a:r>
            <a:r>
              <a:rPr lang="en-AU" sz="5400" dirty="0" smtClean="0">
                <a:solidFill>
                  <a:srgbClr val="0082C8"/>
                </a:solidFill>
              </a:rPr>
              <a:t>DC</a:t>
            </a:r>
            <a:r>
              <a:rPr lang="en-AU" sz="5400" dirty="0"/>
              <a:t>?</a:t>
            </a:r>
          </a:p>
        </p:txBody>
      </p:sp>
      <p:sp>
        <p:nvSpPr>
          <p:cNvPr id="68" name="TextBox 67"/>
          <p:cNvSpPr txBox="1"/>
          <p:nvPr/>
        </p:nvSpPr>
        <p:spPr>
          <a:xfrm>
            <a:off x="2025936" y="4555372"/>
            <a:ext cx="1293687" cy="461665"/>
          </a:xfrm>
          <a:prstGeom prst="rect">
            <a:avLst/>
          </a:prstGeom>
          <a:noFill/>
        </p:spPr>
        <p:txBody>
          <a:bodyPr wrap="none" rtlCol="0">
            <a:spAutoFit/>
          </a:bodyPr>
          <a:lstStyle/>
          <a:p>
            <a:r>
              <a:rPr lang="en-AU" sz="2400" b="1" dirty="0" smtClean="0">
                <a:solidFill>
                  <a:srgbClr val="0082C8"/>
                </a:solidFill>
              </a:rPr>
              <a:t>Wire “1”</a:t>
            </a:r>
            <a:endParaRPr lang="en-AU" sz="2400" b="1" dirty="0">
              <a:solidFill>
                <a:srgbClr val="0082C8"/>
              </a:solidFill>
            </a:endParaRPr>
          </a:p>
        </p:txBody>
      </p:sp>
      <p:sp>
        <p:nvSpPr>
          <p:cNvPr id="69" name="TextBox 68"/>
          <p:cNvSpPr txBox="1"/>
          <p:nvPr/>
        </p:nvSpPr>
        <p:spPr>
          <a:xfrm>
            <a:off x="6230903" y="4555372"/>
            <a:ext cx="1293687" cy="461665"/>
          </a:xfrm>
          <a:prstGeom prst="rect">
            <a:avLst/>
          </a:prstGeom>
          <a:noFill/>
        </p:spPr>
        <p:txBody>
          <a:bodyPr wrap="none" rtlCol="0">
            <a:spAutoFit/>
          </a:bodyPr>
          <a:lstStyle/>
          <a:p>
            <a:r>
              <a:rPr lang="en-AU" sz="2400" b="1" dirty="0" smtClean="0">
                <a:solidFill>
                  <a:srgbClr val="0082C8"/>
                </a:solidFill>
              </a:rPr>
              <a:t>Wire “2”</a:t>
            </a:r>
            <a:endParaRPr lang="en-AU" sz="2400" b="1" dirty="0">
              <a:solidFill>
                <a:srgbClr val="0082C8"/>
              </a:solidFill>
            </a:endParaRPr>
          </a:p>
        </p:txBody>
      </p:sp>
    </p:spTree>
    <p:extLst>
      <p:ext uri="{BB962C8B-B14F-4D97-AF65-F5344CB8AC3E}">
        <p14:creationId xmlns:p14="http://schemas.microsoft.com/office/powerpoint/2010/main" val="192212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4"/>
          <p:cNvSpPr txBox="1">
            <a:spLocks/>
          </p:cNvSpPr>
          <p:nvPr/>
        </p:nvSpPr>
        <p:spPr>
          <a:xfrm>
            <a:off x="768285" y="634253"/>
            <a:ext cx="7886700" cy="101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4800" dirty="0"/>
              <a:t>Alternating vs. Direct Current</a:t>
            </a: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544" y="2880810"/>
            <a:ext cx="4169778" cy="2935247"/>
          </a:xfrm>
          <a:prstGeom prst="rect">
            <a:avLst/>
          </a:prstGeom>
        </p:spPr>
      </p:pic>
      <p:sp>
        <p:nvSpPr>
          <p:cNvPr id="15" name="TextBox 14"/>
          <p:cNvSpPr txBox="1"/>
          <p:nvPr/>
        </p:nvSpPr>
        <p:spPr>
          <a:xfrm>
            <a:off x="391162" y="6488668"/>
            <a:ext cx="1741182" cy="230832"/>
          </a:xfrm>
          <a:prstGeom prst="rect">
            <a:avLst/>
          </a:prstGeom>
          <a:noFill/>
        </p:spPr>
        <p:txBody>
          <a:bodyPr wrap="none" rtlCol="0">
            <a:spAutoFit/>
          </a:bodyPr>
          <a:lstStyle/>
          <a:p>
            <a:r>
              <a:rPr lang="en-AU" sz="900" i="1" dirty="0"/>
              <a:t>Image Source: www.pixabay.com</a:t>
            </a:r>
          </a:p>
        </p:txBody>
      </p:sp>
      <p:pic>
        <p:nvPicPr>
          <p:cNvPr id="3" name="Content Placeholder 2"/>
          <p:cNvPicPr>
            <a:picLocks noGrp="1" noChangeAspect="1"/>
          </p:cNvPicPr>
          <p:nvPr>
            <p:ph idx="1"/>
          </p:nvPr>
        </p:nvPicPr>
        <p:blipFill>
          <a:blip r:embed="rId4"/>
          <a:stretch>
            <a:fillRect/>
          </a:stretch>
        </p:blipFill>
        <p:spPr>
          <a:xfrm>
            <a:off x="962803" y="1680072"/>
            <a:ext cx="4365897" cy="2910598"/>
          </a:xfrm>
          <a:prstGeom prst="rect">
            <a:avLst/>
          </a:prstGeom>
        </p:spPr>
      </p:pic>
    </p:spTree>
    <p:extLst>
      <p:ext uri="{BB962C8B-B14F-4D97-AF65-F5344CB8AC3E}">
        <p14:creationId xmlns:p14="http://schemas.microsoft.com/office/powerpoint/2010/main" val="23805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612469" y="389595"/>
            <a:ext cx="8389865" cy="2554545"/>
          </a:xfrm>
          <a:prstGeom prst="rect">
            <a:avLst/>
          </a:prstGeom>
          <a:noFill/>
        </p:spPr>
        <p:txBody>
          <a:bodyPr wrap="square" lIns="91440" tIns="45720" rIns="91440" bIns="45720">
            <a:spAutoFit/>
          </a:bodyPr>
          <a:lstStyle/>
          <a:p>
            <a:pPr algn="ctr"/>
            <a:r>
              <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X-Racer </a:t>
            </a:r>
            <a:r>
              <a:rPr lang="en-US"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endPar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pSp>
        <p:nvGrpSpPr>
          <p:cNvPr id="5" name="Group 4"/>
          <p:cNvGrpSpPr/>
          <p:nvPr/>
        </p:nvGrpSpPr>
        <p:grpSpPr>
          <a:xfrm>
            <a:off x="1297346" y="2815458"/>
            <a:ext cx="5332442" cy="3051611"/>
            <a:chOff x="2136618" y="3838338"/>
            <a:chExt cx="4016523" cy="2096332"/>
          </a:xfrm>
        </p:grpSpPr>
        <p:pic>
          <p:nvPicPr>
            <p:cNvPr id="2050" name="Picture 2" descr="https://i.ytimg.com/vi/UnxNe_XjlWg/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6329" y="3838338"/>
              <a:ext cx="3726812" cy="209633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136618" y="3853540"/>
              <a:ext cx="3150606" cy="1411218"/>
              <a:chOff x="2426329" y="3912220"/>
              <a:chExt cx="3150606" cy="1411218"/>
            </a:xfrm>
          </p:grpSpPr>
          <p:sp>
            <p:nvSpPr>
              <p:cNvPr id="2" name="Oval 1"/>
              <p:cNvSpPr/>
              <p:nvPr/>
            </p:nvSpPr>
            <p:spPr>
              <a:xfrm>
                <a:off x="2426329" y="3912220"/>
                <a:ext cx="3150606" cy="6778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p:cNvSpPr/>
              <p:nvPr/>
            </p:nvSpPr>
            <p:spPr>
              <a:xfrm>
                <a:off x="2806574" y="4517679"/>
                <a:ext cx="941561" cy="805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155483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602555" y="520412"/>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rgbClr val="0082C8"/>
                </a:solidFill>
              </a:rPr>
              <a:t>X-Racer </a:t>
            </a:r>
            <a:r>
              <a:rPr lang="en-AU" b="1" dirty="0" smtClean="0">
                <a:solidFill>
                  <a:srgbClr val="0082C8"/>
                </a:solidFill>
              </a:rPr>
              <a:t>Challenge</a:t>
            </a:r>
            <a:endParaRPr lang="en-AU" b="1" dirty="0">
              <a:solidFill>
                <a:srgbClr val="0082C8"/>
              </a:solidFill>
            </a:endParaRPr>
          </a:p>
        </p:txBody>
      </p:sp>
      <p:sp>
        <p:nvSpPr>
          <p:cNvPr id="13" name="Content Placeholder 2"/>
          <p:cNvSpPr txBox="1">
            <a:spLocks/>
          </p:cNvSpPr>
          <p:nvPr/>
        </p:nvSpPr>
        <p:spPr>
          <a:xfrm>
            <a:off x="768285" y="1878312"/>
            <a:ext cx="82724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2000" i="1" dirty="0"/>
          </a:p>
          <a:p>
            <a:endParaRPr lang="en-AU" sz="2000" i="1" dirty="0"/>
          </a:p>
          <a:p>
            <a:endParaRPr lang="en-AU" sz="2000" i="1" dirty="0"/>
          </a:p>
          <a:p>
            <a:endParaRPr lang="en-AU" sz="2000" i="1" dirty="0"/>
          </a:p>
          <a:p>
            <a:endParaRPr lang="en-AU" sz="2000" i="1" dirty="0"/>
          </a:p>
          <a:p>
            <a:endParaRPr lang="en-AU" sz="2000" i="1" dirty="0"/>
          </a:p>
          <a:p>
            <a:endParaRPr lang="en-AU" sz="2000" i="1"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Content Placeholder 1"/>
          <p:cNvSpPr txBox="1">
            <a:spLocks/>
          </p:cNvSpPr>
          <p:nvPr/>
        </p:nvSpPr>
        <p:spPr>
          <a:xfrm>
            <a:off x="734063" y="141967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dirty="0" smtClean="0"/>
              <a:t>Construct a race </a:t>
            </a:r>
            <a:r>
              <a:rPr lang="en-AU" dirty="0"/>
              <a:t>car using the materials </a:t>
            </a:r>
            <a:r>
              <a:rPr lang="en-AU" dirty="0" smtClean="0"/>
              <a:t>provided!</a:t>
            </a:r>
          </a:p>
          <a:p>
            <a:pPr marL="0" indent="0" algn="ctr">
              <a:buNone/>
            </a:pPr>
            <a:r>
              <a:rPr lang="en-AU" dirty="0" smtClean="0"/>
              <a:t>Your team </a:t>
            </a:r>
            <a:r>
              <a:rPr lang="en-AU" dirty="0"/>
              <a:t>will be given a DC motor and a battery which will be your method for creating mechanical energy. How you choose to use that mechanical energy is up to you!</a:t>
            </a:r>
          </a:p>
          <a:p>
            <a:pPr marL="0" indent="0" algn="ctr">
              <a:buNone/>
            </a:pPr>
            <a:r>
              <a:rPr lang="en-AU" dirty="0"/>
              <a:t>Take special care when constructing the vehicle. </a:t>
            </a:r>
            <a:endParaRPr lang="en-AU" dirty="0" smtClean="0"/>
          </a:p>
          <a:p>
            <a:pPr marL="0" indent="0" algn="ctr">
              <a:buNone/>
            </a:pPr>
            <a:r>
              <a:rPr lang="en-AU" dirty="0" smtClean="0"/>
              <a:t>Straight </a:t>
            </a:r>
            <a:r>
              <a:rPr lang="en-AU" dirty="0"/>
              <a:t>wheels, good placement of the </a:t>
            </a:r>
            <a:r>
              <a:rPr lang="en-AU" dirty="0" smtClean="0"/>
              <a:t>motor, </a:t>
            </a:r>
            <a:r>
              <a:rPr lang="en-AU" dirty="0"/>
              <a:t>and the shape of the vehicle will </a:t>
            </a:r>
            <a:r>
              <a:rPr lang="en-AU" dirty="0" smtClean="0"/>
              <a:t>each impact how </a:t>
            </a:r>
            <a:r>
              <a:rPr lang="en-AU" dirty="0"/>
              <a:t>fast it travels </a:t>
            </a:r>
            <a:r>
              <a:rPr lang="en-AU" dirty="0" smtClean="0"/>
              <a:t>- and </a:t>
            </a:r>
            <a:r>
              <a:rPr lang="en-AU" dirty="0"/>
              <a:t>whether it goes in a straight </a:t>
            </a:r>
            <a:r>
              <a:rPr lang="en-AU" dirty="0" smtClean="0"/>
              <a:t>line</a:t>
            </a:r>
            <a:r>
              <a:rPr lang="en-AU" sz="2400" dirty="0" smtClean="0"/>
              <a:t>! </a:t>
            </a:r>
            <a:endParaRPr lang="en-AU" sz="2400" dirty="0"/>
          </a:p>
        </p:txBody>
      </p:sp>
    </p:spTree>
    <p:extLst>
      <p:ext uri="{BB962C8B-B14F-4D97-AF65-F5344CB8AC3E}">
        <p14:creationId xmlns:p14="http://schemas.microsoft.com/office/powerpoint/2010/main" val="268805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6" name="UnxNe_XjlWg"/>
          <p:cNvPicPr>
            <a:picLocks noRot="1" noChangeAspect="1"/>
          </p:cNvPicPr>
          <p:nvPr>
            <a:videoFile r:link="rId1"/>
          </p:nvPr>
        </p:nvPicPr>
        <p:blipFill>
          <a:blip r:embed="rId4"/>
          <a:stretch>
            <a:fillRect/>
          </a:stretch>
        </p:blipFill>
        <p:spPr>
          <a:xfrm>
            <a:off x="962803" y="843029"/>
            <a:ext cx="7434177" cy="4181725"/>
          </a:xfrm>
          <a:prstGeom prst="rect">
            <a:avLst/>
          </a:prstGeom>
        </p:spPr>
      </p:pic>
      <p:sp>
        <p:nvSpPr>
          <p:cNvPr id="2" name="TextBox 1"/>
          <p:cNvSpPr txBox="1"/>
          <p:nvPr/>
        </p:nvSpPr>
        <p:spPr>
          <a:xfrm>
            <a:off x="962803" y="5157689"/>
            <a:ext cx="5642196" cy="646331"/>
          </a:xfrm>
          <a:prstGeom prst="rect">
            <a:avLst/>
          </a:prstGeom>
          <a:noFill/>
        </p:spPr>
        <p:txBody>
          <a:bodyPr wrap="square" rtlCol="0">
            <a:spAutoFit/>
          </a:bodyPr>
          <a:lstStyle/>
          <a:p>
            <a:r>
              <a:rPr lang="en-AU" dirty="0" smtClean="0">
                <a:hlinkClick r:id="rId5"/>
              </a:rPr>
              <a:t>https</a:t>
            </a:r>
            <a:r>
              <a:rPr lang="en-AU" dirty="0">
                <a:hlinkClick r:id="rId5"/>
              </a:rPr>
              <a:t>://</a:t>
            </a:r>
            <a:r>
              <a:rPr lang="en-AU" dirty="0" smtClean="0">
                <a:hlinkClick r:id="rId5"/>
              </a:rPr>
              <a:t>youtu.be/UnxNe_XjlWg</a:t>
            </a:r>
            <a:endParaRPr lang="en-AU" dirty="0" smtClean="0"/>
          </a:p>
          <a:p>
            <a:r>
              <a:rPr lang="en-AU" dirty="0" smtClean="0"/>
              <a:t>Video: DC motor powered car with propeller  </a:t>
            </a:r>
            <a:endParaRPr lang="en-AU" dirty="0"/>
          </a:p>
        </p:txBody>
      </p:sp>
    </p:spTree>
    <p:extLst>
      <p:ext uri="{BB962C8B-B14F-4D97-AF65-F5344CB8AC3E}">
        <p14:creationId xmlns:p14="http://schemas.microsoft.com/office/powerpoint/2010/main" val="378396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513104" y="522012"/>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solidFill>
                  <a:srgbClr val="0082C8"/>
                </a:solidFill>
              </a:rPr>
              <a:t>Rules</a:t>
            </a:r>
          </a:p>
        </p:txBody>
      </p:sp>
      <p:sp>
        <p:nvSpPr>
          <p:cNvPr id="13" name="Content Placeholder 2"/>
          <p:cNvSpPr txBox="1">
            <a:spLocks/>
          </p:cNvSpPr>
          <p:nvPr/>
        </p:nvSpPr>
        <p:spPr>
          <a:xfrm>
            <a:off x="768285" y="1878312"/>
            <a:ext cx="82724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2000" i="1" dirty="0"/>
          </a:p>
          <a:p>
            <a:endParaRPr lang="en-AU" sz="2000" i="1" dirty="0"/>
          </a:p>
          <a:p>
            <a:endParaRPr lang="en-AU" sz="2000" i="1" dirty="0"/>
          </a:p>
          <a:p>
            <a:endParaRPr lang="en-AU" sz="2000" i="1" dirty="0"/>
          </a:p>
          <a:p>
            <a:endParaRPr lang="en-AU" sz="2000" i="1" dirty="0"/>
          </a:p>
          <a:p>
            <a:endParaRPr lang="en-AU" sz="2000" i="1" dirty="0"/>
          </a:p>
          <a:p>
            <a:endParaRPr lang="en-AU" sz="2000" i="1"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Content Placeholder 1"/>
          <p:cNvSpPr txBox="1">
            <a:spLocks/>
          </p:cNvSpPr>
          <p:nvPr/>
        </p:nvSpPr>
        <p:spPr>
          <a:xfrm>
            <a:off x="689015" y="1548742"/>
            <a:ext cx="8021152" cy="4880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Work in </a:t>
            </a:r>
            <a:r>
              <a:rPr lang="en-AU" dirty="0" smtClean="0"/>
              <a:t>team of 2-4 </a:t>
            </a:r>
            <a:r>
              <a:rPr lang="en-AU" dirty="0"/>
              <a:t>people.</a:t>
            </a:r>
          </a:p>
          <a:p>
            <a:r>
              <a:rPr lang="en-AU" dirty="0"/>
              <a:t>Each car can only use one DC motor and 1 battery.</a:t>
            </a:r>
          </a:p>
          <a:p>
            <a:r>
              <a:rPr lang="en-AU" dirty="0"/>
              <a:t>You can use as many other materials as you like.</a:t>
            </a:r>
          </a:p>
          <a:p>
            <a:r>
              <a:rPr lang="en-AU" dirty="0"/>
              <a:t>Your car needs to travel over the </a:t>
            </a:r>
            <a:r>
              <a:rPr lang="en-AU" dirty="0" smtClean="0"/>
              <a:t>race </a:t>
            </a:r>
            <a:r>
              <a:rPr lang="en-AU" dirty="0"/>
              <a:t>track as quickly as possible. Times are calculated from when the car is released to when it has completely crossed the finish line.</a:t>
            </a:r>
          </a:p>
          <a:p>
            <a:r>
              <a:rPr lang="en-AU" dirty="0"/>
              <a:t>Before the final race you </a:t>
            </a:r>
            <a:r>
              <a:rPr lang="en-AU" dirty="0" smtClean="0"/>
              <a:t>can test your car. Your </a:t>
            </a:r>
            <a:r>
              <a:rPr lang="en-AU" dirty="0"/>
              <a:t>best </a:t>
            </a:r>
            <a:r>
              <a:rPr lang="en-AU" dirty="0" smtClean="0"/>
              <a:t>time trial will </a:t>
            </a:r>
            <a:r>
              <a:rPr lang="en-AU" dirty="0"/>
              <a:t>contribute to your final score</a:t>
            </a:r>
            <a:r>
              <a:rPr lang="en-AU" dirty="0" smtClean="0"/>
              <a:t>.</a:t>
            </a:r>
            <a:endParaRPr lang="en-AU" sz="3200" dirty="0"/>
          </a:p>
        </p:txBody>
      </p:sp>
    </p:spTree>
    <p:extLst>
      <p:ext uri="{BB962C8B-B14F-4D97-AF65-F5344CB8AC3E}">
        <p14:creationId xmlns:p14="http://schemas.microsoft.com/office/powerpoint/2010/main" val="394394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384142" y="491282"/>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solidFill>
                  <a:srgbClr val="0082C8"/>
                </a:solidFill>
              </a:rPr>
              <a:t>Materials</a:t>
            </a: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 name="TextBox 1"/>
          <p:cNvSpPr txBox="1"/>
          <p:nvPr/>
        </p:nvSpPr>
        <p:spPr>
          <a:xfrm>
            <a:off x="1152427" y="1537424"/>
            <a:ext cx="3657317" cy="4247317"/>
          </a:xfrm>
          <a:prstGeom prst="rect">
            <a:avLst/>
          </a:prstGeom>
          <a:noFill/>
        </p:spPr>
        <p:txBody>
          <a:bodyPr wrap="square" rtlCol="0">
            <a:spAutoFit/>
          </a:bodyPr>
          <a:lstStyle/>
          <a:p>
            <a:pPr marL="285750" indent="-285750">
              <a:buFont typeface="Arial" panose="020B0604020202020204" pitchFamily="34" charset="0"/>
              <a:buChar char="•"/>
            </a:pPr>
            <a:r>
              <a:rPr lang="en-AU" sz="2800" dirty="0"/>
              <a:t>Plastic </a:t>
            </a:r>
            <a:r>
              <a:rPr lang="en-AU" sz="2800" dirty="0" smtClean="0"/>
              <a:t>bottles &amp; lids</a:t>
            </a:r>
            <a:endParaRPr lang="en-AU" sz="2800" dirty="0"/>
          </a:p>
          <a:p>
            <a:pPr marL="285750" indent="-285750">
              <a:buFont typeface="Arial" panose="020B0604020202020204" pitchFamily="34" charset="0"/>
              <a:buChar char="•"/>
            </a:pPr>
            <a:r>
              <a:rPr lang="en-AU" sz="2800" dirty="0"/>
              <a:t>Cardboard</a:t>
            </a:r>
          </a:p>
          <a:p>
            <a:pPr marL="285750" indent="-285750">
              <a:buFont typeface="Arial" panose="020B0604020202020204" pitchFamily="34" charset="0"/>
              <a:buChar char="•"/>
            </a:pPr>
            <a:r>
              <a:rPr lang="en-AU" sz="2800" dirty="0"/>
              <a:t>Bottle lids</a:t>
            </a:r>
          </a:p>
          <a:p>
            <a:pPr marL="285750" indent="-285750">
              <a:buFont typeface="Arial" panose="020B0604020202020204" pitchFamily="34" charset="0"/>
              <a:buChar char="•"/>
            </a:pPr>
            <a:r>
              <a:rPr lang="en-AU" sz="2800" dirty="0"/>
              <a:t>Rubber bands</a:t>
            </a:r>
          </a:p>
          <a:p>
            <a:pPr marL="285750" indent="-285750">
              <a:buFont typeface="Arial" panose="020B0604020202020204" pitchFamily="34" charset="0"/>
              <a:buChar char="•"/>
            </a:pPr>
            <a:r>
              <a:rPr lang="en-AU" sz="2800" dirty="0"/>
              <a:t>Straws</a:t>
            </a:r>
          </a:p>
          <a:p>
            <a:pPr marL="285750" indent="-285750">
              <a:buFont typeface="Arial" panose="020B0604020202020204" pitchFamily="34" charset="0"/>
              <a:buChar char="•"/>
            </a:pPr>
            <a:r>
              <a:rPr lang="en-AU" sz="2800" dirty="0"/>
              <a:t>Paper </a:t>
            </a:r>
          </a:p>
          <a:p>
            <a:pPr marL="285750" indent="-285750">
              <a:buFont typeface="Arial" panose="020B0604020202020204" pitchFamily="34" charset="0"/>
              <a:buChar char="•"/>
            </a:pPr>
            <a:r>
              <a:rPr lang="en-AU" sz="2800" dirty="0"/>
              <a:t>Paddle pop sticks</a:t>
            </a:r>
          </a:p>
          <a:p>
            <a:pPr marL="285750" indent="-285750">
              <a:buFont typeface="Arial" panose="020B0604020202020204" pitchFamily="34" charset="0"/>
              <a:buChar char="•"/>
            </a:pPr>
            <a:r>
              <a:rPr lang="en-AU" sz="2800" dirty="0"/>
              <a:t>Skewers</a:t>
            </a:r>
          </a:p>
          <a:p>
            <a:pPr marL="285750" indent="-285750">
              <a:buFont typeface="Arial" panose="020B0604020202020204" pitchFamily="34" charset="0"/>
              <a:buChar char="•"/>
            </a:pPr>
            <a:r>
              <a:rPr lang="en-AU" sz="2800" dirty="0"/>
              <a:t>Toothpicks</a:t>
            </a:r>
          </a:p>
          <a:p>
            <a:pPr marL="285750" indent="-285750">
              <a:buFont typeface="Arial" panose="020B0604020202020204" pitchFamily="34" charset="0"/>
              <a:buChar char="•"/>
            </a:pPr>
            <a:endParaRPr lang="en-AU" dirty="0"/>
          </a:p>
        </p:txBody>
      </p:sp>
      <p:sp>
        <p:nvSpPr>
          <p:cNvPr id="3" name="TextBox 2"/>
          <p:cNvSpPr txBox="1"/>
          <p:nvPr/>
        </p:nvSpPr>
        <p:spPr>
          <a:xfrm>
            <a:off x="5109437" y="1537424"/>
            <a:ext cx="2706624" cy="3970318"/>
          </a:xfrm>
          <a:prstGeom prst="rect">
            <a:avLst/>
          </a:prstGeom>
          <a:noFill/>
        </p:spPr>
        <p:txBody>
          <a:bodyPr wrap="square" rtlCol="0">
            <a:spAutoFit/>
          </a:bodyPr>
          <a:lstStyle/>
          <a:p>
            <a:pPr marL="285750" indent="-285750">
              <a:buFont typeface="Arial" panose="020B0604020202020204" pitchFamily="34" charset="0"/>
              <a:buChar char="•"/>
            </a:pPr>
            <a:r>
              <a:rPr lang="en-AU" sz="2800" dirty="0"/>
              <a:t>Foam trays</a:t>
            </a:r>
          </a:p>
          <a:p>
            <a:pPr marL="285750" indent="-285750">
              <a:buFont typeface="Arial" panose="020B0604020202020204" pitchFamily="34" charset="0"/>
              <a:buChar char="•"/>
            </a:pPr>
            <a:r>
              <a:rPr lang="en-AU" sz="2800" dirty="0"/>
              <a:t>Wire</a:t>
            </a:r>
          </a:p>
          <a:p>
            <a:pPr marL="285750" indent="-285750">
              <a:buFont typeface="Arial" panose="020B0604020202020204" pitchFamily="34" charset="0"/>
              <a:buChar char="•"/>
            </a:pPr>
            <a:r>
              <a:rPr lang="en-AU" sz="2800" dirty="0"/>
              <a:t>Hot glue guns</a:t>
            </a:r>
          </a:p>
          <a:p>
            <a:pPr marL="285750" indent="-285750">
              <a:buFont typeface="Arial" panose="020B0604020202020204" pitchFamily="34" charset="0"/>
              <a:buChar char="•"/>
            </a:pPr>
            <a:r>
              <a:rPr lang="en-AU" sz="2800" dirty="0"/>
              <a:t>Scissors</a:t>
            </a:r>
          </a:p>
          <a:p>
            <a:pPr marL="285750" indent="-285750">
              <a:buFont typeface="Arial" panose="020B0604020202020204" pitchFamily="34" charset="0"/>
              <a:buChar char="•"/>
            </a:pPr>
            <a:r>
              <a:rPr lang="en-AU" sz="2800" dirty="0"/>
              <a:t>Sticky tape</a:t>
            </a:r>
          </a:p>
          <a:p>
            <a:pPr marL="285750" indent="-285750">
              <a:buFont typeface="Arial" panose="020B0604020202020204" pitchFamily="34" charset="0"/>
              <a:buChar char="•"/>
            </a:pPr>
            <a:r>
              <a:rPr lang="en-AU" sz="2800" dirty="0"/>
              <a:t>Blue tack</a:t>
            </a:r>
          </a:p>
          <a:p>
            <a:pPr marL="285750" indent="-285750">
              <a:buFont typeface="Arial" panose="020B0604020202020204" pitchFamily="34" charset="0"/>
              <a:buChar char="•"/>
            </a:pPr>
            <a:r>
              <a:rPr lang="en-AU" sz="2800" dirty="0"/>
              <a:t>9V battery</a:t>
            </a:r>
          </a:p>
          <a:p>
            <a:pPr marL="285750" indent="-285750">
              <a:buFont typeface="Arial" panose="020B0604020202020204" pitchFamily="34" charset="0"/>
              <a:buChar char="•"/>
            </a:pPr>
            <a:r>
              <a:rPr lang="en-AU" sz="2800" dirty="0"/>
              <a:t>Battery </a:t>
            </a:r>
            <a:r>
              <a:rPr lang="en-AU" sz="2800" dirty="0" smtClean="0"/>
              <a:t>clips</a:t>
            </a:r>
          </a:p>
          <a:p>
            <a:pPr marL="285750" indent="-285750">
              <a:buFont typeface="Arial" panose="020B0604020202020204" pitchFamily="34" charset="0"/>
              <a:buChar char="•"/>
            </a:pPr>
            <a:r>
              <a:rPr lang="en-AU" sz="2800" dirty="0" smtClean="0"/>
              <a:t>DC Motor</a:t>
            </a:r>
            <a:endParaRPr lang="en-AU" sz="2800" dirty="0"/>
          </a:p>
        </p:txBody>
      </p:sp>
    </p:spTree>
    <p:extLst>
      <p:ext uri="{BB962C8B-B14F-4D97-AF65-F5344CB8AC3E}">
        <p14:creationId xmlns:p14="http://schemas.microsoft.com/office/powerpoint/2010/main" val="411231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3"/>
          <p:cNvSpPr txBox="1">
            <a:spLocks/>
          </p:cNvSpPr>
          <p:nvPr/>
        </p:nvSpPr>
        <p:spPr>
          <a:xfrm>
            <a:off x="522179" y="449211"/>
            <a:ext cx="81177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References</a:t>
            </a:r>
          </a:p>
        </p:txBody>
      </p:sp>
      <p:sp>
        <p:nvSpPr>
          <p:cNvPr id="13" name="Content Placeholder 2"/>
          <p:cNvSpPr txBox="1">
            <a:spLocks/>
          </p:cNvSpPr>
          <p:nvPr/>
        </p:nvSpPr>
        <p:spPr>
          <a:xfrm>
            <a:off x="768285" y="1878312"/>
            <a:ext cx="82724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000" i="1" dirty="0"/>
          </a:p>
          <a:p>
            <a:endParaRPr lang="en-AU" sz="2000" i="1" dirty="0"/>
          </a:p>
          <a:p>
            <a:endParaRPr lang="en-AU" sz="2000" i="1" dirty="0"/>
          </a:p>
          <a:p>
            <a:endParaRPr lang="en-AU" sz="2000" i="1" dirty="0"/>
          </a:p>
          <a:p>
            <a:endParaRPr lang="en-AU" sz="2000" i="1" dirty="0"/>
          </a:p>
          <a:p>
            <a:endParaRPr lang="en-AU" sz="2000" i="1"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 name="TextBox 1"/>
          <p:cNvSpPr txBox="1"/>
          <p:nvPr/>
        </p:nvSpPr>
        <p:spPr>
          <a:xfrm>
            <a:off x="620455" y="1153916"/>
            <a:ext cx="7921239" cy="5078313"/>
          </a:xfrm>
          <a:prstGeom prst="rect">
            <a:avLst/>
          </a:prstGeom>
          <a:noFill/>
        </p:spPr>
        <p:txBody>
          <a:bodyPr wrap="square" rtlCol="0">
            <a:spAutoFit/>
          </a:bodyPr>
          <a:lstStyle/>
          <a:p>
            <a:r>
              <a:rPr lang="en-AU" b="1" dirty="0" smtClean="0"/>
              <a:t>Electromagnets &amp; </a:t>
            </a:r>
            <a:r>
              <a:rPr lang="en-AU" b="1" dirty="0"/>
              <a:t>Electric motors</a:t>
            </a:r>
          </a:p>
          <a:p>
            <a:r>
              <a:rPr lang="en-AU" dirty="0" smtClean="0">
                <a:hlinkClick r:id="rId3"/>
              </a:rPr>
              <a:t>https</a:t>
            </a:r>
            <a:r>
              <a:rPr lang="en-AU" dirty="0">
                <a:hlinkClick r:id="rId3"/>
              </a:rPr>
              <a:t>://</a:t>
            </a:r>
            <a:r>
              <a:rPr lang="en-AU" dirty="0" smtClean="0">
                <a:hlinkClick r:id="rId3"/>
              </a:rPr>
              <a:t>science.howstuffworks.com/electromagnet.htm</a:t>
            </a:r>
            <a:r>
              <a:rPr lang="en-AU" dirty="0" smtClean="0"/>
              <a:t> </a:t>
            </a:r>
            <a:endParaRPr lang="en-AU" dirty="0"/>
          </a:p>
          <a:p>
            <a:r>
              <a:rPr lang="en-AU" dirty="0">
                <a:hlinkClick r:id="rId4"/>
              </a:rPr>
              <a:t>https://</a:t>
            </a:r>
            <a:r>
              <a:rPr lang="en-AU" dirty="0" smtClean="0">
                <a:hlinkClick r:id="rId4"/>
              </a:rPr>
              <a:t>www.bbc.co.uk/education/guides/zryj6sg/revision</a:t>
            </a:r>
            <a:r>
              <a:rPr lang="en-AU" dirty="0" smtClean="0"/>
              <a:t> </a:t>
            </a:r>
            <a:endParaRPr lang="en-AU" dirty="0"/>
          </a:p>
          <a:p>
            <a:r>
              <a:rPr lang="en-AU" dirty="0" smtClean="0">
                <a:hlinkClick r:id="rId5"/>
              </a:rPr>
              <a:t>https</a:t>
            </a:r>
            <a:r>
              <a:rPr lang="en-AU" dirty="0">
                <a:hlinkClick r:id="rId5"/>
              </a:rPr>
              <a:t>://</a:t>
            </a:r>
            <a:r>
              <a:rPr lang="en-AU" dirty="0" smtClean="0">
                <a:hlinkClick r:id="rId5"/>
              </a:rPr>
              <a:t>www.livescience.com/53509-faradays-law-induction.html</a:t>
            </a:r>
            <a:r>
              <a:rPr lang="en-AU" dirty="0" smtClean="0"/>
              <a:t> </a:t>
            </a:r>
            <a:endParaRPr lang="en-AU" dirty="0"/>
          </a:p>
          <a:p>
            <a:r>
              <a:rPr lang="en-AU" dirty="0" smtClean="0">
                <a:hlinkClick r:id="rId6"/>
              </a:rPr>
              <a:t>https</a:t>
            </a:r>
            <a:r>
              <a:rPr lang="en-AU" dirty="0">
                <a:hlinkClick r:id="rId6"/>
              </a:rPr>
              <a:t>://</a:t>
            </a:r>
            <a:r>
              <a:rPr lang="en-AU" dirty="0" smtClean="0">
                <a:hlinkClick r:id="rId6"/>
              </a:rPr>
              <a:t>study.com/academy/lesson/electromagnet-science-fair-project.html</a:t>
            </a:r>
            <a:r>
              <a:rPr lang="en-AU" dirty="0" smtClean="0"/>
              <a:t> </a:t>
            </a:r>
            <a:endParaRPr lang="en-AU" dirty="0"/>
          </a:p>
          <a:p>
            <a:r>
              <a:rPr lang="en-AU" dirty="0">
                <a:hlinkClick r:id="rId7"/>
              </a:rPr>
              <a:t>https://</a:t>
            </a:r>
            <a:r>
              <a:rPr lang="en-AU" dirty="0" smtClean="0">
                <a:hlinkClick r:id="rId7"/>
              </a:rPr>
              <a:t>www.britannica.com/science/Lorentz-force</a:t>
            </a:r>
            <a:r>
              <a:rPr lang="en-AU" dirty="0" smtClean="0"/>
              <a:t> </a:t>
            </a:r>
          </a:p>
          <a:p>
            <a:r>
              <a:rPr lang="en-AU" dirty="0">
                <a:hlinkClick r:id="rId8"/>
              </a:rPr>
              <a:t>http://www.physics4kids.com/files/elec_faraday.html</a:t>
            </a:r>
            <a:endParaRPr lang="en-AU" dirty="0"/>
          </a:p>
          <a:p>
            <a:r>
              <a:rPr lang="en-AU" dirty="0" smtClean="0">
                <a:hlinkClick r:id="rId9"/>
              </a:rPr>
              <a:t>http</a:t>
            </a:r>
            <a:r>
              <a:rPr lang="en-AU" dirty="0">
                <a:hlinkClick r:id="rId9"/>
              </a:rPr>
              <a:t>://</a:t>
            </a:r>
            <a:r>
              <a:rPr lang="en-AU" dirty="0" smtClean="0">
                <a:hlinkClick r:id="rId9"/>
              </a:rPr>
              <a:t>www.bbc.co.uk/schools/gcsebitesize/science/edexcel_pre_2011/electricityworld/thecostofelectricityrev1.shtml</a:t>
            </a:r>
            <a:endParaRPr lang="en-AU" dirty="0" smtClean="0"/>
          </a:p>
          <a:p>
            <a:r>
              <a:rPr lang="en-AU" dirty="0" smtClean="0">
                <a:hlinkClick r:id="rId10"/>
              </a:rPr>
              <a:t>http</a:t>
            </a:r>
            <a:r>
              <a:rPr lang="en-AU" dirty="0">
                <a:hlinkClick r:id="rId10"/>
              </a:rPr>
              <a:t>://www.rohm.com/web/global/electronics-basics/motors/what-is-a-motor</a:t>
            </a:r>
            <a:r>
              <a:rPr lang="en-AU" dirty="0" smtClean="0">
                <a:hlinkClick r:id="rId10"/>
              </a:rPr>
              <a:t>/</a:t>
            </a:r>
            <a:r>
              <a:rPr lang="en-AU" dirty="0" smtClean="0"/>
              <a:t> </a:t>
            </a:r>
            <a:endParaRPr lang="en-AU" dirty="0"/>
          </a:p>
          <a:p>
            <a:r>
              <a:rPr lang="en-AU" dirty="0" smtClean="0">
                <a:hlinkClick r:id="rId11"/>
              </a:rPr>
              <a:t>http</a:t>
            </a:r>
            <a:r>
              <a:rPr lang="en-AU" dirty="0">
                <a:hlinkClick r:id="rId11"/>
              </a:rPr>
              <a:t>://www.instructables.com/id/Simple-DC-Motor</a:t>
            </a:r>
            <a:r>
              <a:rPr lang="en-AU" dirty="0" smtClean="0">
                <a:hlinkClick r:id="rId11"/>
              </a:rPr>
              <a:t>/</a:t>
            </a:r>
            <a:r>
              <a:rPr lang="en-AU" dirty="0" smtClean="0"/>
              <a:t> </a:t>
            </a:r>
            <a:endParaRPr lang="en-AU" dirty="0"/>
          </a:p>
          <a:p>
            <a:r>
              <a:rPr lang="en-AU" dirty="0" smtClean="0">
                <a:hlinkClick r:id="rId12"/>
              </a:rPr>
              <a:t>https</a:t>
            </a:r>
            <a:r>
              <a:rPr lang="en-AU" dirty="0">
                <a:hlinkClick r:id="rId12"/>
              </a:rPr>
              <a:t>://</a:t>
            </a:r>
            <a:r>
              <a:rPr lang="en-AU" dirty="0" smtClean="0">
                <a:hlinkClick r:id="rId12"/>
              </a:rPr>
              <a:t>electronics.howstuffworks.com/motor7.htm</a:t>
            </a:r>
            <a:r>
              <a:rPr lang="en-AU" dirty="0" smtClean="0"/>
              <a:t> </a:t>
            </a:r>
            <a:endParaRPr lang="en-AU" dirty="0"/>
          </a:p>
          <a:p>
            <a:endParaRPr lang="en-AU" dirty="0"/>
          </a:p>
          <a:p>
            <a:r>
              <a:rPr lang="en-AU" b="1" dirty="0"/>
              <a:t>AC/DC current</a:t>
            </a:r>
          </a:p>
          <a:p>
            <a:r>
              <a:rPr lang="en-AU" dirty="0">
                <a:hlinkClick r:id="rId13"/>
              </a:rPr>
              <a:t>https://</a:t>
            </a:r>
            <a:r>
              <a:rPr lang="en-AU" dirty="0" smtClean="0">
                <a:hlinkClick r:id="rId13"/>
              </a:rPr>
              <a:t>www.bbc.co.uk/education/guides/zddp34j/revision/3</a:t>
            </a:r>
            <a:r>
              <a:rPr lang="en-AU" dirty="0" smtClean="0"/>
              <a:t> </a:t>
            </a:r>
            <a:endParaRPr lang="en-AU" dirty="0"/>
          </a:p>
          <a:p>
            <a:r>
              <a:rPr lang="en-AU" dirty="0">
                <a:hlinkClick r:id="rId14"/>
              </a:rPr>
              <a:t>https://</a:t>
            </a:r>
            <a:r>
              <a:rPr lang="en-AU" dirty="0" smtClean="0">
                <a:hlinkClick r:id="rId14"/>
              </a:rPr>
              <a:t>learn.sparkfun.com/tutorials/alternating-current-ac-vs-direct-current-dc</a:t>
            </a:r>
            <a:r>
              <a:rPr lang="en-AU" dirty="0" smtClean="0"/>
              <a:t> </a:t>
            </a:r>
            <a:endParaRPr lang="en-AU" dirty="0"/>
          </a:p>
          <a:p>
            <a:pPr marL="285750" indent="-285750">
              <a:buFont typeface="Arial" panose="020B0604020202020204" pitchFamily="34" charset="0"/>
              <a:buChar char="•"/>
            </a:pPr>
            <a:endParaRPr lang="en-AU" dirty="0" smtClean="0"/>
          </a:p>
          <a:p>
            <a:endParaRPr lang="en-AU" dirty="0"/>
          </a:p>
        </p:txBody>
      </p:sp>
    </p:spTree>
    <p:extLst>
      <p:ext uri="{BB962C8B-B14F-4D97-AF65-F5344CB8AC3E}">
        <p14:creationId xmlns:p14="http://schemas.microsoft.com/office/powerpoint/2010/main" val="148476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562612" y="439826"/>
            <a:ext cx="7886700" cy="1013482"/>
          </a:xfrm>
        </p:spPr>
        <p:txBody>
          <a:bodyPr>
            <a:normAutofit/>
          </a:bodyPr>
          <a:lstStyle/>
          <a:p>
            <a:pPr marL="0" indent="0" algn="ctr">
              <a:buNone/>
            </a:pPr>
            <a:r>
              <a:rPr lang="en-AU" sz="5400" dirty="0"/>
              <a:t>What is a </a:t>
            </a:r>
            <a:r>
              <a:rPr lang="en-AU" sz="5400" dirty="0">
                <a:solidFill>
                  <a:srgbClr val="00B0F0"/>
                </a:solidFill>
              </a:rPr>
              <a:t>Motor</a:t>
            </a:r>
            <a:r>
              <a:rPr lang="en-AU" sz="5400" dirty="0"/>
              <a:t>?</a:t>
            </a:r>
          </a:p>
        </p:txBody>
      </p:sp>
      <p:pic>
        <p:nvPicPr>
          <p:cNvPr id="2" name="Picture 2" descr="File:Toyota-Yamaha Lexus LF-A Production Prototype engine 2009 Tokyo Motor Sh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412" y="1385546"/>
            <a:ext cx="5539902" cy="46230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TextBox 9"/>
          <p:cNvSpPr txBox="1"/>
          <p:nvPr/>
        </p:nvSpPr>
        <p:spPr>
          <a:xfrm>
            <a:off x="253513" y="6386743"/>
            <a:ext cx="1741182" cy="230832"/>
          </a:xfrm>
          <a:prstGeom prst="rect">
            <a:avLst/>
          </a:prstGeom>
          <a:noFill/>
        </p:spPr>
        <p:txBody>
          <a:bodyPr wrap="none" rtlCol="0">
            <a:spAutoFit/>
          </a:bodyPr>
          <a:lstStyle/>
          <a:p>
            <a:r>
              <a:rPr lang="en-AU" sz="900" i="1" dirty="0"/>
              <a:t>Image Source: www.pixabay.com</a:t>
            </a:r>
          </a:p>
        </p:txBody>
      </p:sp>
    </p:spTree>
    <p:extLst>
      <p:ext uri="{BB962C8B-B14F-4D97-AF65-F5344CB8AC3E}">
        <p14:creationId xmlns:p14="http://schemas.microsoft.com/office/powerpoint/2010/main" val="269381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3"/>
          <a:stretch>
            <a:fillRect/>
          </a:stretch>
        </p:blipFill>
        <p:spPr>
          <a:xfrm>
            <a:off x="2400301" y="1800492"/>
            <a:ext cx="4771959" cy="4236331"/>
          </a:xfrm>
          <a:prstGeom prst="rect">
            <a:avLst/>
          </a:prstGeom>
        </p:spPr>
      </p:pic>
      <p:sp>
        <p:nvSpPr>
          <p:cNvPr id="3" name="TextBox 2"/>
          <p:cNvSpPr txBox="1"/>
          <p:nvPr/>
        </p:nvSpPr>
        <p:spPr>
          <a:xfrm>
            <a:off x="297856" y="6475666"/>
            <a:ext cx="3061165" cy="230832"/>
          </a:xfrm>
          <a:prstGeom prst="rect">
            <a:avLst/>
          </a:prstGeom>
          <a:noFill/>
        </p:spPr>
        <p:txBody>
          <a:bodyPr wrap="square" rtlCol="0">
            <a:spAutoFit/>
          </a:bodyPr>
          <a:lstStyle/>
          <a:p>
            <a:r>
              <a:rPr lang="en-AU" sz="900" i="1" dirty="0"/>
              <a:t>Image source: http://cliparts.co/car-engine-clip-art</a:t>
            </a:r>
          </a:p>
        </p:txBody>
      </p:sp>
      <p:sp>
        <p:nvSpPr>
          <p:cNvPr id="15" name="Content Placeholder 4"/>
          <p:cNvSpPr>
            <a:spLocks noGrp="1"/>
          </p:cNvSpPr>
          <p:nvPr>
            <p:ph idx="1"/>
          </p:nvPr>
        </p:nvSpPr>
        <p:spPr>
          <a:xfrm>
            <a:off x="734063" y="578015"/>
            <a:ext cx="7886700" cy="1013482"/>
          </a:xfrm>
        </p:spPr>
        <p:txBody>
          <a:bodyPr>
            <a:normAutofit/>
          </a:bodyPr>
          <a:lstStyle/>
          <a:p>
            <a:pPr marL="0" indent="0" algn="ctr">
              <a:buNone/>
            </a:pPr>
            <a:r>
              <a:rPr lang="en-AU" sz="5400" dirty="0" smtClean="0"/>
              <a:t>Motors and </a:t>
            </a:r>
            <a:r>
              <a:rPr lang="en-AU" sz="5400" dirty="0" smtClean="0">
                <a:solidFill>
                  <a:srgbClr val="00B0F0"/>
                </a:solidFill>
              </a:rPr>
              <a:t>Magnets…</a:t>
            </a:r>
            <a:endParaRPr lang="en-AU" sz="5400" dirty="0"/>
          </a:p>
        </p:txBody>
      </p:sp>
    </p:spTree>
    <p:extLst>
      <p:ext uri="{BB962C8B-B14F-4D97-AF65-F5344CB8AC3E}">
        <p14:creationId xmlns:p14="http://schemas.microsoft.com/office/powerpoint/2010/main" val="340984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4"/>
          <p:cNvSpPr txBox="1">
            <a:spLocks/>
          </p:cNvSpPr>
          <p:nvPr/>
        </p:nvSpPr>
        <p:spPr>
          <a:xfrm>
            <a:off x="768285" y="731055"/>
            <a:ext cx="7886700" cy="101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AU" sz="3600" dirty="0"/>
          </a:p>
        </p:txBody>
      </p:sp>
      <p:sp>
        <p:nvSpPr>
          <p:cNvPr id="3" name="TextBox 2"/>
          <p:cNvSpPr txBox="1"/>
          <p:nvPr/>
        </p:nvSpPr>
        <p:spPr>
          <a:xfrm>
            <a:off x="391162" y="831264"/>
            <a:ext cx="8611172" cy="769441"/>
          </a:xfrm>
          <a:prstGeom prst="rect">
            <a:avLst/>
          </a:prstGeom>
          <a:noFill/>
        </p:spPr>
        <p:txBody>
          <a:bodyPr wrap="square" rtlCol="0">
            <a:spAutoFit/>
          </a:bodyPr>
          <a:lstStyle/>
          <a:p>
            <a:pPr algn="ctr"/>
            <a:r>
              <a:rPr lang="en-AU" sz="4400" dirty="0" smtClean="0"/>
              <a:t>So… how do motors use magnets?</a:t>
            </a:r>
            <a:endParaRPr lang="en-AU" sz="4400" dirty="0"/>
          </a:p>
        </p:txBody>
      </p:sp>
      <p:sp>
        <p:nvSpPr>
          <p:cNvPr id="4" name="TextBox 3"/>
          <p:cNvSpPr txBox="1"/>
          <p:nvPr/>
        </p:nvSpPr>
        <p:spPr>
          <a:xfrm>
            <a:off x="384141" y="6454456"/>
            <a:ext cx="4542421" cy="369332"/>
          </a:xfrm>
          <a:prstGeom prst="rect">
            <a:avLst/>
          </a:prstGeom>
          <a:noFill/>
        </p:spPr>
        <p:txBody>
          <a:bodyPr wrap="square" rtlCol="0">
            <a:spAutoFit/>
          </a:bodyPr>
          <a:lstStyle/>
          <a:p>
            <a:r>
              <a:rPr lang="en-AU" sz="900" dirty="0"/>
              <a:t>http://www.bbc.co.uk/bitesize/ks3/science/energy_electricity_forces/magnets_electric_effects/revision/3/</a:t>
            </a:r>
          </a:p>
        </p:txBody>
      </p:sp>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2" descr="Magnetic fields go from the north to the south pole of a 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28" y="2082515"/>
            <a:ext cx="5553998" cy="33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773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4"/>
          <p:cNvSpPr txBox="1">
            <a:spLocks/>
          </p:cNvSpPr>
          <p:nvPr/>
        </p:nvSpPr>
        <p:spPr>
          <a:xfrm>
            <a:off x="768285" y="731055"/>
            <a:ext cx="7886700" cy="101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AU" sz="3600" dirty="0"/>
          </a:p>
        </p:txBody>
      </p:sp>
      <p:sp>
        <p:nvSpPr>
          <p:cNvPr id="9" name="TextBox 8"/>
          <p:cNvSpPr txBox="1"/>
          <p:nvPr/>
        </p:nvSpPr>
        <p:spPr>
          <a:xfrm>
            <a:off x="1950214" y="450466"/>
            <a:ext cx="5111496" cy="923330"/>
          </a:xfrm>
          <a:prstGeom prst="rect">
            <a:avLst/>
          </a:prstGeom>
          <a:noFill/>
        </p:spPr>
        <p:txBody>
          <a:bodyPr wrap="square" rtlCol="0">
            <a:spAutoFit/>
          </a:bodyPr>
          <a:lstStyle/>
          <a:p>
            <a:pPr algn="ctr"/>
            <a:r>
              <a:rPr lang="en-AU" sz="5400" dirty="0" smtClean="0"/>
              <a:t>Electromagnets</a:t>
            </a:r>
            <a:endParaRPr lang="en-AU" sz="5400" dirty="0"/>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TextBox 9"/>
          <p:cNvSpPr txBox="1"/>
          <p:nvPr/>
        </p:nvSpPr>
        <p:spPr>
          <a:xfrm>
            <a:off x="285333" y="6400858"/>
            <a:ext cx="5132070" cy="230832"/>
          </a:xfrm>
          <a:prstGeom prst="rect">
            <a:avLst/>
          </a:prstGeom>
          <a:noFill/>
        </p:spPr>
        <p:txBody>
          <a:bodyPr wrap="square" rtlCol="0">
            <a:spAutoFit/>
          </a:bodyPr>
          <a:lstStyle/>
          <a:p>
            <a:r>
              <a:rPr lang="en-AU" sz="900" i="1" dirty="0"/>
              <a:t>Image source: https://study.com/academy/lesson/electromagnet-science-fair-project.html</a:t>
            </a:r>
          </a:p>
        </p:txBody>
      </p:sp>
      <p:pic>
        <p:nvPicPr>
          <p:cNvPr id="3074" name="Picture 2" descr="electro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897" y="1654385"/>
            <a:ext cx="4594129" cy="405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4"/>
          <p:cNvSpPr txBox="1">
            <a:spLocks/>
          </p:cNvSpPr>
          <p:nvPr/>
        </p:nvSpPr>
        <p:spPr>
          <a:xfrm>
            <a:off x="768285" y="731055"/>
            <a:ext cx="7886700" cy="101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AU" sz="3600" dirty="0"/>
          </a:p>
        </p:txBody>
      </p:sp>
      <p:sp>
        <p:nvSpPr>
          <p:cNvPr id="9" name="TextBox 8"/>
          <p:cNvSpPr txBox="1"/>
          <p:nvPr/>
        </p:nvSpPr>
        <p:spPr>
          <a:xfrm>
            <a:off x="2155887" y="620329"/>
            <a:ext cx="5111496" cy="923330"/>
          </a:xfrm>
          <a:prstGeom prst="rect">
            <a:avLst/>
          </a:prstGeom>
          <a:noFill/>
        </p:spPr>
        <p:txBody>
          <a:bodyPr wrap="square" rtlCol="0">
            <a:spAutoFit/>
          </a:bodyPr>
          <a:lstStyle/>
          <a:p>
            <a:pPr algn="ctr"/>
            <a:r>
              <a:rPr lang="en-AU" sz="5400" dirty="0"/>
              <a:t>Fields and Forces</a:t>
            </a:r>
          </a:p>
        </p:txBody>
      </p:sp>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050" name="Picture 2" descr="Solenoid - Part of an electromagnet is called a solenoi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03" y="1951613"/>
            <a:ext cx="7520361" cy="346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19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4"/>
          <p:cNvSpPr txBox="1">
            <a:spLocks/>
          </p:cNvSpPr>
          <p:nvPr/>
        </p:nvSpPr>
        <p:spPr>
          <a:xfrm>
            <a:off x="768285" y="731055"/>
            <a:ext cx="7886700" cy="101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AU" sz="3600" dirty="0"/>
          </a:p>
        </p:txBody>
      </p:sp>
      <p:sp>
        <p:nvSpPr>
          <p:cNvPr id="9" name="TextBox 8"/>
          <p:cNvSpPr txBox="1"/>
          <p:nvPr/>
        </p:nvSpPr>
        <p:spPr>
          <a:xfrm>
            <a:off x="2016252" y="703746"/>
            <a:ext cx="5111496" cy="923330"/>
          </a:xfrm>
          <a:prstGeom prst="rect">
            <a:avLst/>
          </a:prstGeom>
          <a:noFill/>
        </p:spPr>
        <p:txBody>
          <a:bodyPr wrap="square" rtlCol="0">
            <a:spAutoFit/>
          </a:bodyPr>
          <a:lstStyle/>
          <a:p>
            <a:pPr algn="ctr"/>
            <a:r>
              <a:rPr lang="en-AU" sz="5400" dirty="0"/>
              <a:t>Simple Motor</a:t>
            </a:r>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6" name="Picture 5"/>
          <p:cNvPicPr>
            <a:picLocks noChangeAspect="1"/>
          </p:cNvPicPr>
          <p:nvPr/>
        </p:nvPicPr>
        <p:blipFill rotWithShape="1">
          <a:blip r:embed="rId3"/>
          <a:srcRect l="7020" t="17579" r="19851"/>
          <a:stretch/>
        </p:blipFill>
        <p:spPr>
          <a:xfrm>
            <a:off x="5124463" y="2602621"/>
            <a:ext cx="3356520" cy="2520000"/>
          </a:xfrm>
          <a:prstGeom prst="rect">
            <a:avLst/>
          </a:prstGeom>
        </p:spPr>
      </p:pic>
      <p:sp>
        <p:nvSpPr>
          <p:cNvPr id="10" name="TextBox 9"/>
          <p:cNvSpPr txBox="1"/>
          <p:nvPr/>
        </p:nvSpPr>
        <p:spPr>
          <a:xfrm>
            <a:off x="384142" y="6310673"/>
            <a:ext cx="5132070" cy="230832"/>
          </a:xfrm>
          <a:prstGeom prst="rect">
            <a:avLst/>
          </a:prstGeom>
          <a:noFill/>
        </p:spPr>
        <p:txBody>
          <a:bodyPr wrap="square" rtlCol="0">
            <a:spAutoFit/>
          </a:bodyPr>
          <a:lstStyle/>
          <a:p>
            <a:r>
              <a:rPr lang="en-AU" sz="900" i="1" dirty="0"/>
              <a:t>Image </a:t>
            </a:r>
            <a:r>
              <a:rPr lang="en-AU" sz="900" i="1" dirty="0" smtClean="0"/>
              <a:t>source: SMART and http</a:t>
            </a:r>
            <a:r>
              <a:rPr lang="en-AU" sz="900" i="1" dirty="0"/>
              <a:t>://www.instructables.com/id/Simple-DC-Motor/ </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8148" t="29861" r="18148" b="14861"/>
          <a:stretch/>
        </p:blipFill>
        <p:spPr>
          <a:xfrm>
            <a:off x="391162" y="2616544"/>
            <a:ext cx="4356179" cy="2520000"/>
          </a:xfrm>
          <a:prstGeom prst="rect">
            <a:avLst/>
          </a:prstGeom>
        </p:spPr>
      </p:pic>
    </p:spTree>
    <p:extLst>
      <p:ext uri="{BB962C8B-B14F-4D97-AF65-F5344CB8AC3E}">
        <p14:creationId xmlns:p14="http://schemas.microsoft.com/office/powerpoint/2010/main" val="276229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Content Placeholder 1"/>
          <p:cNvSpPr>
            <a:spLocks noGrp="1"/>
          </p:cNvSpPr>
          <p:nvPr>
            <p:ph idx="1"/>
          </p:nvPr>
        </p:nvSpPr>
        <p:spPr>
          <a:xfrm>
            <a:off x="768285" y="1911085"/>
            <a:ext cx="3165443" cy="4090910"/>
          </a:xfrm>
        </p:spPr>
        <p:txBody>
          <a:bodyPr>
            <a:normAutofit/>
          </a:bodyPr>
          <a:lstStyle/>
          <a:p>
            <a:pPr marL="0" indent="0" algn="ctr">
              <a:buNone/>
            </a:pPr>
            <a:r>
              <a:rPr lang="en-AU" dirty="0"/>
              <a:t>Direct </a:t>
            </a:r>
            <a:r>
              <a:rPr lang="en-AU" dirty="0" smtClean="0"/>
              <a:t>current </a:t>
            </a:r>
            <a:br>
              <a:rPr lang="en-AU" dirty="0" smtClean="0"/>
            </a:br>
            <a:r>
              <a:rPr lang="en-AU" dirty="0" smtClean="0"/>
              <a:t>(DC)</a:t>
            </a:r>
            <a:endParaRPr lang="en-AU" dirty="0"/>
          </a:p>
          <a:p>
            <a:pPr marL="0" indent="0" algn="ctr">
              <a:buNone/>
            </a:pPr>
            <a:endParaRPr lang="en-AU" dirty="0"/>
          </a:p>
          <a:p>
            <a:pPr marL="0" indent="0" algn="ctr">
              <a:buNone/>
            </a:pPr>
            <a:endParaRPr lang="en-AU" dirty="0"/>
          </a:p>
          <a:p>
            <a:pPr marL="0" indent="0" algn="ctr">
              <a:buNone/>
            </a:pPr>
            <a:r>
              <a:rPr lang="en-AU" dirty="0"/>
              <a:t>Alternating </a:t>
            </a:r>
            <a:r>
              <a:rPr lang="en-AU" dirty="0" smtClean="0"/>
              <a:t>current (AC) </a:t>
            </a:r>
            <a:endParaRPr lang="en-AU" dirty="0"/>
          </a:p>
          <a:p>
            <a:pPr marL="457200" lvl="1" indent="0">
              <a:buNone/>
            </a:pPr>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260" y="1795606"/>
            <a:ext cx="1820676" cy="18478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090" y="3986945"/>
            <a:ext cx="3266963" cy="2152650"/>
          </a:xfrm>
          <a:prstGeom prst="rect">
            <a:avLst/>
          </a:prstGeom>
        </p:spPr>
      </p:pic>
      <p:sp>
        <p:nvSpPr>
          <p:cNvPr id="15" name="TextBox 14"/>
          <p:cNvSpPr txBox="1"/>
          <p:nvPr/>
        </p:nvSpPr>
        <p:spPr>
          <a:xfrm>
            <a:off x="391162" y="6488668"/>
            <a:ext cx="1741182" cy="230832"/>
          </a:xfrm>
          <a:prstGeom prst="rect">
            <a:avLst/>
          </a:prstGeom>
          <a:noFill/>
        </p:spPr>
        <p:txBody>
          <a:bodyPr wrap="none" rtlCol="0">
            <a:spAutoFit/>
          </a:bodyPr>
          <a:lstStyle/>
          <a:p>
            <a:r>
              <a:rPr lang="en-AU" sz="900" i="1" dirty="0"/>
              <a:t>Image Source: www.pixabay.com</a:t>
            </a:r>
          </a:p>
        </p:txBody>
      </p:sp>
      <p:sp>
        <p:nvSpPr>
          <p:cNvPr id="16" name="Content Placeholder 4"/>
          <p:cNvSpPr txBox="1">
            <a:spLocks/>
          </p:cNvSpPr>
          <p:nvPr/>
        </p:nvSpPr>
        <p:spPr>
          <a:xfrm>
            <a:off x="622786" y="596527"/>
            <a:ext cx="7886700" cy="10134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5400" b="1" dirty="0"/>
              <a:t>Types of </a:t>
            </a:r>
            <a:r>
              <a:rPr lang="en-AU" sz="5400" b="1" dirty="0" smtClean="0"/>
              <a:t>Motors: </a:t>
            </a:r>
            <a:r>
              <a:rPr lang="en-AU" sz="5400" b="1" dirty="0" smtClean="0">
                <a:solidFill>
                  <a:srgbClr val="0082C8"/>
                </a:solidFill>
              </a:rPr>
              <a:t>AC</a:t>
            </a:r>
            <a:r>
              <a:rPr lang="en-AU" sz="5400" b="1" dirty="0" smtClean="0"/>
              <a:t> and </a:t>
            </a:r>
            <a:r>
              <a:rPr lang="en-AU" sz="5400" b="1" dirty="0" smtClean="0">
                <a:solidFill>
                  <a:srgbClr val="0082C8"/>
                </a:solidFill>
              </a:rPr>
              <a:t>DC</a:t>
            </a:r>
            <a:endParaRPr lang="en-AU" sz="5400" b="1" dirty="0">
              <a:solidFill>
                <a:srgbClr val="0082C8"/>
              </a:solidFill>
            </a:endParaRPr>
          </a:p>
        </p:txBody>
      </p:sp>
    </p:spTree>
    <p:extLst>
      <p:ext uri="{BB962C8B-B14F-4D97-AF65-F5344CB8AC3E}">
        <p14:creationId xmlns:p14="http://schemas.microsoft.com/office/powerpoint/2010/main" val="347842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4"/>
          <p:cNvSpPr txBox="1">
            <a:spLocks/>
          </p:cNvSpPr>
          <p:nvPr/>
        </p:nvSpPr>
        <p:spPr>
          <a:xfrm>
            <a:off x="768285" y="709301"/>
            <a:ext cx="7886700" cy="101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5400" dirty="0"/>
              <a:t>Which </a:t>
            </a:r>
            <a:r>
              <a:rPr lang="en-AU" sz="5400" dirty="0" smtClean="0"/>
              <a:t>is </a:t>
            </a:r>
            <a:r>
              <a:rPr lang="en-AU" sz="5400" dirty="0" smtClean="0">
                <a:solidFill>
                  <a:srgbClr val="0082C8"/>
                </a:solidFill>
              </a:rPr>
              <a:t>AC</a:t>
            </a:r>
            <a:r>
              <a:rPr lang="en-AU" sz="5400" dirty="0" smtClean="0"/>
              <a:t>… which is </a:t>
            </a:r>
            <a:r>
              <a:rPr lang="en-AU" sz="5400" dirty="0" smtClean="0">
                <a:solidFill>
                  <a:srgbClr val="0082C8"/>
                </a:solidFill>
              </a:rPr>
              <a:t>DC</a:t>
            </a:r>
            <a:r>
              <a:rPr lang="en-AU" sz="5400" dirty="0"/>
              <a:t>?</a:t>
            </a:r>
          </a:p>
        </p:txBody>
      </p:sp>
      <p:sp>
        <p:nvSpPr>
          <p:cNvPr id="21" name="Rectangle 2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pSp>
        <p:nvGrpSpPr>
          <p:cNvPr id="5" name="Group 4"/>
          <p:cNvGrpSpPr/>
          <p:nvPr/>
        </p:nvGrpSpPr>
        <p:grpSpPr>
          <a:xfrm>
            <a:off x="877260" y="2077821"/>
            <a:ext cx="7466658" cy="3019198"/>
            <a:chOff x="749342" y="2640619"/>
            <a:chExt cx="7466658" cy="3019198"/>
          </a:xfrm>
        </p:grpSpPr>
        <p:grpSp>
          <p:nvGrpSpPr>
            <p:cNvPr id="22" name="Group 21"/>
            <p:cNvGrpSpPr/>
            <p:nvPr/>
          </p:nvGrpSpPr>
          <p:grpSpPr>
            <a:xfrm>
              <a:off x="1207269" y="2640619"/>
              <a:ext cx="2795658" cy="2607398"/>
              <a:chOff x="1158844" y="1964602"/>
              <a:chExt cx="2027976" cy="1874067"/>
            </a:xfrm>
          </p:grpSpPr>
          <p:cxnSp>
            <p:nvCxnSpPr>
              <p:cNvPr id="3" name="Straight Connector 2"/>
              <p:cNvCxnSpPr/>
              <p:nvPr/>
            </p:nvCxnSpPr>
            <p:spPr>
              <a:xfrm>
                <a:off x="1158844" y="1964602"/>
                <a:ext cx="0" cy="1874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1158844" y="3827856"/>
                <a:ext cx="2027976" cy="52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58844" y="2797123"/>
                <a:ext cx="2027976" cy="905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4" name="Group 3"/>
            <p:cNvGrpSpPr/>
            <p:nvPr/>
          </p:nvGrpSpPr>
          <p:grpSpPr>
            <a:xfrm>
              <a:off x="5168658" y="2881451"/>
              <a:ext cx="3047342" cy="2365849"/>
              <a:chOff x="5278611" y="2363471"/>
              <a:chExt cx="3047342" cy="2365849"/>
            </a:xfrm>
          </p:grpSpPr>
          <p:cxnSp>
            <p:nvCxnSpPr>
              <p:cNvPr id="65" name="Straight Connector 64"/>
              <p:cNvCxnSpPr/>
              <p:nvPr/>
            </p:nvCxnSpPr>
            <p:spPr>
              <a:xfrm>
                <a:off x="5278611" y="2363471"/>
                <a:ext cx="0" cy="23658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5278611" y="4715670"/>
                <a:ext cx="2824468" cy="6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278611" y="2916358"/>
                <a:ext cx="3047342" cy="1331583"/>
              </a:xfrm>
              <a:custGeom>
                <a:avLst/>
                <a:gdLst>
                  <a:gd name="connsiteX0" fmla="*/ 0 w 1961421"/>
                  <a:gd name="connsiteY0" fmla="*/ 579448 h 1054791"/>
                  <a:gd name="connsiteX1" fmla="*/ 244443 w 1961421"/>
                  <a:gd name="connsiteY1" fmla="*/ 18133 h 1054791"/>
                  <a:gd name="connsiteX2" fmla="*/ 597528 w 1961421"/>
                  <a:gd name="connsiteY2" fmla="*/ 1041174 h 1054791"/>
                  <a:gd name="connsiteX3" fmla="*/ 887239 w 1961421"/>
                  <a:gd name="connsiteY3" fmla="*/ 26 h 1054791"/>
                  <a:gd name="connsiteX4" fmla="*/ 1149790 w 1961421"/>
                  <a:gd name="connsiteY4" fmla="*/ 1014014 h 1054791"/>
                  <a:gd name="connsiteX5" fmla="*/ 1403287 w 1961421"/>
                  <a:gd name="connsiteY5" fmla="*/ 26 h 1054791"/>
                  <a:gd name="connsiteX6" fmla="*/ 1702051 w 1961421"/>
                  <a:gd name="connsiteY6" fmla="*/ 1050228 h 1054791"/>
                  <a:gd name="connsiteX7" fmla="*/ 1928388 w 1961421"/>
                  <a:gd name="connsiteY7" fmla="*/ 380271 h 1054791"/>
                  <a:gd name="connsiteX8" fmla="*/ 1955548 w 1961421"/>
                  <a:gd name="connsiteY8" fmla="*/ 344058 h 105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421" h="1054791">
                    <a:moveTo>
                      <a:pt x="0" y="579448"/>
                    </a:moveTo>
                    <a:cubicBezTo>
                      <a:pt x="72427" y="260313"/>
                      <a:pt x="144855" y="-58821"/>
                      <a:pt x="244443" y="18133"/>
                    </a:cubicBezTo>
                    <a:cubicBezTo>
                      <a:pt x="344031" y="95087"/>
                      <a:pt x="490395" y="1044192"/>
                      <a:pt x="597528" y="1041174"/>
                    </a:cubicBezTo>
                    <a:cubicBezTo>
                      <a:pt x="704661" y="1038156"/>
                      <a:pt x="795195" y="4553"/>
                      <a:pt x="887239" y="26"/>
                    </a:cubicBezTo>
                    <a:cubicBezTo>
                      <a:pt x="979283" y="-4501"/>
                      <a:pt x="1063782" y="1014014"/>
                      <a:pt x="1149790" y="1014014"/>
                    </a:cubicBezTo>
                    <a:cubicBezTo>
                      <a:pt x="1235798" y="1014014"/>
                      <a:pt x="1311243" y="-6010"/>
                      <a:pt x="1403287" y="26"/>
                    </a:cubicBezTo>
                    <a:cubicBezTo>
                      <a:pt x="1495331" y="6062"/>
                      <a:pt x="1614534" y="986854"/>
                      <a:pt x="1702051" y="1050228"/>
                    </a:cubicBezTo>
                    <a:cubicBezTo>
                      <a:pt x="1789568" y="1113602"/>
                      <a:pt x="1886139" y="497966"/>
                      <a:pt x="1928388" y="380271"/>
                    </a:cubicBezTo>
                    <a:cubicBezTo>
                      <a:pt x="1970637" y="262576"/>
                      <a:pt x="1963092" y="303317"/>
                      <a:pt x="1955548" y="34405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extBox 1"/>
            <p:cNvSpPr txBox="1"/>
            <p:nvPr/>
          </p:nvSpPr>
          <p:spPr>
            <a:xfrm rot="16200000">
              <a:off x="171074" y="3694475"/>
              <a:ext cx="1525867" cy="369332"/>
            </a:xfrm>
            <a:prstGeom prst="rect">
              <a:avLst/>
            </a:prstGeom>
            <a:noFill/>
          </p:spPr>
          <p:txBody>
            <a:bodyPr wrap="none" rtlCol="0">
              <a:spAutoFit/>
            </a:bodyPr>
            <a:lstStyle/>
            <a:p>
              <a:r>
                <a:rPr lang="en-AU" dirty="0" smtClean="0"/>
                <a:t>Voltage (volts)</a:t>
              </a:r>
              <a:endParaRPr lang="en-AU" dirty="0"/>
            </a:p>
          </p:txBody>
        </p:sp>
        <p:sp>
          <p:nvSpPr>
            <p:cNvPr id="25" name="TextBox 24"/>
            <p:cNvSpPr txBox="1"/>
            <p:nvPr/>
          </p:nvSpPr>
          <p:spPr>
            <a:xfrm>
              <a:off x="1923781" y="5288838"/>
              <a:ext cx="1599797" cy="369332"/>
            </a:xfrm>
            <a:prstGeom prst="rect">
              <a:avLst/>
            </a:prstGeom>
            <a:noFill/>
          </p:spPr>
          <p:txBody>
            <a:bodyPr wrap="none" rtlCol="0">
              <a:spAutoFit/>
            </a:bodyPr>
            <a:lstStyle/>
            <a:p>
              <a:r>
                <a:rPr lang="en-AU" dirty="0" smtClean="0"/>
                <a:t>Time (seconds)</a:t>
              </a:r>
              <a:endParaRPr lang="en-AU" dirty="0"/>
            </a:p>
          </p:txBody>
        </p:sp>
        <p:sp>
          <p:nvSpPr>
            <p:cNvPr id="26" name="TextBox 25"/>
            <p:cNvSpPr txBox="1"/>
            <p:nvPr/>
          </p:nvSpPr>
          <p:spPr>
            <a:xfrm rot="16200000">
              <a:off x="4132463" y="3765613"/>
              <a:ext cx="1525867" cy="369332"/>
            </a:xfrm>
            <a:prstGeom prst="rect">
              <a:avLst/>
            </a:prstGeom>
            <a:noFill/>
          </p:spPr>
          <p:txBody>
            <a:bodyPr wrap="none" rtlCol="0">
              <a:spAutoFit/>
            </a:bodyPr>
            <a:lstStyle/>
            <a:p>
              <a:r>
                <a:rPr lang="en-AU" dirty="0" smtClean="0"/>
                <a:t>Voltage (volts)</a:t>
              </a:r>
              <a:endParaRPr lang="en-AU" dirty="0"/>
            </a:p>
          </p:txBody>
        </p:sp>
        <p:sp>
          <p:nvSpPr>
            <p:cNvPr id="27" name="TextBox 26"/>
            <p:cNvSpPr txBox="1"/>
            <p:nvPr/>
          </p:nvSpPr>
          <p:spPr>
            <a:xfrm>
              <a:off x="5931489" y="5290485"/>
              <a:ext cx="1599797" cy="369332"/>
            </a:xfrm>
            <a:prstGeom prst="rect">
              <a:avLst/>
            </a:prstGeom>
            <a:noFill/>
          </p:spPr>
          <p:txBody>
            <a:bodyPr wrap="none" rtlCol="0">
              <a:spAutoFit/>
            </a:bodyPr>
            <a:lstStyle/>
            <a:p>
              <a:r>
                <a:rPr lang="en-AU" dirty="0" smtClean="0"/>
                <a:t>Time (seconds)</a:t>
              </a:r>
              <a:endParaRPr lang="en-AU" dirty="0"/>
            </a:p>
          </p:txBody>
        </p:sp>
      </p:grpSp>
      <p:sp>
        <p:nvSpPr>
          <p:cNvPr id="6" name="TextBox 5"/>
          <p:cNvSpPr txBox="1"/>
          <p:nvPr/>
        </p:nvSpPr>
        <p:spPr>
          <a:xfrm>
            <a:off x="2201034" y="5423153"/>
            <a:ext cx="1458733" cy="461665"/>
          </a:xfrm>
          <a:prstGeom prst="rect">
            <a:avLst/>
          </a:prstGeom>
          <a:noFill/>
        </p:spPr>
        <p:txBody>
          <a:bodyPr wrap="none" rtlCol="0">
            <a:spAutoFit/>
          </a:bodyPr>
          <a:lstStyle/>
          <a:p>
            <a:r>
              <a:rPr lang="en-AU" sz="2400" b="1" dirty="0" smtClean="0">
                <a:solidFill>
                  <a:srgbClr val="0082C8"/>
                </a:solidFill>
              </a:rPr>
              <a:t>Graph “1”</a:t>
            </a:r>
            <a:endParaRPr lang="en-AU" sz="2400" b="1" dirty="0">
              <a:solidFill>
                <a:srgbClr val="0082C8"/>
              </a:solidFill>
            </a:endParaRPr>
          </a:p>
        </p:txBody>
      </p:sp>
      <p:sp>
        <p:nvSpPr>
          <p:cNvPr id="28" name="TextBox 27"/>
          <p:cNvSpPr txBox="1"/>
          <p:nvPr/>
        </p:nvSpPr>
        <p:spPr>
          <a:xfrm>
            <a:off x="6090880" y="5361960"/>
            <a:ext cx="1458733" cy="461665"/>
          </a:xfrm>
          <a:prstGeom prst="rect">
            <a:avLst/>
          </a:prstGeom>
          <a:noFill/>
        </p:spPr>
        <p:txBody>
          <a:bodyPr wrap="none" rtlCol="0">
            <a:spAutoFit/>
          </a:bodyPr>
          <a:lstStyle/>
          <a:p>
            <a:r>
              <a:rPr lang="en-AU" sz="2400" b="1" dirty="0" smtClean="0">
                <a:solidFill>
                  <a:srgbClr val="0082C8"/>
                </a:solidFill>
              </a:rPr>
              <a:t>Graph “2”</a:t>
            </a:r>
            <a:endParaRPr lang="en-AU" sz="2400" b="1" dirty="0">
              <a:solidFill>
                <a:srgbClr val="0082C8"/>
              </a:solidFill>
            </a:endParaRPr>
          </a:p>
        </p:txBody>
      </p:sp>
    </p:spTree>
    <p:extLst>
      <p:ext uri="{BB962C8B-B14F-4D97-AF65-F5344CB8AC3E}">
        <p14:creationId xmlns:p14="http://schemas.microsoft.com/office/powerpoint/2010/main" val="335849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2410</TotalTime>
  <Words>1944</Words>
  <Application>Microsoft Office PowerPoint</Application>
  <PresentationFormat>On-screen Show (4:3)</PresentationFormat>
  <Paragraphs>182</Paragraphs>
  <Slides>17</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Calibri Light</vt:lpstr>
      <vt:lpstr>Office Theme</vt:lpstr>
      <vt:lpstr>ELECTRONICS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162</cp:revision>
  <dcterms:created xsi:type="dcterms:W3CDTF">2015-12-03T23:05:44Z</dcterms:created>
  <dcterms:modified xsi:type="dcterms:W3CDTF">2018-04-05T05:32:56Z</dcterms:modified>
</cp:coreProperties>
</file>