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5" r:id="rId2"/>
    <p:sldId id="338" r:id="rId3"/>
    <p:sldId id="267" r:id="rId4"/>
    <p:sldId id="342" r:id="rId5"/>
    <p:sldId id="298" r:id="rId6"/>
    <p:sldId id="312" r:id="rId7"/>
    <p:sldId id="343" r:id="rId8"/>
    <p:sldId id="340" r:id="rId9"/>
    <p:sldId id="339" r:id="rId10"/>
    <p:sldId id="311" r:id="rId11"/>
    <p:sldId id="345" r:id="rId12"/>
    <p:sldId id="346" r:id="rId13"/>
    <p:sldId id="348" r:id="rId14"/>
    <p:sldId id="319" r:id="rId15"/>
    <p:sldId id="301" r:id="rId16"/>
    <p:sldId id="303" r:id="rId17"/>
    <p:sldId id="304" r:id="rId18"/>
    <p:sldId id="328" r:id="rId19"/>
    <p:sldId id="329" r:id="rId20"/>
    <p:sldId id="331" r:id="rId21"/>
    <p:sldId id="330" r:id="rId22"/>
    <p:sldId id="333" r:id="rId23"/>
    <p:sldId id="334" r:id="rId24"/>
    <p:sldId id="337" r:id="rId25"/>
    <p:sldId id="34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0081C7"/>
    <a:srgbClr val="FFC31E"/>
    <a:srgbClr val="0691CF"/>
    <a:srgbClr val="B3D0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80494" autoAdjust="0"/>
  </p:normalViewPr>
  <p:slideViewPr>
    <p:cSldViewPr snapToGrid="0">
      <p:cViewPr varScale="1">
        <p:scale>
          <a:sx n="87" d="100"/>
          <a:sy n="87" d="100"/>
        </p:scale>
        <p:origin x="1044"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EE799-A09E-4E04-BAA1-9F7502F6E9C6}" type="datetimeFigureOut">
              <a:rPr lang="en-AU" smtClean="0"/>
              <a:t>4/04/2018</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E8A7A-9E0A-4F27-82F4-BF1E40D8FBEE}" type="slidenum">
              <a:rPr lang="en-AU" smtClean="0"/>
              <a:t>‹#›</a:t>
            </a:fld>
            <a:endParaRPr lang="en-AU"/>
          </a:p>
        </p:txBody>
      </p:sp>
    </p:spTree>
    <p:extLst>
      <p:ext uri="{BB962C8B-B14F-4D97-AF65-F5344CB8AC3E}">
        <p14:creationId xmlns:p14="http://schemas.microsoft.com/office/powerpoint/2010/main" val="2619859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zUn7QFZdDB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ted.com/lessons/how-tsunamis-work-alex-gendl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9Sw8HFgOwp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98E8A7A-9E0A-4F27-82F4-BF1E40D8FBEE}" type="slidenum">
              <a:rPr lang="en-AU" smtClean="0"/>
              <a:t>1</a:t>
            </a:fld>
            <a:endParaRPr lang="en-AU"/>
          </a:p>
        </p:txBody>
      </p:sp>
    </p:spTree>
    <p:extLst>
      <p:ext uri="{BB962C8B-B14F-4D97-AF65-F5344CB8AC3E}">
        <p14:creationId xmlns:p14="http://schemas.microsoft.com/office/powerpoint/2010/main" val="14831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1" i="0" kern="1200" dirty="0" smtClean="0">
                <a:solidFill>
                  <a:schemeClr val="tx1"/>
                </a:solidFill>
                <a:effectLst/>
                <a:latin typeface="+mn-lt"/>
                <a:ea typeface="+mn-ea"/>
                <a:cs typeface="+mn-cs"/>
              </a:rPr>
              <a:t>Lightning</a:t>
            </a:r>
            <a:r>
              <a:rPr lang="en-AU" sz="1100" b="0" i="0" kern="1200" dirty="0" smtClean="0">
                <a:solidFill>
                  <a:schemeClr val="tx1"/>
                </a:solidFill>
                <a:effectLst/>
                <a:latin typeface="+mn-lt"/>
                <a:ea typeface="+mn-ea"/>
                <a:cs typeface="+mn-cs"/>
              </a:rPr>
              <a:t> is one of nature’s most spectacular displays - but it can also be spectacularly dangerous. It’s estimated that there are 5 -10 deaths per year from lightning strikes in Australia, and more than 100 serious injuries.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i="0" kern="1200" dirty="0" smtClean="0">
                <a:solidFill>
                  <a:schemeClr val="tx1"/>
                </a:solidFill>
                <a:effectLst/>
                <a:latin typeface="+mn-lt"/>
                <a:ea typeface="+mn-ea"/>
                <a:cs typeface="+mn-cs"/>
              </a:rPr>
              <a:t>The simplest way of explaining lightning is that it is an electrical discharge that occurs within a cloud, between clouds, from clouds to the ground and even from the cloud top into the surrounding atmosphere.</a:t>
            </a:r>
          </a:p>
          <a:p>
            <a:r>
              <a:rPr lang="en-AU" sz="1100" b="1" i="0" kern="1200" dirty="0" smtClean="0">
                <a:solidFill>
                  <a:schemeClr val="tx1"/>
                </a:solidFill>
                <a:effectLst/>
                <a:latin typeface="+mn-lt"/>
                <a:ea typeface="+mn-ea"/>
                <a:cs typeface="+mn-cs"/>
              </a:rPr>
              <a:t>What is thunder?</a:t>
            </a:r>
          </a:p>
          <a:p>
            <a:r>
              <a:rPr lang="en-AU" sz="1100" b="0" i="0" kern="1200" dirty="0" smtClean="0">
                <a:solidFill>
                  <a:schemeClr val="tx1"/>
                </a:solidFill>
                <a:effectLst/>
                <a:latin typeface="+mn-lt"/>
                <a:ea typeface="+mn-ea"/>
                <a:cs typeface="+mn-cs"/>
              </a:rPr>
              <a:t>Thunder is the sound that accompanies lightning during a thunderstorm. Sounds simple enough, but why does lightning even make a sound? Any sound you hear is made up of vibrations. The vibrations travel as a sound wave through the air, until they reach your ear. Lightning is a huge discharge of electricity, and this electricity shoots through the air, causing vibrations to be formed in two ways:</a:t>
            </a:r>
          </a:p>
          <a:p>
            <a:r>
              <a:rPr lang="en-AU" sz="1100" b="0" i="0" kern="1200" dirty="0" smtClean="0">
                <a:solidFill>
                  <a:schemeClr val="tx1"/>
                </a:solidFill>
                <a:effectLst/>
                <a:latin typeface="+mn-lt"/>
                <a:ea typeface="+mn-ea"/>
                <a:cs typeface="+mn-cs"/>
              </a:rPr>
              <a:t>1. The electricity passes through the air and causes air particles to vibrate. The vibrations are heard as sound.</a:t>
            </a:r>
          </a:p>
          <a:p>
            <a:r>
              <a:rPr lang="en-AU" sz="1100" b="0" i="0" kern="1200" dirty="0" smtClean="0">
                <a:solidFill>
                  <a:schemeClr val="tx1"/>
                </a:solidFill>
                <a:effectLst/>
                <a:latin typeface="+mn-lt"/>
                <a:ea typeface="+mn-ea"/>
                <a:cs typeface="+mn-cs"/>
              </a:rPr>
              <a:t>2. The lightning is also very hot and heats up the air around it. Hot air expands, and in this case the air expands very quickly, pushing apart the air particles with force and creating more vibrations.</a:t>
            </a:r>
          </a:p>
          <a:p>
            <a:r>
              <a:rPr lang="en-AU" sz="1100" b="1" i="0" kern="1200" dirty="0" smtClean="0">
                <a:solidFill>
                  <a:schemeClr val="tx1"/>
                </a:solidFill>
                <a:effectLst/>
                <a:latin typeface="+mn-lt"/>
                <a:ea typeface="+mn-ea"/>
                <a:cs typeface="+mn-cs"/>
              </a:rPr>
              <a:t>We see the lightning before we hear the thunder because light travels faster than sound. </a:t>
            </a:r>
            <a:r>
              <a:rPr lang="en-AU" sz="1100" b="0" i="0" kern="1200" dirty="0" smtClean="0">
                <a:solidFill>
                  <a:schemeClr val="tx1"/>
                </a:solidFill>
                <a:effectLst/>
                <a:latin typeface="+mn-lt"/>
                <a:ea typeface="+mn-ea"/>
                <a:cs typeface="+mn-cs"/>
              </a:rPr>
              <a:t>The light from the lightning travels to our eyes much quicker than the sound from the lightning. so we hear it later than we see it.</a:t>
            </a:r>
          </a:p>
          <a:p>
            <a:r>
              <a:rPr lang="en-AU" sz="1100" b="0" i="0" kern="1200" dirty="0" smtClean="0">
                <a:solidFill>
                  <a:schemeClr val="tx1"/>
                </a:solidFill>
                <a:effectLst/>
                <a:latin typeface="+mn-lt"/>
                <a:ea typeface="+mn-ea"/>
                <a:cs typeface="+mn-cs"/>
              </a:rPr>
              <a:t>While we experience many thunderstorms in Australia, more intense thunderstorms are referred to as </a:t>
            </a:r>
            <a:r>
              <a:rPr lang="en-AU" sz="1100" b="1" i="0" kern="1200" dirty="0" smtClean="0">
                <a:solidFill>
                  <a:schemeClr val="tx1"/>
                </a:solidFill>
                <a:effectLst/>
                <a:latin typeface="+mn-lt"/>
                <a:ea typeface="+mn-ea"/>
                <a:cs typeface="+mn-cs"/>
              </a:rPr>
              <a:t>severe thunderstorms. </a:t>
            </a:r>
            <a:r>
              <a:rPr lang="en-AU" sz="1100" b="0" i="0" kern="1200" dirty="0" smtClean="0">
                <a:solidFill>
                  <a:schemeClr val="tx1"/>
                </a:solidFill>
                <a:effectLst/>
                <a:latin typeface="+mn-lt"/>
                <a:ea typeface="+mn-ea"/>
                <a:cs typeface="+mn-cs"/>
              </a:rPr>
              <a:t>These can cause significant damage by wind gusts, large hail, tornadoes or flash flooding. Thunderstorms which produce any of the following events are classified as severe in Australia: hail of 2 cm diameter or more, wind gusts of 90 km/h or more, tornadoes, heavy rainfall that could cause flash flooding.</a:t>
            </a:r>
          </a:p>
          <a:p>
            <a:r>
              <a:rPr lang="en-AU" sz="1100" b="0" i="0" kern="1200" dirty="0" smtClean="0">
                <a:solidFill>
                  <a:schemeClr val="tx1"/>
                </a:solidFill>
                <a:effectLst/>
                <a:latin typeface="+mn-lt"/>
                <a:ea typeface="+mn-ea"/>
                <a:cs typeface="+mn-cs"/>
              </a:rPr>
              <a:t>References:</a:t>
            </a:r>
            <a:r>
              <a:rPr lang="en-AU" sz="1100" b="0" i="0" kern="1200" baseline="0" dirty="0" smtClean="0">
                <a:solidFill>
                  <a:schemeClr val="tx1"/>
                </a:solidFill>
                <a:effectLst/>
                <a:latin typeface="+mn-lt"/>
                <a:ea typeface="+mn-ea"/>
                <a:cs typeface="+mn-cs"/>
              </a:rPr>
              <a:t> </a:t>
            </a:r>
            <a:r>
              <a:rPr lang="en-AU" sz="1100" b="0" i="0" kern="1200" dirty="0" smtClean="0">
                <a:solidFill>
                  <a:schemeClr val="tx1"/>
                </a:solidFill>
                <a:effectLst/>
                <a:latin typeface="+mn-lt"/>
                <a:ea typeface="+mn-ea"/>
                <a:cs typeface="+mn-cs"/>
              </a:rPr>
              <a:t>http://media.bom.gov.au/social/blog/64/cooking-up-a-storm--how-thunderstorms-form/</a:t>
            </a:r>
          </a:p>
          <a:p>
            <a:r>
              <a:rPr lang="en-AU" sz="1100" b="0" i="0" kern="1200" dirty="0" smtClean="0">
                <a:solidFill>
                  <a:schemeClr val="tx1"/>
                </a:solidFill>
                <a:effectLst/>
                <a:latin typeface="+mn-lt"/>
                <a:ea typeface="+mn-ea"/>
                <a:cs typeface="+mn-cs"/>
              </a:rPr>
              <a:t>http://www.sciencemadesimple.co.uk/curriculum-blogs/primary-blogs/thunder</a:t>
            </a:r>
          </a:p>
        </p:txBody>
      </p:sp>
      <p:sp>
        <p:nvSpPr>
          <p:cNvPr id="4" name="Slide Number Placeholder 3"/>
          <p:cNvSpPr>
            <a:spLocks noGrp="1"/>
          </p:cNvSpPr>
          <p:nvPr>
            <p:ph type="sldNum" sz="quarter" idx="10"/>
          </p:nvPr>
        </p:nvSpPr>
        <p:spPr/>
        <p:txBody>
          <a:bodyPr/>
          <a:lstStyle/>
          <a:p>
            <a:fld id="{D98E8A7A-9E0A-4F27-82F4-BF1E40D8FBEE}" type="slidenum">
              <a:rPr lang="en-AU" smtClean="0"/>
              <a:t>10</a:t>
            </a:fld>
            <a:endParaRPr lang="en-AU"/>
          </a:p>
        </p:txBody>
      </p:sp>
    </p:spTree>
    <p:extLst>
      <p:ext uri="{BB962C8B-B14F-4D97-AF65-F5344CB8AC3E}">
        <p14:creationId xmlns:p14="http://schemas.microsoft.com/office/powerpoint/2010/main" val="167859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In</a:t>
            </a:r>
            <a:r>
              <a:rPr lang="en-AU" sz="1200" b="0" i="0" kern="1200" baseline="0" dirty="0" smtClean="0">
                <a:solidFill>
                  <a:schemeClr val="tx1"/>
                </a:solidFill>
                <a:effectLst/>
                <a:latin typeface="+mn-lt"/>
                <a:ea typeface="+mn-ea"/>
                <a:cs typeface="+mn-cs"/>
              </a:rPr>
              <a:t> 1972, </a:t>
            </a:r>
            <a:r>
              <a:rPr lang="en-AU" sz="1200" b="0" i="0" kern="1200" dirty="0" smtClean="0">
                <a:solidFill>
                  <a:schemeClr val="tx1"/>
                </a:solidFill>
                <a:effectLst/>
                <a:latin typeface="+mn-lt"/>
                <a:ea typeface="+mn-ea"/>
                <a:cs typeface="+mn-cs"/>
              </a:rPr>
              <a:t>Benjamin Franklin hypothesised</a:t>
            </a:r>
            <a:r>
              <a:rPr lang="en-AU" sz="1200" b="0" i="0" kern="1200" baseline="0" dirty="0" smtClean="0">
                <a:solidFill>
                  <a:schemeClr val="tx1"/>
                </a:solidFill>
                <a:effectLst/>
                <a:latin typeface="+mn-lt"/>
                <a:ea typeface="+mn-ea"/>
                <a:cs typeface="+mn-cs"/>
              </a:rPr>
              <a:t> that lighting was an electrical phenomenon. To test the theory, Benjamin </a:t>
            </a:r>
            <a:r>
              <a:rPr lang="en-AU" sz="1200" b="0" i="0" kern="1200" dirty="0" smtClean="0">
                <a:solidFill>
                  <a:schemeClr val="tx1"/>
                </a:solidFill>
                <a:effectLst/>
                <a:latin typeface="+mn-lt"/>
                <a:ea typeface="+mn-ea"/>
                <a:cs typeface="+mn-cs"/>
              </a:rPr>
              <a:t>flew a kite attached</a:t>
            </a:r>
            <a:r>
              <a:rPr lang="en-AU" sz="1200" b="0" i="0" kern="1200" baseline="0" dirty="0" smtClean="0">
                <a:solidFill>
                  <a:schemeClr val="tx1"/>
                </a:solidFill>
                <a:effectLst/>
                <a:latin typeface="+mn-lt"/>
                <a:ea typeface="+mn-ea"/>
                <a:cs typeface="+mn-cs"/>
              </a:rPr>
              <a:t> to a iron key, a silk ribbon, and a scientific device called a Leyden Jar, </a:t>
            </a:r>
            <a:r>
              <a:rPr lang="en-AU" sz="1200" b="0" i="0" kern="1200" dirty="0" smtClean="0">
                <a:solidFill>
                  <a:schemeClr val="tx1"/>
                </a:solidFill>
                <a:effectLst/>
                <a:latin typeface="+mn-lt"/>
                <a:ea typeface="+mn-ea"/>
                <a:cs typeface="+mn-cs"/>
              </a:rPr>
              <a:t>during a thunderstorm. The experiment successfully demonstrated that lighting was </a:t>
            </a:r>
            <a:r>
              <a:rPr lang="en-AU" sz="1200" b="1" i="0" kern="1200" dirty="0" smtClean="0">
                <a:solidFill>
                  <a:schemeClr val="tx1"/>
                </a:solidFill>
                <a:effectLst/>
                <a:latin typeface="+mn-lt"/>
                <a:ea typeface="+mn-ea"/>
                <a:cs typeface="+mn-cs"/>
              </a:rPr>
              <a:t>static electricity. </a:t>
            </a:r>
          </a:p>
          <a:p>
            <a:r>
              <a:rPr lang="en-AU" sz="1200" b="0" i="0" kern="1200" dirty="0" smtClean="0">
                <a:solidFill>
                  <a:schemeClr val="tx1"/>
                </a:solidFill>
                <a:effectLst/>
                <a:latin typeface="+mn-lt"/>
                <a:ea typeface="+mn-ea"/>
                <a:cs typeface="+mn-cs"/>
              </a:rPr>
              <a:t>Different types of lightning:</a:t>
            </a:r>
          </a:p>
          <a:p>
            <a:r>
              <a:rPr lang="en-AU" sz="1200" b="1" i="0" kern="1200" dirty="0" smtClean="0">
                <a:solidFill>
                  <a:schemeClr val="tx1"/>
                </a:solidFill>
                <a:effectLst/>
                <a:latin typeface="+mn-lt"/>
                <a:ea typeface="+mn-ea"/>
                <a:cs typeface="+mn-cs"/>
              </a:rPr>
              <a:t>Forked </a:t>
            </a:r>
            <a:r>
              <a:rPr lang="en-AU" sz="1200" b="0" i="0" kern="1200" dirty="0" smtClean="0">
                <a:solidFill>
                  <a:schemeClr val="tx1"/>
                </a:solidFill>
                <a:effectLst/>
                <a:latin typeface="+mn-lt"/>
                <a:ea typeface="+mn-ea"/>
                <a:cs typeface="+mn-cs"/>
              </a:rPr>
              <a:t>lightning</a:t>
            </a:r>
            <a:r>
              <a:rPr lang="en-AU" sz="1200" b="0" i="0" kern="1200" baseline="0" dirty="0" smtClean="0">
                <a:solidFill>
                  <a:schemeClr val="tx1"/>
                </a:solidFill>
                <a:effectLst/>
                <a:latin typeface="+mn-lt"/>
                <a:ea typeface="+mn-ea"/>
                <a:cs typeface="+mn-cs"/>
              </a:rPr>
              <a:t> is the shape we see when a bolt of lightning hits the ground.</a:t>
            </a:r>
          </a:p>
          <a:p>
            <a:r>
              <a:rPr lang="en-AU" sz="1200" b="1" i="0" kern="1200" baseline="0" dirty="0" smtClean="0">
                <a:solidFill>
                  <a:schemeClr val="tx1"/>
                </a:solidFill>
                <a:effectLst/>
                <a:latin typeface="+mn-lt"/>
                <a:ea typeface="+mn-ea"/>
                <a:cs typeface="+mn-cs"/>
              </a:rPr>
              <a:t>Sheet</a:t>
            </a:r>
            <a:r>
              <a:rPr lang="en-AU" sz="1200" b="0" i="0" kern="1200" baseline="0" dirty="0" smtClean="0">
                <a:solidFill>
                  <a:schemeClr val="tx1"/>
                </a:solidFill>
                <a:effectLst/>
                <a:latin typeface="+mn-lt"/>
                <a:ea typeface="+mn-ea"/>
                <a:cs typeface="+mn-cs"/>
              </a:rPr>
              <a:t> lightning is the lightning that occurs within a cloud, lighting it up sheet-style.</a:t>
            </a:r>
            <a:endParaRPr lang="en-AU"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There is no way meteorologists can forecast exactly when lightning will strike, or if it will be a cloud-to-ground strike or cloud-to-cloud, but we can predict thunderstorms. Every thunderstorm has lightning associated with it, so if thunderstorms are forecast there is a risk of lightning and you should consider seeking shelter.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There are many lightning detection and tracking systems across the world,</a:t>
            </a:r>
            <a:r>
              <a:rPr lang="en-AU" sz="1200" b="0" i="0" kern="1200" baseline="0" dirty="0" smtClean="0">
                <a:solidFill>
                  <a:schemeClr val="tx1"/>
                </a:solidFill>
                <a:effectLst/>
                <a:latin typeface="+mn-lt"/>
                <a:ea typeface="+mn-ea"/>
                <a:cs typeface="+mn-cs"/>
              </a:rPr>
              <a:t> which measure detect and analyse the radio waves produced by lightning strikes.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smtClean="0">
                <a:solidFill>
                  <a:schemeClr val="tx1"/>
                </a:solidFill>
                <a:effectLst/>
                <a:latin typeface="+mn-lt"/>
                <a:ea typeface="+mn-ea"/>
                <a:cs typeface="+mn-cs"/>
              </a:rPr>
              <a:t>What can</a:t>
            </a:r>
            <a:r>
              <a:rPr lang="en-AU" sz="1200" b="1" i="0" kern="1200" baseline="0" dirty="0" smtClean="0">
                <a:solidFill>
                  <a:schemeClr val="tx1"/>
                </a:solidFill>
                <a:effectLst/>
                <a:latin typeface="+mn-lt"/>
                <a:ea typeface="+mn-ea"/>
                <a:cs typeface="+mn-cs"/>
              </a:rPr>
              <a:t> we do to stay safe when there is lightning about?</a:t>
            </a:r>
          </a:p>
          <a:p>
            <a:r>
              <a:rPr lang="en-AU" sz="1200" b="0" i="0" kern="1200" dirty="0" smtClean="0">
                <a:solidFill>
                  <a:schemeClr val="tx1"/>
                </a:solidFill>
                <a:effectLst/>
                <a:latin typeface="+mn-lt"/>
                <a:ea typeface="+mn-ea"/>
                <a:cs typeface="+mn-cs"/>
              </a:rPr>
              <a:t>- stay inside and shelter well clear of windows, doors and skylights;</a:t>
            </a:r>
          </a:p>
          <a:p>
            <a:r>
              <a:rPr lang="en-AU" sz="1200" b="0" i="0" kern="1200" dirty="0" smtClean="0">
                <a:solidFill>
                  <a:schemeClr val="tx1"/>
                </a:solidFill>
                <a:effectLst/>
                <a:latin typeface="+mn-lt"/>
                <a:ea typeface="+mn-ea"/>
                <a:cs typeface="+mn-cs"/>
              </a:rPr>
              <a:t>- don't use a landline telephone during a thunderstorm;</a:t>
            </a:r>
          </a:p>
          <a:p>
            <a:r>
              <a:rPr lang="en-AU" sz="1200" b="0" i="0" kern="1200" dirty="0" smtClean="0">
                <a:solidFill>
                  <a:schemeClr val="tx1"/>
                </a:solidFill>
                <a:effectLst/>
                <a:latin typeface="+mn-lt"/>
                <a:ea typeface="+mn-ea"/>
                <a:cs typeface="+mn-cs"/>
              </a:rPr>
              <a:t>- avoid touching brick or concrete, or standing bare-footed on concrete or tiled floors; and</a:t>
            </a:r>
          </a:p>
          <a:p>
            <a:r>
              <a:rPr lang="en-AU" sz="1200" b="0" i="0" kern="1200" dirty="0" smtClean="0">
                <a:solidFill>
                  <a:schemeClr val="tx1"/>
                </a:solidFill>
                <a:effectLst/>
                <a:latin typeface="+mn-lt"/>
                <a:ea typeface="+mn-ea"/>
                <a:cs typeface="+mn-cs"/>
              </a:rPr>
              <a:t>- keep checking the Bureau’s website or app and listen to your local radio station for storm warnings and updates.</a:t>
            </a:r>
          </a:p>
          <a:p>
            <a:r>
              <a:rPr lang="en-AU" sz="1200" b="0" dirty="0" smtClean="0"/>
              <a:t>References: http://media.bom.gov.au/social/blog/1478/a-bolt-from-the-blue-what-is-lightning/</a:t>
            </a:r>
          </a:p>
          <a:p>
            <a:r>
              <a:rPr lang="en-AU" sz="1200" b="0" dirty="0" smtClean="0"/>
              <a:t>http://www.gpats.com.au/lightning-detection-network</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11</a:t>
            </a:fld>
            <a:endParaRPr lang="en-AU"/>
          </a:p>
        </p:txBody>
      </p:sp>
    </p:spTree>
    <p:extLst>
      <p:ext uri="{BB962C8B-B14F-4D97-AF65-F5344CB8AC3E}">
        <p14:creationId xmlns:p14="http://schemas.microsoft.com/office/powerpoint/2010/main" val="40696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solidFill>
                  <a:schemeClr val="tx1"/>
                </a:solidFill>
              </a:rPr>
              <a:t>Can we harness static electricity?</a:t>
            </a:r>
            <a:endParaRPr lang="en-AU" sz="1100" baseline="0" dirty="0" smtClean="0">
              <a:solidFill>
                <a:schemeClr val="tx1"/>
              </a:solidFill>
            </a:endParaRPr>
          </a:p>
          <a:p>
            <a:r>
              <a:rPr lang="en-AU" sz="1100" baseline="0" dirty="0" smtClean="0">
                <a:solidFill>
                  <a:schemeClr val="tx1"/>
                </a:solidFill>
              </a:rPr>
              <a:t>Refer to the Module 3 Risk Assessment before undertaking the experiment. Refer to coordinators notes for Experiment E3.3.4.</a:t>
            </a:r>
          </a:p>
          <a:p>
            <a:r>
              <a:rPr lang="en-AU" sz="1100" baseline="0" dirty="0" smtClean="0">
                <a:solidFill>
                  <a:schemeClr val="tx1"/>
                </a:solidFill>
              </a:rPr>
              <a:t>Encourage students to form a hypothesis prior to conducting the experiment about what might happen. Discuss observations and results and compare to hypotheses after the experiment.</a:t>
            </a:r>
          </a:p>
          <a:p>
            <a:endParaRPr lang="en-AU" sz="1100" baseline="0" dirty="0"/>
          </a:p>
          <a:p>
            <a:endParaRPr lang="en-AU" sz="1100" dirty="0"/>
          </a:p>
        </p:txBody>
      </p:sp>
      <p:sp>
        <p:nvSpPr>
          <p:cNvPr id="4" name="Slide Number Placeholder 3"/>
          <p:cNvSpPr>
            <a:spLocks noGrp="1"/>
          </p:cNvSpPr>
          <p:nvPr>
            <p:ph type="sldNum" sz="quarter" idx="10"/>
          </p:nvPr>
        </p:nvSpPr>
        <p:spPr/>
        <p:txBody>
          <a:bodyPr/>
          <a:lstStyle/>
          <a:p>
            <a:fld id="{D98E8A7A-9E0A-4F27-82F4-BF1E40D8FBEE}" type="slidenum">
              <a:rPr lang="en-AU" smtClean="0"/>
              <a:t>12</a:t>
            </a:fld>
            <a:endParaRPr lang="en-AU"/>
          </a:p>
        </p:txBody>
      </p:sp>
    </p:spTree>
    <p:extLst>
      <p:ext uri="{BB962C8B-B14F-4D97-AF65-F5344CB8AC3E}">
        <p14:creationId xmlns:p14="http://schemas.microsoft.com/office/powerpoint/2010/main" val="174774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mn-lt"/>
                <a:ea typeface="+mn-ea"/>
                <a:cs typeface="+mn-cs"/>
              </a:rPr>
              <a:t>Australia experiences a range of 'natural disasters' including bushfires, floods, severe storms, earthquakes, droughts,</a:t>
            </a:r>
            <a:r>
              <a:rPr lang="en-AU" sz="1200" b="0" i="0" kern="1200" baseline="0" dirty="0" smtClean="0">
                <a:solidFill>
                  <a:schemeClr val="tx1"/>
                </a:solidFill>
                <a:effectLst/>
                <a:latin typeface="+mn-lt"/>
                <a:ea typeface="+mn-ea"/>
                <a:cs typeface="+mn-cs"/>
              </a:rPr>
              <a:t> heatwaves, </a:t>
            </a:r>
            <a:r>
              <a:rPr lang="en-AU" sz="1200" b="0" i="0" kern="1200" dirty="0" smtClean="0">
                <a:solidFill>
                  <a:schemeClr val="tx1"/>
                </a:solidFill>
                <a:effectLst/>
                <a:latin typeface="+mn-lt"/>
                <a:ea typeface="+mn-ea"/>
                <a:cs typeface="+mn-cs"/>
              </a:rPr>
              <a:t> and landslides. These events cause great financial hardship for individuals and communities, and can result in loss of life.</a:t>
            </a:r>
            <a:r>
              <a:rPr lang="en-AU" sz="1200" b="0" i="0" kern="1200" baseline="0" dirty="0" smtClean="0">
                <a:solidFill>
                  <a:schemeClr val="tx1"/>
                </a:solidFill>
                <a:effectLst/>
                <a:latin typeface="+mn-lt"/>
                <a:ea typeface="+mn-ea"/>
                <a:cs typeface="+mn-cs"/>
              </a:rPr>
              <a:t> Not all natural disasters are caused by weather, though some are closely linked (e.g. severe storms). </a:t>
            </a:r>
          </a:p>
          <a:p>
            <a:r>
              <a:rPr lang="en-AU" sz="1200" b="0" i="0" kern="1200" baseline="0" dirty="0" smtClean="0">
                <a:solidFill>
                  <a:schemeClr val="tx1"/>
                </a:solidFill>
                <a:effectLst/>
                <a:latin typeface="+mn-lt"/>
                <a:ea typeface="+mn-ea"/>
                <a:cs typeface="+mn-cs"/>
              </a:rPr>
              <a:t>What kinds of natural disasters have you heard of, seen in the news, or experienced?</a:t>
            </a:r>
          </a:p>
          <a:p>
            <a:r>
              <a:rPr lang="en-AU" sz="1200" b="0" i="0" kern="1200" baseline="0" dirty="0" smtClean="0">
                <a:solidFill>
                  <a:schemeClr val="tx1"/>
                </a:solidFill>
                <a:effectLst/>
                <a:latin typeface="+mn-lt"/>
                <a:ea typeface="+mn-ea"/>
                <a:cs typeface="+mn-cs"/>
              </a:rPr>
              <a:t>…………………………………………………</a:t>
            </a:r>
          </a:p>
          <a:p>
            <a:r>
              <a:rPr lang="en-AU" sz="1200" b="1" i="0" kern="1200" dirty="0" smtClean="0">
                <a:solidFill>
                  <a:schemeClr val="tx1"/>
                </a:solidFill>
                <a:effectLst/>
                <a:latin typeface="+mn-lt"/>
                <a:ea typeface="+mn-ea"/>
                <a:cs typeface="+mn-cs"/>
              </a:rPr>
              <a:t>Bush</a:t>
            </a:r>
            <a:r>
              <a:rPr lang="en-AU" sz="1200" b="1" i="0" kern="1200" baseline="0" dirty="0" smtClean="0">
                <a:solidFill>
                  <a:schemeClr val="tx1"/>
                </a:solidFill>
                <a:effectLst/>
                <a:latin typeface="+mn-lt"/>
                <a:ea typeface="+mn-ea"/>
                <a:cs typeface="+mn-cs"/>
              </a:rPr>
              <a:t> </a:t>
            </a:r>
            <a:r>
              <a:rPr lang="en-AU" sz="1200" b="1" i="0" kern="1200" dirty="0" smtClean="0">
                <a:solidFill>
                  <a:schemeClr val="tx1"/>
                </a:solidFill>
                <a:effectLst/>
                <a:latin typeface="+mn-lt"/>
                <a:ea typeface="+mn-ea"/>
                <a:cs typeface="+mn-cs"/>
              </a:rPr>
              <a:t>Fires    </a:t>
            </a:r>
          </a:p>
          <a:p>
            <a:r>
              <a:rPr lang="en-AU" sz="1200" b="0" i="0" kern="1200" dirty="0" smtClean="0">
                <a:solidFill>
                  <a:schemeClr val="tx1"/>
                </a:solidFill>
                <a:effectLst/>
                <a:latin typeface="+mn-lt"/>
                <a:ea typeface="+mn-ea"/>
                <a:cs typeface="+mn-cs"/>
              </a:rPr>
              <a:t>Bushfires are different from controlled burning. Indigenous communities have traditionally used fire as a hunting and farming tool to assist with regeneration. Indigenous Australians used controlled burning and fire management is used to encourage the growth of new plants and to prevent the growth of long grass which contribute to the tinder or fuel for bushfires.</a:t>
            </a:r>
          </a:p>
          <a:p>
            <a:r>
              <a:rPr lang="en-AU" sz="1200" b="0" i="0" kern="1200" dirty="0" smtClean="0">
                <a:solidFill>
                  <a:schemeClr val="tx1"/>
                </a:solidFill>
                <a:effectLst/>
                <a:latin typeface="+mn-lt"/>
                <a:ea typeface="+mn-ea"/>
                <a:cs typeface="+mn-cs"/>
              </a:rPr>
              <a:t>Fire management also allowed animals to escape, although some were lost to hunters. Eucalypts, for example, require occasional burns to regenerate. Fire stick farming used over tens of thousands of years created the fertile grazing plains west of the Blue Mountains. Long periods of dry, hot weather and natural vegetation that burns easily makes Australia particularly vulnerable to bushfire.</a:t>
            </a:r>
          </a:p>
          <a:p>
            <a:r>
              <a:rPr lang="en-AU" sz="1200" b="0" i="0" kern="1200" dirty="0" smtClean="0">
                <a:solidFill>
                  <a:schemeClr val="tx1"/>
                </a:solidFill>
                <a:effectLst/>
                <a:latin typeface="+mn-lt"/>
                <a:ea typeface="+mn-ea"/>
                <a:cs typeface="+mn-cs"/>
              </a:rPr>
              <a:t>Australian bushfires can be particularly severe as eucalyptus trees contain large amounts of oil which can burn very fast and very hot. Other human management factors which have contributed to the severity of bushfires include high fuel loads, a change from fire prevention to fire fighting measures, and not building adequate buffer zones to protect built assets (Nairn Inquiry, 2003). As Australians learn to understand more about bushfires, bushfire prevention strategies are being adopted.</a:t>
            </a:r>
          </a:p>
          <a:p>
            <a:r>
              <a:rPr lang="en-AU" sz="1200" b="0" i="0" kern="1200" baseline="0" dirty="0" smtClean="0">
                <a:solidFill>
                  <a:schemeClr val="tx1"/>
                </a:solidFill>
                <a:effectLst/>
                <a:latin typeface="+mn-lt"/>
                <a:ea typeface="+mn-ea"/>
                <a:cs typeface="+mn-cs"/>
              </a:rPr>
              <a:t>Reference: http://www.australia.gov.au/about-australia/australian-story/natural-disasters</a:t>
            </a:r>
          </a:p>
          <a:p>
            <a:r>
              <a:rPr lang="en-AU" sz="1200" b="0" i="0" kern="1200" baseline="0" dirty="0" smtClean="0">
                <a:solidFill>
                  <a:schemeClr val="tx1"/>
                </a:solidFill>
                <a:effectLst/>
                <a:latin typeface="+mn-lt"/>
                <a:ea typeface="+mn-ea"/>
                <a:cs typeface="+mn-cs"/>
              </a:rPr>
              <a:t>Bush fire videos:</a:t>
            </a:r>
          </a:p>
          <a:p>
            <a:r>
              <a:rPr lang="en-AU" sz="1200" b="0" i="0" u="none" strike="noStrike" kern="1200" dirty="0" smtClean="0">
                <a:solidFill>
                  <a:schemeClr val="tx1"/>
                </a:solidFill>
                <a:effectLst/>
                <a:latin typeface="+mn-lt"/>
                <a:ea typeface="+mn-ea"/>
                <a:cs typeface="+mn-cs"/>
                <a:hlinkClick r:id="rId3" tooltip="Share link"/>
              </a:rPr>
              <a:t>https://youtu.be/zUn7QFZdDBg</a:t>
            </a:r>
            <a:endParaRPr lang="en-AU" sz="1200" b="0" i="0" u="none" strike="noStrike" kern="1200" dirty="0" smtClean="0">
              <a:solidFill>
                <a:schemeClr val="tx1"/>
              </a:solidFill>
              <a:effectLst/>
              <a:latin typeface="+mn-lt"/>
              <a:ea typeface="+mn-ea"/>
              <a:cs typeface="+mn-cs"/>
            </a:endParaRPr>
          </a:p>
          <a:p>
            <a:r>
              <a:rPr lang="en-AU" sz="1200" b="0" i="0" u="none" strike="noStrike" kern="1200" dirty="0" smtClean="0">
                <a:solidFill>
                  <a:schemeClr val="tx1"/>
                </a:solidFill>
                <a:effectLst/>
                <a:latin typeface="+mn-lt"/>
                <a:ea typeface="+mn-ea"/>
                <a:cs typeface="+mn-cs"/>
              </a:rPr>
              <a:t>https://www.rfs.nsw.gov.au/resources/multimedia</a:t>
            </a:r>
          </a:p>
          <a:p>
            <a:endParaRPr lang="en-AU"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13</a:t>
            </a:fld>
            <a:endParaRPr lang="en-AU"/>
          </a:p>
        </p:txBody>
      </p:sp>
    </p:spTree>
    <p:extLst>
      <p:ext uri="{BB962C8B-B14F-4D97-AF65-F5344CB8AC3E}">
        <p14:creationId xmlns:p14="http://schemas.microsoft.com/office/powerpoint/2010/main" val="1425237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t>Earthquakes are a natural disaster – they are not formed by the weather. </a:t>
            </a:r>
            <a:r>
              <a:rPr lang="en-AU" sz="1100" b="0" i="0" kern="1200" dirty="0" smtClean="0">
                <a:solidFill>
                  <a:schemeClr val="tx1"/>
                </a:solidFill>
                <a:effectLst/>
                <a:latin typeface="+mn-lt"/>
                <a:ea typeface="+mn-ea"/>
                <a:cs typeface="+mn-cs"/>
              </a:rPr>
              <a:t>An </a:t>
            </a:r>
            <a:r>
              <a:rPr lang="en-AU" sz="1100" b="1" i="0" kern="1200" dirty="0" smtClean="0">
                <a:solidFill>
                  <a:schemeClr val="tx1"/>
                </a:solidFill>
                <a:effectLst/>
                <a:latin typeface="+mn-lt"/>
                <a:ea typeface="+mn-ea"/>
                <a:cs typeface="+mn-cs"/>
              </a:rPr>
              <a:t>earthquake</a:t>
            </a:r>
            <a:r>
              <a:rPr lang="en-AU" sz="1100" b="0" i="0" kern="1200" dirty="0" smtClean="0">
                <a:solidFill>
                  <a:schemeClr val="tx1"/>
                </a:solidFill>
                <a:effectLst/>
                <a:latin typeface="+mn-lt"/>
                <a:ea typeface="+mn-ea"/>
                <a:cs typeface="+mn-cs"/>
              </a:rPr>
              <a:t> (or quakes, tremors) is shaking of the surface of earth, caused by sudden movement in the Earth's crust. They can be extremely violent, or, cannot be felt by anyone. </a:t>
            </a:r>
            <a:r>
              <a:rPr lang="en-AU" sz="1100" b="1" i="0" kern="1200" dirty="0" smtClean="0">
                <a:solidFill>
                  <a:schemeClr val="tx1"/>
                </a:solidFill>
                <a:effectLst/>
                <a:latin typeface="+mn-lt"/>
                <a:ea typeface="+mn-ea"/>
                <a:cs typeface="+mn-cs"/>
              </a:rPr>
              <a:t>Earthquakes</a:t>
            </a:r>
            <a:r>
              <a:rPr lang="en-AU" sz="1100" b="0" i="0" kern="1200" dirty="0" smtClean="0">
                <a:solidFill>
                  <a:schemeClr val="tx1"/>
                </a:solidFill>
                <a:effectLst/>
                <a:latin typeface="+mn-lt"/>
                <a:ea typeface="+mn-ea"/>
                <a:cs typeface="+mn-cs"/>
              </a:rPr>
              <a:t> are usually quite brief, but may repeat. They are the result of a sudden release of energy in the Earth's crust. </a:t>
            </a:r>
            <a:endParaRPr lang="en-AU"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t>Seismologists</a:t>
            </a:r>
            <a:r>
              <a:rPr lang="en-AU" sz="1100" dirty="0" smtClean="0"/>
              <a:t> are scientists who study earthquakes. They use seismometers to measure and record activity in the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t>The word Tsunami is a Japanese word meaning “great harbour wave”. </a:t>
            </a:r>
            <a:r>
              <a:rPr lang="en-AU" sz="1100" b="0" i="0" kern="1200" dirty="0" smtClean="0">
                <a:solidFill>
                  <a:schemeClr val="tx1"/>
                </a:solidFill>
                <a:effectLst/>
                <a:latin typeface="+mn-lt"/>
                <a:ea typeface="+mn-ea"/>
                <a:cs typeface="+mn-cs"/>
              </a:rPr>
              <a:t>A </a:t>
            </a:r>
            <a:r>
              <a:rPr lang="en-AU" sz="1100" b="1" i="0" kern="1200" dirty="0" smtClean="0">
                <a:solidFill>
                  <a:schemeClr val="tx1"/>
                </a:solidFill>
                <a:effectLst/>
                <a:latin typeface="+mn-lt"/>
                <a:ea typeface="+mn-ea"/>
                <a:cs typeface="+mn-cs"/>
              </a:rPr>
              <a:t>tsunami</a:t>
            </a:r>
            <a:r>
              <a:rPr lang="en-AU" sz="1100" b="0" i="0" kern="1200" dirty="0" smtClean="0">
                <a:solidFill>
                  <a:schemeClr val="tx1"/>
                </a:solidFill>
                <a:effectLst/>
                <a:latin typeface="+mn-lt"/>
                <a:ea typeface="+mn-ea"/>
                <a:cs typeface="+mn-cs"/>
              </a:rPr>
              <a:t> is a large ocean wave usually caused by an underwater earthquake,</a:t>
            </a:r>
            <a:r>
              <a:rPr lang="en-AU" sz="1100" b="0" i="0" kern="1200" baseline="0" dirty="0" smtClean="0">
                <a:solidFill>
                  <a:schemeClr val="tx1"/>
                </a:solidFill>
                <a:effectLst/>
                <a:latin typeface="+mn-lt"/>
                <a:ea typeface="+mn-ea"/>
                <a:cs typeface="+mn-cs"/>
              </a:rPr>
              <a:t> </a:t>
            </a:r>
            <a:r>
              <a:rPr lang="en-AU" sz="1100" b="0" i="0" kern="1200" dirty="0" smtClean="0">
                <a:solidFill>
                  <a:schemeClr val="tx1"/>
                </a:solidFill>
                <a:effectLst/>
                <a:latin typeface="+mn-lt"/>
                <a:ea typeface="+mn-ea"/>
                <a:cs typeface="+mn-cs"/>
              </a:rPr>
              <a:t>volcanic explosion or underwater landslide. Tsunamis are NOT tidal waves. Tidal waves are caused by the forces of the moon, sun, and planets upon the tides, as well as the wind as it moves over the water.</a:t>
            </a:r>
            <a:br>
              <a:rPr lang="en-AU" sz="1100" b="0" i="0" kern="1200" dirty="0" smtClean="0">
                <a:solidFill>
                  <a:schemeClr val="tx1"/>
                </a:solidFill>
                <a:effectLst/>
                <a:latin typeface="+mn-lt"/>
                <a:ea typeface="+mn-ea"/>
                <a:cs typeface="+mn-cs"/>
              </a:rPr>
            </a:br>
            <a:r>
              <a:rPr lang="en-AU" sz="1100" dirty="0" smtClean="0"/>
              <a:t>Video: </a:t>
            </a:r>
            <a:r>
              <a:rPr lang="en-AU" sz="1100" dirty="0" smtClean="0">
                <a:hlinkClick r:id="rId3"/>
              </a:rPr>
              <a:t>https://ed.ted.com/lessons/how-tsunamis-work-alex-gendler</a:t>
            </a:r>
            <a:r>
              <a:rPr lang="en-AU" sz="11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dirty="0"/>
          </a:p>
        </p:txBody>
      </p:sp>
      <p:sp>
        <p:nvSpPr>
          <p:cNvPr id="4" name="Slide Number Placeholder 3"/>
          <p:cNvSpPr>
            <a:spLocks noGrp="1"/>
          </p:cNvSpPr>
          <p:nvPr>
            <p:ph type="sldNum" sz="quarter" idx="10"/>
          </p:nvPr>
        </p:nvSpPr>
        <p:spPr/>
        <p:txBody>
          <a:bodyPr/>
          <a:lstStyle/>
          <a:p>
            <a:fld id="{D98E8A7A-9E0A-4F27-82F4-BF1E40D8FBEE}" type="slidenum">
              <a:rPr lang="en-AU" smtClean="0"/>
              <a:t>14</a:t>
            </a:fld>
            <a:endParaRPr lang="en-AU"/>
          </a:p>
        </p:txBody>
      </p:sp>
    </p:spTree>
    <p:extLst>
      <p:ext uri="{BB962C8B-B14F-4D97-AF65-F5344CB8AC3E}">
        <p14:creationId xmlns:p14="http://schemas.microsoft.com/office/powerpoint/2010/main" val="2903356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The planet Earth’s outer shell,</a:t>
            </a:r>
            <a:r>
              <a:rPr lang="en-AU" sz="1100" baseline="0" dirty="0" smtClean="0">
                <a:solidFill>
                  <a:schemeClr val="tx1"/>
                </a:solidFill>
              </a:rPr>
              <a:t> or crust, </a:t>
            </a:r>
            <a:r>
              <a:rPr lang="en-AU" sz="1100" dirty="0" smtClean="0">
                <a:solidFill>
                  <a:schemeClr val="tx1"/>
                </a:solidFill>
              </a:rPr>
              <a:t>is made up of tectonic plates, which fit together a little like jigsaw puzzle pieces. The movement of these giant plates can cause earthquakes,. </a:t>
            </a:r>
            <a:r>
              <a:rPr lang="en-AU" sz="1100" baseline="0" dirty="0" smtClean="0">
                <a:solidFill>
                  <a:schemeClr val="tx1"/>
                </a:solidFill>
              </a:rPr>
              <a:t>Most of the world’s earthquakes occur at the boundaries to these plates.</a:t>
            </a:r>
            <a:endParaRPr lang="en-AU" sz="11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Australia sits in the middle of the Indo-Australian Plate, away from any plate boundaries. This is why e</a:t>
            </a:r>
            <a:r>
              <a:rPr lang="en-AU" sz="1100" dirty="0" smtClean="0">
                <a:solidFill>
                  <a:schemeClr val="tx1"/>
                </a:solidFill>
              </a:rPr>
              <a:t>arthquakes are not common in Australia, although they are possible. The tectonic plate that Australia sits on is being pushed by forces within the earth to the north-east, moving about 7 cm per year into the Pacific, Eurasian and Philippines plates. This movement</a:t>
            </a:r>
            <a:r>
              <a:rPr lang="en-AU" sz="1100" baseline="0" dirty="0" smtClean="0">
                <a:solidFill>
                  <a:schemeClr val="tx1"/>
                </a:solidFill>
              </a:rPr>
              <a:t> </a:t>
            </a:r>
            <a:r>
              <a:rPr lang="en-AU" sz="1100" dirty="0" smtClean="0">
                <a:solidFill>
                  <a:schemeClr val="tx1"/>
                </a:solidFill>
              </a:rPr>
              <a:t>causes pressure to build up in the Earth’s upper crust, and can cause earthquakes in Australia. 3 key types of</a:t>
            </a:r>
            <a:r>
              <a:rPr lang="en-AU" sz="1100" baseline="0" dirty="0" smtClean="0">
                <a:solidFill>
                  <a:schemeClr val="tx1"/>
                </a:solidFill>
              </a:rPr>
              <a:t> “faults” between plates that result in earthquakes: </a:t>
            </a:r>
            <a:endParaRPr lang="en-AU" sz="1100" dirty="0" smtClean="0">
              <a:solidFill>
                <a:schemeClr val="tx1"/>
              </a:solidFill>
            </a:endParaRPr>
          </a:p>
          <a:p>
            <a:r>
              <a:rPr lang="en-AU" sz="1100" b="1" dirty="0" smtClean="0">
                <a:solidFill>
                  <a:schemeClr val="tx1"/>
                </a:solidFill>
              </a:rPr>
              <a:t>Strike – Slip:   </a:t>
            </a:r>
            <a:r>
              <a:rPr lang="en-AU" sz="1100" dirty="0" smtClean="0">
                <a:solidFill>
                  <a:schemeClr val="tx1"/>
                </a:solidFill>
              </a:rPr>
              <a:t>Plates move sideways against each other. </a:t>
            </a:r>
            <a:r>
              <a:rPr lang="en-AU" sz="1100" i="1" dirty="0" smtClean="0">
                <a:solidFill>
                  <a:schemeClr val="tx1"/>
                </a:solidFill>
              </a:rPr>
              <a:t>California's ‘San Andreas Fault’ is an example of this.  </a:t>
            </a:r>
          </a:p>
          <a:p>
            <a:r>
              <a:rPr lang="en-AU" sz="1100" b="1" dirty="0" smtClean="0">
                <a:solidFill>
                  <a:schemeClr val="tx1"/>
                </a:solidFill>
              </a:rPr>
              <a:t>Dip – Slip:   </a:t>
            </a:r>
            <a:r>
              <a:rPr lang="en-AU" sz="1100" dirty="0" smtClean="0">
                <a:solidFill>
                  <a:schemeClr val="tx1"/>
                </a:solidFill>
              </a:rPr>
              <a:t>Plates move up and down against each other.</a:t>
            </a:r>
          </a:p>
          <a:p>
            <a:r>
              <a:rPr lang="en-AU" sz="1100" b="1" dirty="0" smtClean="0">
                <a:solidFill>
                  <a:schemeClr val="tx1"/>
                </a:solidFill>
              </a:rPr>
              <a:t>Oblique:   </a:t>
            </a:r>
            <a:r>
              <a:rPr lang="en-AU" sz="1100" dirty="0" smtClean="0">
                <a:solidFill>
                  <a:schemeClr val="tx1"/>
                </a:solidFill>
              </a:rPr>
              <a:t>Plates move in both up and down and side to side motions.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Extensions: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dirty="0" smtClean="0">
                <a:solidFill>
                  <a:schemeClr val="tx1"/>
                </a:solidFill>
              </a:rPr>
              <a:t>A large portion of the world’s earthquakes happen at the </a:t>
            </a:r>
            <a:r>
              <a:rPr lang="en-AU" sz="1100" b="1" dirty="0" smtClean="0">
                <a:solidFill>
                  <a:schemeClr val="tx1"/>
                </a:solidFill>
              </a:rPr>
              <a:t>“Pacific Ring of Fire”. </a:t>
            </a:r>
            <a:r>
              <a:rPr lang="en-AU" sz="1100" dirty="0" smtClean="0">
                <a:solidFill>
                  <a:schemeClr val="tx1"/>
                </a:solidFill>
              </a:rPr>
              <a:t>Making countries like Japan, and the west coasts of North and South America very earthquake prone.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The Ring of Fire is a string of volcanoes and sites of seismic activity, or earthquakes, around the edges of the Pacific Ocean. Roughly 90% of all earthquakes occur along the Ring of Fire, and the ring is dotted with 75% of all active volcanoes on Earth.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The Ring of Fire isn’t quite a circular ring. It is shaped more like a 40,000-kilometer (25,000-mile) horseshoe.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Q: Tsunamis can also be caused when tectonic plates move – can anyone explain why Australia doesn’t often get big tsunamis?</a:t>
            </a:r>
            <a:br>
              <a:rPr lang="en-AU" sz="1100" baseline="0" dirty="0" smtClean="0">
                <a:solidFill>
                  <a:schemeClr val="tx1"/>
                </a:solidFill>
              </a:rPr>
            </a:br>
            <a:r>
              <a:rPr lang="en-AU" sz="1100" baseline="0" dirty="0" smtClean="0">
                <a:solidFill>
                  <a:schemeClr val="tx1"/>
                </a:solidFill>
              </a:rPr>
              <a:t>A:  Australia is largely protected by smaller Pacific Islands, the Great Barrier Reef and the structure of the continental shelf. Though we can and do experience Tsunamis from time to time.</a:t>
            </a:r>
            <a:endParaRPr lang="en-AU" sz="1100" baseline="0" dirty="0">
              <a:solidFill>
                <a:schemeClr val="tx1"/>
              </a:solidFill>
            </a:endParaRPr>
          </a:p>
        </p:txBody>
      </p:sp>
      <p:sp>
        <p:nvSpPr>
          <p:cNvPr id="4" name="Slide Number Placeholder 3"/>
          <p:cNvSpPr>
            <a:spLocks noGrp="1"/>
          </p:cNvSpPr>
          <p:nvPr>
            <p:ph type="sldNum" sz="quarter" idx="10"/>
          </p:nvPr>
        </p:nvSpPr>
        <p:spPr/>
        <p:txBody>
          <a:bodyPr/>
          <a:lstStyle/>
          <a:p>
            <a:fld id="{D98E8A7A-9E0A-4F27-82F4-BF1E40D8FBEE}" type="slidenum">
              <a:rPr lang="en-AU" smtClean="0"/>
              <a:t>15</a:t>
            </a:fld>
            <a:endParaRPr lang="en-AU"/>
          </a:p>
        </p:txBody>
      </p:sp>
    </p:spTree>
    <p:extLst>
      <p:ext uri="{BB962C8B-B14F-4D97-AF65-F5344CB8AC3E}">
        <p14:creationId xmlns:p14="http://schemas.microsoft.com/office/powerpoint/2010/main" val="940361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The </a:t>
            </a:r>
            <a:r>
              <a:rPr lang="en-AU" sz="1200" b="1" dirty="0"/>
              <a:t>Richter </a:t>
            </a:r>
            <a:r>
              <a:rPr lang="en-AU" sz="1200" b="1" dirty="0" smtClean="0"/>
              <a:t>Scale </a:t>
            </a:r>
            <a:r>
              <a:rPr lang="en-AU" sz="1200" dirty="0"/>
              <a:t>is used by seismologists to </a:t>
            </a:r>
            <a:r>
              <a:rPr lang="en-AU" sz="1200" b="0" i="0" kern="1200" dirty="0" smtClean="0">
                <a:solidFill>
                  <a:schemeClr val="tx1"/>
                </a:solidFill>
                <a:effectLst/>
                <a:latin typeface="+mn-lt"/>
                <a:ea typeface="+mn-ea"/>
                <a:cs typeface="+mn-cs"/>
              </a:rPr>
              <a:t>ate the magnitude of an earthquake, that is the amount of energy released during an earthquake</a:t>
            </a:r>
            <a:r>
              <a:rPr lang="en-AU" sz="1200" dirty="0" smtClean="0"/>
              <a:t>. </a:t>
            </a:r>
            <a:r>
              <a:rPr lang="en-AU" sz="1200" dirty="0"/>
              <a:t>Each point higher on the scale is a 10-fold </a:t>
            </a:r>
            <a:r>
              <a:rPr lang="en-AU" sz="1200" dirty="0" smtClean="0"/>
              <a:t>( 10 times bigger) increase </a:t>
            </a:r>
            <a:r>
              <a:rPr lang="en-AU" sz="1200" dirty="0"/>
              <a:t>in </a:t>
            </a:r>
            <a:r>
              <a:rPr lang="en-AU" sz="1200" dirty="0" smtClean="0"/>
              <a:t>strength.</a:t>
            </a:r>
          </a:p>
          <a:p>
            <a:r>
              <a:rPr lang="en-AU" sz="1200" b="0" i="0" kern="1200" dirty="0" smtClean="0">
                <a:solidFill>
                  <a:schemeClr val="tx1"/>
                </a:solidFill>
                <a:effectLst/>
                <a:latin typeface="+mn-lt"/>
                <a:ea typeface="+mn-ea"/>
                <a:cs typeface="+mn-cs"/>
              </a:rPr>
              <a:t>It was invented in 1935 by Charles F. </a:t>
            </a:r>
            <a:r>
              <a:rPr lang="en-AU" sz="1200" b="1" i="0" kern="1200" dirty="0" smtClean="0">
                <a:solidFill>
                  <a:schemeClr val="tx1"/>
                </a:solidFill>
                <a:effectLst/>
                <a:latin typeface="+mn-lt"/>
                <a:ea typeface="+mn-ea"/>
                <a:cs typeface="+mn-cs"/>
              </a:rPr>
              <a:t>Richter</a:t>
            </a:r>
            <a:r>
              <a:rPr lang="en-AU" sz="1200" b="0" i="0" kern="1200" dirty="0" smtClean="0">
                <a:solidFill>
                  <a:schemeClr val="tx1"/>
                </a:solidFill>
                <a:effectLst/>
                <a:latin typeface="+mn-lt"/>
                <a:ea typeface="+mn-ea"/>
                <a:cs typeface="+mn-cs"/>
              </a:rPr>
              <a:t> of the California Institute of Technology as a mathematical device to compare the size of earthquakes. </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16</a:t>
            </a:fld>
            <a:endParaRPr lang="en-AU"/>
          </a:p>
        </p:txBody>
      </p:sp>
    </p:spTree>
    <p:extLst>
      <p:ext uri="{BB962C8B-B14F-4D97-AF65-F5344CB8AC3E}">
        <p14:creationId xmlns:p14="http://schemas.microsoft.com/office/powerpoint/2010/main" val="1637812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Australia has developed effective monitoring and warning systems, to detect</a:t>
            </a:r>
            <a:r>
              <a:rPr lang="en-AU" sz="1200" baseline="0" dirty="0" smtClean="0"/>
              <a:t> when </a:t>
            </a:r>
            <a:r>
              <a:rPr lang="en-AU" sz="1200" dirty="0" smtClean="0"/>
              <a:t>wild weather and natural disasters are approaching.</a:t>
            </a:r>
          </a:p>
          <a:p>
            <a:r>
              <a:rPr lang="en-AU" sz="1200" dirty="0" smtClean="0"/>
              <a:t>Our weather observation</a:t>
            </a:r>
            <a:r>
              <a:rPr lang="en-AU" sz="1200" baseline="0" dirty="0" smtClean="0"/>
              <a:t> </a:t>
            </a:r>
            <a:r>
              <a:rPr lang="en-AU" sz="1200" dirty="0" smtClean="0"/>
              <a:t>and forecasting systems provide engineers and scientists with information</a:t>
            </a:r>
            <a:r>
              <a:rPr lang="en-AU" sz="1200" baseline="0" dirty="0" smtClean="0"/>
              <a:t> to assess which areas are most at risk, and how to best build homes, roads, and infrastructure such as water supply and power stations to withstand likely weather events.</a:t>
            </a:r>
            <a:endParaRPr lang="en-AU" sz="1200" dirty="0" smtClean="0"/>
          </a:p>
          <a:p>
            <a:r>
              <a:rPr lang="en-AU" sz="1200" dirty="0" smtClean="0"/>
              <a:t>In Australia, we have well planned building design codes and standards, to make sure homes, buildings, roads and other structures are built to withstand our wild weather. Different areas of Australia have different standards, depending on the weather that is found there and the position the</a:t>
            </a:r>
            <a:r>
              <a:rPr lang="en-AU" sz="1200" baseline="0" dirty="0" smtClean="0"/>
              <a:t> building or structure </a:t>
            </a:r>
            <a:r>
              <a:rPr lang="en-AU" sz="1200" dirty="0" smtClean="0"/>
              <a:t>will be built (e.g. on top of a hill or on the flat).</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17</a:t>
            </a:fld>
            <a:endParaRPr lang="en-AU"/>
          </a:p>
        </p:txBody>
      </p:sp>
    </p:spTree>
    <p:extLst>
      <p:ext uri="{BB962C8B-B14F-4D97-AF65-F5344CB8AC3E}">
        <p14:creationId xmlns:p14="http://schemas.microsoft.com/office/powerpoint/2010/main" val="2809373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18</a:t>
            </a:fld>
            <a:endParaRPr lang="en-AU"/>
          </a:p>
        </p:txBody>
      </p:sp>
    </p:spTree>
    <p:extLst>
      <p:ext uri="{BB962C8B-B14F-4D97-AF65-F5344CB8AC3E}">
        <p14:creationId xmlns:p14="http://schemas.microsoft.com/office/powerpoint/2010/main" val="4276753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http://www.dwf.org/en/content/ten-key-principles-cyclone-resistant-construction</a:t>
            </a:r>
          </a:p>
          <a:p>
            <a:r>
              <a:rPr lang="en-AU" dirty="0"/>
              <a:t>http://www.unisdr.org/files/11711_CycloneArchitecture1.pdf</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19</a:t>
            </a:fld>
            <a:endParaRPr lang="en-AU"/>
          </a:p>
        </p:txBody>
      </p:sp>
    </p:spTree>
    <p:extLst>
      <p:ext uri="{BB962C8B-B14F-4D97-AF65-F5344CB8AC3E}">
        <p14:creationId xmlns:p14="http://schemas.microsoft.com/office/powerpoint/2010/main" val="67668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chemeClr val="tx1"/>
                </a:solidFill>
              </a:rPr>
              <a:t>What kinds of wild weather have you heard of, seen in the news, or experienced?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baseline="0" dirty="0" smtClean="0">
                <a:solidFill>
                  <a:schemeClr val="tx1"/>
                </a:solidFill>
              </a:rPr>
              <a:t>What types of weather might we consider to be wild, severe or extreme?</a:t>
            </a:r>
          </a:p>
          <a:p>
            <a:r>
              <a:rPr lang="en-AU" b="0" dirty="0" smtClean="0"/>
              <a:t>Ideas:  Big Waves, Strong Winds, Heat Waves, Cyclones,</a:t>
            </a:r>
            <a:r>
              <a:rPr lang="en-AU" b="0" baseline="0" dirty="0" smtClean="0"/>
              <a:t> Hurricanes, Thunder Storms, Typhoons, Tornadoes, Waterspouts, Blizzards, Hail, Lightning….</a:t>
            </a:r>
            <a:endParaRPr lang="en-AU" b="0" dirty="0" smtClean="0"/>
          </a:p>
          <a:p>
            <a:r>
              <a:rPr lang="en-AU" sz="1200" b="0" i="0" kern="1200" dirty="0" smtClean="0">
                <a:solidFill>
                  <a:schemeClr val="tx1"/>
                </a:solidFill>
                <a:effectLst/>
                <a:latin typeface="+mn-lt"/>
                <a:ea typeface="+mn-ea"/>
                <a:cs typeface="+mn-cs"/>
              </a:rPr>
              <a:t>Dramatic,</a:t>
            </a:r>
            <a:r>
              <a:rPr lang="en-AU" sz="1200" b="0" i="0" kern="1200" baseline="0" dirty="0" smtClean="0">
                <a:solidFill>
                  <a:schemeClr val="tx1"/>
                </a:solidFill>
                <a:effectLst/>
                <a:latin typeface="+mn-lt"/>
                <a:ea typeface="+mn-ea"/>
                <a:cs typeface="+mn-cs"/>
              </a:rPr>
              <a:t> wild </a:t>
            </a:r>
            <a:r>
              <a:rPr lang="en-AU" sz="1200" b="0" i="0" kern="1200" dirty="0" smtClean="0">
                <a:solidFill>
                  <a:schemeClr val="tx1"/>
                </a:solidFill>
                <a:effectLst/>
                <a:latin typeface="+mn-lt"/>
                <a:ea typeface="+mn-ea"/>
                <a:cs typeface="+mn-cs"/>
              </a:rPr>
              <a:t>weather events are natural processes and occur around the world every day. Their impact on humans and the environment can be quite extreme, so it is important to know what causes these events and how people can remain safe when faced with them. We don’t have all the answers about how and why dramatic weather events occur. Scientists</a:t>
            </a:r>
            <a:r>
              <a:rPr lang="en-AU" sz="1200" b="0" i="0" kern="1200" baseline="0" dirty="0" smtClean="0">
                <a:solidFill>
                  <a:schemeClr val="tx1"/>
                </a:solidFill>
                <a:effectLst/>
                <a:latin typeface="+mn-lt"/>
                <a:ea typeface="+mn-ea"/>
                <a:cs typeface="+mn-cs"/>
              </a:rPr>
              <a:t> and </a:t>
            </a:r>
            <a:r>
              <a:rPr lang="en-AU" sz="1200" b="0" i="0" kern="1200" dirty="0" smtClean="0">
                <a:solidFill>
                  <a:schemeClr val="tx1"/>
                </a:solidFill>
                <a:effectLst/>
                <a:latin typeface="+mn-lt"/>
                <a:ea typeface="+mn-ea"/>
                <a:cs typeface="+mn-cs"/>
              </a:rPr>
              <a:t>researchers study wild weather using</a:t>
            </a:r>
            <a:r>
              <a:rPr lang="en-AU" sz="1200" b="0" i="0" kern="1200" baseline="0" dirty="0" smtClean="0">
                <a:solidFill>
                  <a:schemeClr val="tx1"/>
                </a:solidFill>
                <a:effectLst/>
                <a:latin typeface="+mn-lt"/>
                <a:ea typeface="+mn-ea"/>
                <a:cs typeface="+mn-cs"/>
              </a:rPr>
              <a:t> a range of </a:t>
            </a:r>
            <a:r>
              <a:rPr lang="en-AU" sz="1200" b="0" i="0" kern="1200" dirty="0" smtClean="0">
                <a:solidFill>
                  <a:schemeClr val="tx1"/>
                </a:solidFill>
                <a:effectLst/>
                <a:latin typeface="+mn-lt"/>
                <a:ea typeface="+mn-ea"/>
                <a:cs typeface="+mn-cs"/>
              </a:rPr>
              <a:t>techniques including computer modelling and storm chasing!</a:t>
            </a:r>
          </a:p>
          <a:p>
            <a:endParaRPr lang="en-AU" b="0" dirty="0"/>
          </a:p>
        </p:txBody>
      </p:sp>
      <p:sp>
        <p:nvSpPr>
          <p:cNvPr id="4" name="Slide Number Placeholder 3"/>
          <p:cNvSpPr>
            <a:spLocks noGrp="1"/>
          </p:cNvSpPr>
          <p:nvPr>
            <p:ph type="sldNum" sz="quarter" idx="10"/>
          </p:nvPr>
        </p:nvSpPr>
        <p:spPr/>
        <p:txBody>
          <a:bodyPr/>
          <a:lstStyle/>
          <a:p>
            <a:fld id="{D98E8A7A-9E0A-4F27-82F4-BF1E40D8FBEE}" type="slidenum">
              <a:rPr lang="en-AU" smtClean="0"/>
              <a:t>2</a:t>
            </a:fld>
            <a:endParaRPr lang="en-AU"/>
          </a:p>
        </p:txBody>
      </p:sp>
    </p:spTree>
    <p:extLst>
      <p:ext uri="{BB962C8B-B14F-4D97-AF65-F5344CB8AC3E}">
        <p14:creationId xmlns:p14="http://schemas.microsoft.com/office/powerpoint/2010/main" val="1450316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20</a:t>
            </a:fld>
            <a:endParaRPr lang="en-AU"/>
          </a:p>
        </p:txBody>
      </p:sp>
    </p:spTree>
    <p:extLst>
      <p:ext uri="{BB962C8B-B14F-4D97-AF65-F5344CB8AC3E}">
        <p14:creationId xmlns:p14="http://schemas.microsoft.com/office/powerpoint/2010/main" val="4056530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http://www.dwf.org/en/content/ten-key-principles-cyclone-resistant-construction</a:t>
            </a:r>
          </a:p>
          <a:p>
            <a:r>
              <a:rPr lang="en-AU" dirty="0"/>
              <a:t>http://www.unisdr.org/files/11711_CycloneArchitecture1.pdf</a:t>
            </a:r>
          </a:p>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21</a:t>
            </a:fld>
            <a:endParaRPr lang="en-AU"/>
          </a:p>
        </p:txBody>
      </p:sp>
    </p:spTree>
    <p:extLst>
      <p:ext uri="{BB962C8B-B14F-4D97-AF65-F5344CB8AC3E}">
        <p14:creationId xmlns:p14="http://schemas.microsoft.com/office/powerpoint/2010/main" val="1537203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22</a:t>
            </a:fld>
            <a:endParaRPr lang="en-AU"/>
          </a:p>
        </p:txBody>
      </p:sp>
    </p:spTree>
    <p:extLst>
      <p:ext uri="{BB962C8B-B14F-4D97-AF65-F5344CB8AC3E}">
        <p14:creationId xmlns:p14="http://schemas.microsoft.com/office/powerpoint/2010/main" val="1885203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should work in groups</a:t>
            </a:r>
            <a:r>
              <a:rPr lang="en-AU" baseline="0" dirty="0"/>
              <a:t> of </a:t>
            </a:r>
            <a:r>
              <a:rPr lang="en-AU" baseline="0" dirty="0" smtClean="0"/>
              <a:t>~2 – 4.</a:t>
            </a: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23</a:t>
            </a:fld>
            <a:endParaRPr lang="en-AU"/>
          </a:p>
        </p:txBody>
      </p:sp>
    </p:spTree>
    <p:extLst>
      <p:ext uri="{BB962C8B-B14F-4D97-AF65-F5344CB8AC3E}">
        <p14:creationId xmlns:p14="http://schemas.microsoft.com/office/powerpoint/2010/main" val="1010055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24</a:t>
            </a:fld>
            <a:endParaRPr lang="en-AU"/>
          </a:p>
        </p:txBody>
      </p:sp>
    </p:spTree>
    <p:extLst>
      <p:ext uri="{BB962C8B-B14F-4D97-AF65-F5344CB8AC3E}">
        <p14:creationId xmlns:p14="http://schemas.microsoft.com/office/powerpoint/2010/main" val="1769539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25</a:t>
            </a:fld>
            <a:endParaRPr lang="en-AU"/>
          </a:p>
        </p:txBody>
      </p:sp>
    </p:spTree>
    <p:extLst>
      <p:ext uri="{BB962C8B-B14F-4D97-AF65-F5344CB8AC3E}">
        <p14:creationId xmlns:p14="http://schemas.microsoft.com/office/powerpoint/2010/main" val="158254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100" b="0" i="0" kern="1200" dirty="0" smtClean="0">
                <a:solidFill>
                  <a:schemeClr val="tx1"/>
                </a:solidFill>
                <a:effectLst/>
                <a:latin typeface="+mn-lt"/>
                <a:ea typeface="+mn-ea"/>
                <a:cs typeface="+mn-cs"/>
              </a:rPr>
              <a:t>In late January 2013,</a:t>
            </a:r>
            <a:r>
              <a:rPr lang="en-AU" sz="1100" b="0" i="0" kern="1200" baseline="0" dirty="0" smtClean="0">
                <a:solidFill>
                  <a:schemeClr val="tx1"/>
                </a:solidFill>
                <a:effectLst/>
                <a:latin typeface="+mn-lt"/>
                <a:ea typeface="+mn-ea"/>
                <a:cs typeface="+mn-cs"/>
              </a:rPr>
              <a:t> </a:t>
            </a:r>
            <a:r>
              <a:rPr lang="en-AU" sz="1100" b="0" i="0" kern="1200" dirty="0" smtClean="0">
                <a:solidFill>
                  <a:schemeClr val="tx1"/>
                </a:solidFill>
                <a:effectLst/>
                <a:latin typeface="+mn-lt"/>
                <a:ea typeface="+mn-ea"/>
                <a:cs typeface="+mn-cs"/>
              </a:rPr>
              <a:t>“wild weather” in the Australian state of Queensland led to the small towns</a:t>
            </a:r>
            <a:r>
              <a:rPr lang="en-AU" sz="1100" b="0" i="0" kern="1200" baseline="0" dirty="0" smtClean="0">
                <a:solidFill>
                  <a:schemeClr val="tx1"/>
                </a:solidFill>
                <a:effectLst/>
                <a:latin typeface="+mn-lt"/>
                <a:ea typeface="+mn-ea"/>
                <a:cs typeface="+mn-cs"/>
              </a:rPr>
              <a:t> of Alexandra Headland and Mooloolaba</a:t>
            </a:r>
            <a:r>
              <a:rPr lang="en-AU" sz="1100" b="0" i="0" kern="1200" dirty="0" smtClean="0">
                <a:solidFill>
                  <a:schemeClr val="tx1"/>
                </a:solidFill>
                <a:effectLst/>
                <a:latin typeface="+mn-lt"/>
                <a:ea typeface="+mn-ea"/>
                <a:cs typeface="+mn-cs"/>
              </a:rPr>
              <a:t> becoming covered in foam whipped up by heavy rain, strong wind and rough seas, following ex-tropical</a:t>
            </a:r>
            <a:r>
              <a:rPr lang="en-AU" sz="1100" b="0" i="0" kern="1200" baseline="0" dirty="0" smtClean="0">
                <a:solidFill>
                  <a:schemeClr val="tx1"/>
                </a:solidFill>
                <a:effectLst/>
                <a:latin typeface="+mn-lt"/>
                <a:ea typeface="+mn-ea"/>
                <a:cs typeface="+mn-cs"/>
              </a:rPr>
              <a:t> cyclone Oswald</a:t>
            </a:r>
            <a:r>
              <a:rPr lang="en-AU" sz="1100" b="0" i="0" kern="1200" dirty="0" smtClean="0">
                <a:solidFill>
                  <a:schemeClr val="tx1"/>
                </a:solidFill>
                <a:effectLst/>
                <a:latin typeface="+mn-lt"/>
                <a:ea typeface="+mn-ea"/>
                <a:cs typeface="+mn-cs"/>
              </a:rPr>
              <a:t>. Residents and visitors could be seen playing in the foam and taking pictures of the unusual phenomenon on the Sunshine Coast. Residents</a:t>
            </a:r>
            <a:r>
              <a:rPr lang="en-AU" sz="1100" b="0" i="0" kern="1200" baseline="0" dirty="0" smtClean="0">
                <a:solidFill>
                  <a:schemeClr val="tx1"/>
                </a:solidFill>
                <a:effectLst/>
                <a:latin typeface="+mn-lt"/>
                <a:ea typeface="+mn-ea"/>
                <a:cs typeface="+mn-cs"/>
              </a:rPr>
              <a:t> were advised not to play in the foam in case it contained pollutants and toxins from sewage. The foam was smelly and brown!</a:t>
            </a:r>
            <a:endParaRPr lang="en-AU" sz="1100" b="0" i="0" kern="1200" dirty="0" smtClean="0">
              <a:solidFill>
                <a:schemeClr val="tx1"/>
              </a:solidFill>
              <a:effectLst/>
              <a:latin typeface="+mn-lt"/>
              <a:ea typeface="+mn-ea"/>
              <a:cs typeface="+mn-cs"/>
            </a:endParaRPr>
          </a:p>
          <a:p>
            <a:r>
              <a:rPr lang="en-AU" sz="1100" baseline="0" dirty="0" smtClean="0">
                <a:solidFill>
                  <a:schemeClr val="tx1"/>
                </a:solidFill>
              </a:rPr>
              <a:t>Foam Videos:</a:t>
            </a:r>
          </a:p>
          <a:p>
            <a:r>
              <a:rPr lang="en-AU" sz="1100" baseline="0" dirty="0" smtClean="0">
                <a:solidFill>
                  <a:schemeClr val="tx1"/>
                </a:solidFill>
              </a:rPr>
              <a:t>https://www.youtube.com/watch?v=68RrXdy2d9I </a:t>
            </a:r>
          </a:p>
          <a:p>
            <a:r>
              <a:rPr lang="en-AU" sz="1100" baseline="0" dirty="0" smtClean="0">
                <a:solidFill>
                  <a:schemeClr val="tx1"/>
                </a:solidFill>
              </a:rPr>
              <a:t>https://www.sunshinecoastdaily.com.au/news/foam-frenzy-may-hide-toxic-sewage/1734706/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News story: https://www.sunshinecoastdaily.com.au/news/the-foam-rolls-out/1740733/ </a:t>
            </a:r>
          </a:p>
          <a:p>
            <a:r>
              <a:rPr lang="en-AU" sz="1100" b="0" i="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i="0" kern="1200" dirty="0" smtClean="0">
                <a:solidFill>
                  <a:schemeClr val="tx1"/>
                </a:solidFill>
                <a:effectLst/>
                <a:latin typeface="+mn-lt"/>
                <a:ea typeface="+mn-ea"/>
                <a:cs typeface="+mn-cs"/>
              </a:rPr>
              <a:t>Water Spout Video: Published on May 29, 2011  </a:t>
            </a:r>
            <a:r>
              <a:rPr lang="en-AU" sz="1100" dirty="0" smtClean="0">
                <a:hlinkClick r:id="rId3"/>
              </a:rPr>
              <a:t>https://www.youtube.com/watch?v=9Sw8HFgOwpI</a:t>
            </a:r>
            <a:r>
              <a:rPr lang="en-AU" sz="1100" dirty="0" smtClean="0"/>
              <a:t> </a:t>
            </a:r>
            <a:endParaRPr lang="en-AU" sz="1100" b="0" i="0" kern="1200" dirty="0" smtClean="0">
              <a:solidFill>
                <a:schemeClr val="tx1"/>
              </a:solidFill>
              <a:effectLst/>
              <a:latin typeface="+mn-lt"/>
              <a:ea typeface="+mn-ea"/>
              <a:cs typeface="+mn-cs"/>
            </a:endParaRPr>
          </a:p>
          <a:p>
            <a:r>
              <a:rPr lang="en-AU" sz="1100" b="0" i="0" kern="1200" dirty="0" smtClean="0">
                <a:solidFill>
                  <a:schemeClr val="tx1"/>
                </a:solidFill>
                <a:effectLst/>
                <a:latin typeface="+mn-lt"/>
                <a:ea typeface="+mn-ea"/>
                <a:cs typeface="+mn-cs"/>
              </a:rPr>
              <a:t>Amazing pictures of a waterspout captured live by the 7 News chopper off Sydney's coast. Reported live on The Morning Show. Amazing pictures. Just off Avoca.</a:t>
            </a:r>
          </a:p>
        </p:txBody>
      </p:sp>
      <p:sp>
        <p:nvSpPr>
          <p:cNvPr id="4" name="Slide Number Placeholder 3"/>
          <p:cNvSpPr>
            <a:spLocks noGrp="1"/>
          </p:cNvSpPr>
          <p:nvPr>
            <p:ph type="sldNum" sz="quarter" idx="10"/>
          </p:nvPr>
        </p:nvSpPr>
        <p:spPr/>
        <p:txBody>
          <a:bodyPr/>
          <a:lstStyle/>
          <a:p>
            <a:fld id="{D98E8A7A-9E0A-4F27-82F4-BF1E40D8FBEE}" type="slidenum">
              <a:rPr lang="en-AU" smtClean="0"/>
              <a:t>3</a:t>
            </a:fld>
            <a:endParaRPr lang="en-AU"/>
          </a:p>
        </p:txBody>
      </p:sp>
    </p:spTree>
    <p:extLst>
      <p:ext uri="{BB962C8B-B14F-4D97-AF65-F5344CB8AC3E}">
        <p14:creationId xmlns:p14="http://schemas.microsoft.com/office/powerpoint/2010/main" val="61191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solidFill>
                  <a:schemeClr val="tx1"/>
                </a:solidFill>
              </a:rPr>
              <a:t>Can we create a tornado?</a:t>
            </a:r>
            <a:endParaRPr lang="en-AU" sz="1100" baseline="0" dirty="0" smtClean="0">
              <a:solidFill>
                <a:schemeClr val="tx1"/>
              </a:solidFill>
            </a:endParaRPr>
          </a:p>
          <a:p>
            <a:r>
              <a:rPr lang="en-AU" sz="1100" baseline="0" dirty="0" smtClean="0">
                <a:solidFill>
                  <a:schemeClr val="tx1"/>
                </a:solidFill>
              </a:rPr>
              <a:t>Refer to the Module 3 Risk Assessment before undertaking the experiment.</a:t>
            </a:r>
          </a:p>
          <a:p>
            <a:r>
              <a:rPr lang="en-AU" sz="1100" baseline="0" dirty="0" smtClean="0">
                <a:solidFill>
                  <a:schemeClr val="tx1"/>
                </a:solidFill>
              </a:rPr>
              <a:t>Refer to coordinators notes for Experiment E3.3.1.</a:t>
            </a:r>
          </a:p>
          <a:p>
            <a:r>
              <a:rPr lang="en-AU" sz="1100" baseline="0" dirty="0" smtClean="0">
                <a:solidFill>
                  <a:schemeClr val="tx1"/>
                </a:solidFill>
              </a:rPr>
              <a:t>Encourage students to form a hypothesis prior to conducting the experiment about what might happen. Discuss observations and results and compare to hypotheses after the experiment.</a:t>
            </a:r>
          </a:p>
          <a:p>
            <a:endParaRPr lang="en-AU" sz="1100" baseline="0" dirty="0"/>
          </a:p>
          <a:p>
            <a:endParaRPr lang="en-AU" sz="1100" dirty="0"/>
          </a:p>
        </p:txBody>
      </p:sp>
      <p:sp>
        <p:nvSpPr>
          <p:cNvPr id="4" name="Slide Number Placeholder 3"/>
          <p:cNvSpPr>
            <a:spLocks noGrp="1"/>
          </p:cNvSpPr>
          <p:nvPr>
            <p:ph type="sldNum" sz="quarter" idx="10"/>
          </p:nvPr>
        </p:nvSpPr>
        <p:spPr/>
        <p:txBody>
          <a:bodyPr/>
          <a:lstStyle/>
          <a:p>
            <a:fld id="{D98E8A7A-9E0A-4F27-82F4-BF1E40D8FBEE}" type="slidenum">
              <a:rPr lang="en-AU" smtClean="0"/>
              <a:t>4</a:t>
            </a:fld>
            <a:endParaRPr lang="en-AU"/>
          </a:p>
        </p:txBody>
      </p:sp>
    </p:spTree>
    <p:extLst>
      <p:ext uri="{BB962C8B-B14F-4D97-AF65-F5344CB8AC3E}">
        <p14:creationId xmlns:p14="http://schemas.microsoft.com/office/powerpoint/2010/main" val="237350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kern="1200" dirty="0" smtClean="0">
                <a:solidFill>
                  <a:schemeClr val="tx1"/>
                </a:solidFill>
                <a:effectLst/>
                <a:latin typeface="+mn-lt"/>
                <a:ea typeface="+mn-ea"/>
                <a:cs typeface="+mn-cs"/>
              </a:rPr>
              <a:t>Tropical Cyclones </a:t>
            </a:r>
            <a:r>
              <a:rPr lang="en-AU" sz="1200" b="0" i="0" kern="1200" dirty="0" smtClean="0">
                <a:solidFill>
                  <a:schemeClr val="tx1"/>
                </a:solidFill>
                <a:effectLst/>
                <a:latin typeface="+mn-lt"/>
                <a:ea typeface="+mn-ea"/>
                <a:cs typeface="+mn-cs"/>
              </a:rPr>
              <a:t>are dangerous because they produce destructive winds, heavy rainfall with flooding and damaging storm surges that can cause inundation of low-lying coastal areas.</a:t>
            </a:r>
          </a:p>
          <a:p>
            <a:r>
              <a:rPr lang="en-AU" sz="1200" b="1" i="0" kern="1200" dirty="0" smtClean="0">
                <a:solidFill>
                  <a:schemeClr val="tx1"/>
                </a:solidFill>
                <a:effectLst/>
                <a:latin typeface="+mn-lt"/>
                <a:ea typeface="+mn-ea"/>
                <a:cs typeface="+mn-cs"/>
              </a:rPr>
              <a:t>Tropical Cyclones</a:t>
            </a:r>
            <a:r>
              <a:rPr lang="en-AU" sz="1200" b="0" i="0" kern="1200" dirty="0" smtClean="0">
                <a:solidFill>
                  <a:schemeClr val="tx1"/>
                </a:solidFill>
                <a:effectLst/>
                <a:latin typeface="+mn-lt"/>
                <a:ea typeface="+mn-ea"/>
                <a:cs typeface="+mn-cs"/>
              </a:rPr>
              <a:t> are low pressure systems that form over warm tropical waters (26.5 degrees or more) and have gale force winds (sustained winds of 63 km/h or greater and gusts in excess of 90 km/h) near the centre.</a:t>
            </a:r>
          </a:p>
          <a:p>
            <a:r>
              <a:rPr lang="en-AU" sz="1200" b="0" i="0" kern="1200" dirty="0" smtClean="0">
                <a:solidFill>
                  <a:schemeClr val="tx1"/>
                </a:solidFill>
                <a:effectLst/>
                <a:latin typeface="+mn-lt"/>
                <a:ea typeface="+mn-ea"/>
                <a:cs typeface="+mn-cs"/>
              </a:rPr>
              <a:t>Reference: </a:t>
            </a:r>
            <a:r>
              <a:rPr lang="en-AU" sz="1200" dirty="0" smtClean="0"/>
              <a:t>http://www.bom.gov.au/cyclone/index.shtml</a:t>
            </a: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In</a:t>
            </a:r>
            <a:r>
              <a:rPr lang="en-AU" baseline="0" dirty="0" smtClean="0"/>
              <a:t> the USA cyclones are called </a:t>
            </a:r>
            <a:r>
              <a:rPr lang="en-AU" b="1" baseline="0" dirty="0" smtClean="0"/>
              <a:t>hurricanes</a:t>
            </a:r>
            <a:r>
              <a:rPr lang="en-AU" baseline="0" dirty="0" smtClean="0"/>
              <a:t> and in Asia they are called </a:t>
            </a:r>
            <a:r>
              <a:rPr lang="en-AU" b="1" baseline="0" dirty="0" smtClean="0"/>
              <a:t>typhoons</a:t>
            </a:r>
            <a:r>
              <a:rPr lang="en-AU" baseline="0" dirty="0" smtClean="0"/>
              <a:t>.</a:t>
            </a:r>
          </a:p>
          <a:p>
            <a:r>
              <a:rPr lang="en-AU" sz="1200" dirty="0" smtClean="0"/>
              <a:t>……………………………………..</a:t>
            </a:r>
          </a:p>
          <a:p>
            <a:r>
              <a:rPr lang="en-AU" sz="1200" dirty="0" smtClean="0"/>
              <a:t>Extension:</a:t>
            </a:r>
          </a:p>
          <a:p>
            <a:r>
              <a:rPr lang="en-AU" sz="1200" dirty="0" smtClean="0"/>
              <a:t>How do cyclones form? Warm damp air rises above warm ocean waters. When parcels of air move upwards, the pressure and temperature decrease forming clouds and rain. Strong winds also form. Because the earth is rotating, the strong winds blow in a circular motion as they are sucked upwards. The spinning system has very strong winds in the middle with a calm centre ‘eye’. The eye walls have the strongest winds. Cyclones need warm damp air to keep their power so they are found mostly around the equator. They also lose their power when they travel over land.</a:t>
            </a:r>
          </a:p>
          <a:p>
            <a:endParaRPr lang="en-AU" baseline="0" dirty="0" smtClean="0"/>
          </a:p>
        </p:txBody>
      </p:sp>
      <p:sp>
        <p:nvSpPr>
          <p:cNvPr id="4" name="Slide Number Placeholder 3"/>
          <p:cNvSpPr>
            <a:spLocks noGrp="1"/>
          </p:cNvSpPr>
          <p:nvPr>
            <p:ph type="sldNum" sz="quarter" idx="10"/>
          </p:nvPr>
        </p:nvSpPr>
        <p:spPr/>
        <p:txBody>
          <a:bodyPr/>
          <a:lstStyle/>
          <a:p>
            <a:fld id="{D98E8A7A-9E0A-4F27-82F4-BF1E40D8FBEE}" type="slidenum">
              <a:rPr lang="en-AU" smtClean="0"/>
              <a:t>5</a:t>
            </a:fld>
            <a:endParaRPr lang="en-AU"/>
          </a:p>
        </p:txBody>
      </p:sp>
    </p:spTree>
    <p:extLst>
      <p:ext uri="{BB962C8B-B14F-4D97-AF65-F5344CB8AC3E}">
        <p14:creationId xmlns:p14="http://schemas.microsoft.com/office/powerpoint/2010/main" val="252021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Cyclones are ranked on a scale of 1 to 5</a:t>
            </a:r>
            <a:r>
              <a:rPr lang="en-AU" baseline="0" dirty="0" smtClean="0"/>
              <a:t> according to the destruction they are expected to produce, where 5 is the most destructive.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Australia’s cyclone season runs from the November through to the May the following year,</a:t>
            </a:r>
            <a:r>
              <a:rPr lang="en-AU" sz="1200" baseline="0" dirty="0" smtClean="0"/>
              <a:t> a</a:t>
            </a:r>
            <a:r>
              <a:rPr lang="en-AU" dirty="0" smtClean="0"/>
              <a:t>lthough cyclones outside of cyclone season are not unheard of.</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Cyclone </a:t>
            </a:r>
            <a:r>
              <a:rPr lang="en-AU" sz="1200" dirty="0" err="1" smtClean="0"/>
              <a:t>Yasi</a:t>
            </a:r>
            <a:r>
              <a:rPr lang="en-AU" sz="1200" dirty="0" smtClean="0"/>
              <a:t> occurred</a:t>
            </a:r>
            <a:r>
              <a:rPr lang="en-AU" sz="1200" baseline="0" dirty="0" smtClean="0"/>
              <a:t> in Queensland in 2011, and was t</a:t>
            </a:r>
            <a:r>
              <a:rPr lang="en-AU" sz="1200" dirty="0" smtClean="0"/>
              <a:t>he worst cyclone in Australia since 1918. 1450 km in diameter, this category 5 cyclone caused wide spread flooding and destruction across Northern QLD. The damage bill was estimated at $3.6 billion.</a:t>
            </a:r>
            <a:r>
              <a:rPr lang="en-AU" sz="1200" baseline="0" dirty="0" smtClean="0"/>
              <a:t> </a:t>
            </a:r>
            <a:r>
              <a:rPr lang="en-AU" sz="1200" dirty="0" smtClean="0"/>
              <a:t>http://www.nprsr.qld.gov.au/managing/cyclone-yasi.html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D98E8A7A-9E0A-4F27-82F4-BF1E40D8FBEE}" type="slidenum">
              <a:rPr lang="en-AU" smtClean="0"/>
              <a:t>6</a:t>
            </a:fld>
            <a:endParaRPr lang="en-AU"/>
          </a:p>
        </p:txBody>
      </p:sp>
    </p:spTree>
    <p:extLst>
      <p:ext uri="{BB962C8B-B14F-4D97-AF65-F5344CB8AC3E}">
        <p14:creationId xmlns:p14="http://schemas.microsoft.com/office/powerpoint/2010/main" val="92236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smtClean="0">
                <a:solidFill>
                  <a:schemeClr val="tx1"/>
                </a:solidFill>
              </a:rPr>
              <a:t>Can we create a tornado?</a:t>
            </a:r>
            <a:endParaRPr lang="en-AU" sz="1100" baseline="0" dirty="0" smtClean="0">
              <a:solidFill>
                <a:schemeClr val="tx1"/>
              </a:solidFill>
            </a:endParaRPr>
          </a:p>
          <a:p>
            <a:r>
              <a:rPr lang="en-AU" sz="1100" baseline="0" dirty="0" smtClean="0">
                <a:solidFill>
                  <a:schemeClr val="tx1"/>
                </a:solidFill>
              </a:rPr>
              <a:t>Refer to the Module 3 Risk Assessment before undertaking the experiment.</a:t>
            </a:r>
          </a:p>
          <a:p>
            <a:r>
              <a:rPr lang="en-AU" sz="1100" baseline="0" dirty="0" smtClean="0">
                <a:solidFill>
                  <a:schemeClr val="tx1"/>
                </a:solidFill>
              </a:rPr>
              <a:t>Refer to coordinators notes for Experiment E3.3.2.</a:t>
            </a:r>
          </a:p>
          <a:p>
            <a:r>
              <a:rPr lang="en-AU" sz="1100" baseline="0" dirty="0" smtClean="0">
                <a:solidFill>
                  <a:schemeClr val="tx1"/>
                </a:solidFill>
              </a:rPr>
              <a:t>Encourage students to form a hypothesis prior to conducting the experiment about what might happen. Discuss observations and results and compare to hypotheses after the experiment.</a:t>
            </a:r>
          </a:p>
          <a:p>
            <a:r>
              <a:rPr lang="en-AU" sz="1100" baseline="0" dirty="0" smtClean="0">
                <a:solidFill>
                  <a:schemeClr val="tx1"/>
                </a:solidFill>
              </a:rPr>
              <a:t>Video Link to experiment:</a:t>
            </a:r>
          </a:p>
          <a:p>
            <a:r>
              <a:rPr lang="en-AU" sz="1100" baseline="0" dirty="0" smtClean="0">
                <a:solidFill>
                  <a:schemeClr val="tx1"/>
                </a:solidFill>
              </a:rPr>
              <a:t>https://youtu.be/cU7jUx5Mvx0 </a:t>
            </a:r>
          </a:p>
          <a:p>
            <a:endParaRPr lang="en-AU" sz="1100" baseline="0" dirty="0"/>
          </a:p>
          <a:p>
            <a:endParaRPr lang="en-AU" sz="1100" dirty="0"/>
          </a:p>
        </p:txBody>
      </p:sp>
      <p:sp>
        <p:nvSpPr>
          <p:cNvPr id="4" name="Slide Number Placeholder 3"/>
          <p:cNvSpPr>
            <a:spLocks noGrp="1"/>
          </p:cNvSpPr>
          <p:nvPr>
            <p:ph type="sldNum" sz="quarter" idx="10"/>
          </p:nvPr>
        </p:nvSpPr>
        <p:spPr/>
        <p:txBody>
          <a:bodyPr/>
          <a:lstStyle/>
          <a:p>
            <a:fld id="{D98E8A7A-9E0A-4F27-82F4-BF1E40D8FBEE}" type="slidenum">
              <a:rPr lang="en-AU" smtClean="0"/>
              <a:t>7</a:t>
            </a:fld>
            <a:endParaRPr lang="en-AU"/>
          </a:p>
        </p:txBody>
      </p:sp>
    </p:spTree>
    <p:extLst>
      <p:ext uri="{BB962C8B-B14F-4D97-AF65-F5344CB8AC3E}">
        <p14:creationId xmlns:p14="http://schemas.microsoft.com/office/powerpoint/2010/main" val="204249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demonstration helps students to visualise how warm rising air and a spinning earth create</a:t>
            </a:r>
            <a:r>
              <a:rPr lang="en-AU" baseline="0" dirty="0" smtClean="0"/>
              <a:t> the circling winds of a cyclone.</a:t>
            </a:r>
          </a:p>
          <a:p>
            <a:r>
              <a:rPr lang="en-AU" b="1" baseline="0" dirty="0" smtClean="0"/>
              <a:t>Make sure you explain each step as you go, so the students are involved in the whole process.</a:t>
            </a:r>
          </a:p>
          <a:p>
            <a:endParaRPr lang="en-AU" dirty="0" smtClean="0"/>
          </a:p>
          <a:p>
            <a:r>
              <a:rPr lang="en-AU" dirty="0" smtClean="0"/>
              <a:t>Compare normal ice and dry ice, discuss differences with students. </a:t>
            </a:r>
            <a:r>
              <a:rPr lang="en-AU" b="0" dirty="0" smtClean="0"/>
              <a:t>Remind students that things normally</a:t>
            </a:r>
            <a:r>
              <a:rPr lang="en-AU" b="0" baseline="0" dirty="0" smtClean="0"/>
              <a:t> change from a solid to a liquid to a gas. Dry ice misses the liquid stage, and changes straight from a solid to a gas. This change from a solid directly to a gas is called </a:t>
            </a:r>
            <a:r>
              <a:rPr lang="en-AU" b="1" baseline="0" dirty="0" smtClean="0"/>
              <a:t>sublimation</a:t>
            </a:r>
            <a:r>
              <a:rPr lang="en-AU" b="0" baseline="0" dirty="0" smtClean="0"/>
              <a:t>. </a:t>
            </a:r>
            <a:endParaRPr lang="en-AU" sz="1200" b="0" dirty="0" smtClean="0"/>
          </a:p>
          <a:p>
            <a:endParaRPr lang="en-AU" b="1" dirty="0"/>
          </a:p>
        </p:txBody>
      </p:sp>
      <p:sp>
        <p:nvSpPr>
          <p:cNvPr id="4" name="Slide Number Placeholder 3"/>
          <p:cNvSpPr>
            <a:spLocks noGrp="1"/>
          </p:cNvSpPr>
          <p:nvPr>
            <p:ph type="sldNum" sz="quarter" idx="10"/>
          </p:nvPr>
        </p:nvSpPr>
        <p:spPr/>
        <p:txBody>
          <a:bodyPr/>
          <a:lstStyle/>
          <a:p>
            <a:fld id="{D98E8A7A-9E0A-4F27-82F4-BF1E40D8FBEE}" type="slidenum">
              <a:rPr lang="en-AU" smtClean="0"/>
              <a:t>8</a:t>
            </a:fld>
            <a:endParaRPr lang="en-AU"/>
          </a:p>
        </p:txBody>
      </p:sp>
    </p:spTree>
    <p:extLst>
      <p:ext uri="{BB962C8B-B14F-4D97-AF65-F5344CB8AC3E}">
        <p14:creationId xmlns:p14="http://schemas.microsoft.com/office/powerpoint/2010/main" val="61049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100" baseline="0" dirty="0" smtClean="0">
                <a:solidFill>
                  <a:schemeClr val="tx1"/>
                </a:solidFill>
              </a:rPr>
              <a:t>Refer to the Module 3 Risk Assessment before undertaking the experiment. Refer to coordinators notes for Experiment E3.3.3.</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aseline="0" dirty="0" smtClean="0">
                <a:solidFill>
                  <a:schemeClr val="tx1"/>
                </a:solidFill>
              </a:rPr>
              <a:t>Encourage students to form a hypothesis prior to conducting the experiment about what might happen. Discuss observations and results and compare to hypotheses after the experiment.</a:t>
            </a:r>
          </a:p>
          <a:p>
            <a:pPr algn="l"/>
            <a:endParaRPr lang="en-AU" sz="1100" baseline="0" dirty="0" smtClean="0">
              <a:solidFill>
                <a:schemeClr val="tx1"/>
              </a:solidFill>
            </a:endParaRPr>
          </a:p>
          <a:p>
            <a:pPr algn="l"/>
            <a:r>
              <a:rPr lang="en-AU" sz="1100" b="1" dirty="0" smtClean="0"/>
              <a:t>Why is this a good demonstration of Cyclones?</a:t>
            </a:r>
          </a:p>
          <a:p>
            <a:pPr algn="l"/>
            <a:r>
              <a:rPr lang="en-AU" sz="1100" dirty="0" smtClean="0"/>
              <a:t>The fog around the dry ice is mostly water vapour. When the fan is turned</a:t>
            </a:r>
            <a:r>
              <a:rPr lang="en-AU" sz="1100" baseline="0" dirty="0" smtClean="0"/>
              <a:t> on, the water vapour </a:t>
            </a:r>
            <a:r>
              <a:rPr lang="en-AU" sz="1100" dirty="0" smtClean="0"/>
              <a:t>gets sucked up toward the top of the box, spiralling because of where the air inlets are positioned and because of the spinning fan blades. </a:t>
            </a:r>
          </a:p>
          <a:p>
            <a:pPr algn="l"/>
            <a:endParaRPr lang="en-AU" sz="1100" dirty="0" smtClean="0"/>
          </a:p>
        </p:txBody>
      </p:sp>
      <p:sp>
        <p:nvSpPr>
          <p:cNvPr id="4" name="Slide Number Placeholder 3"/>
          <p:cNvSpPr>
            <a:spLocks noGrp="1"/>
          </p:cNvSpPr>
          <p:nvPr>
            <p:ph type="sldNum" sz="quarter" idx="10"/>
          </p:nvPr>
        </p:nvSpPr>
        <p:spPr/>
        <p:txBody>
          <a:bodyPr/>
          <a:lstStyle/>
          <a:p>
            <a:fld id="{D98E8A7A-9E0A-4F27-82F4-BF1E40D8FBEE}" type="slidenum">
              <a:rPr lang="en-AU" smtClean="0"/>
              <a:t>9</a:t>
            </a:fld>
            <a:endParaRPr lang="en-AU"/>
          </a:p>
        </p:txBody>
      </p:sp>
    </p:spTree>
    <p:extLst>
      <p:ext uri="{BB962C8B-B14F-4D97-AF65-F5344CB8AC3E}">
        <p14:creationId xmlns:p14="http://schemas.microsoft.com/office/powerpoint/2010/main" val="3557467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1933D5-831F-40CD-86A1-F0B6D08615E4}" type="datetime1">
              <a:rPr lang="en-AU" smtClean="0"/>
              <a:t>4/04/2018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400" y="6303600"/>
            <a:ext cx="1249524" cy="474286"/>
          </a:xfrm>
          <a:prstGeom prst="rect">
            <a:avLst/>
          </a:prstGeom>
        </p:spPr>
      </p:pic>
    </p:spTree>
    <p:extLst>
      <p:ext uri="{BB962C8B-B14F-4D97-AF65-F5344CB8AC3E}">
        <p14:creationId xmlns:p14="http://schemas.microsoft.com/office/powerpoint/2010/main" val="174291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F47550-868A-4593-8F0B-3E5A147FC2C2}" type="datetime1">
              <a:rPr lang="en-AU" smtClean="0"/>
              <a:t>4/04/2018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254520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22024F-70A1-488D-B390-D58269EA6F57}" type="datetime1">
              <a:rPr lang="en-AU" smtClean="0"/>
              <a:t>4/04/2018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684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DDCB19-6D5B-4211-889E-686E551A2CF2}" type="datetime1">
              <a:rPr lang="en-AU" smtClean="0"/>
              <a:t>4/04/2018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498232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7CA4B4-540F-4C52-A0C9-C7BBB8374096}" type="datetime1">
              <a:rPr lang="en-AU" smtClean="0"/>
              <a:t>4/04/2018</a:t>
            </a:fld>
            <a:endParaRPr lang="en-AU"/>
          </a:p>
        </p:txBody>
      </p:sp>
      <p:sp>
        <p:nvSpPr>
          <p:cNvPr id="5" name="Footer Placeholder 4"/>
          <p:cNvSpPr>
            <a:spLocks noGrp="1"/>
          </p:cNvSpPr>
          <p:nvPr>
            <p:ph type="ftr" sz="quarter" idx="11"/>
          </p:nvPr>
        </p:nvSpPr>
        <p:spPr/>
        <p:txBody>
          <a:bodyPr/>
          <a:lstStyle/>
          <a:p>
            <a:r>
              <a:rPr lang="en-AU"/>
              <a:t>Science Clubs Module 1.1                                                             Proudly developed by SMART with funding from Inspiring Australia</a:t>
            </a:r>
          </a:p>
        </p:txBody>
      </p:sp>
      <p:sp>
        <p:nvSpPr>
          <p:cNvPr id="6" name="Slide Number Placeholder 5"/>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24118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6DC3E-1634-4C66-A371-E4A2FE18018C}" type="datetime1">
              <a:rPr lang="en-AU" smtClean="0"/>
              <a:t>4/04/2018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13341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56C760-1DCF-4BF5-B9EC-EDC7A80BA44B}" type="datetime1">
              <a:rPr lang="en-AU" smtClean="0"/>
              <a:t>4/04/2018</a:t>
            </a:fld>
            <a:endParaRPr lang="en-AU"/>
          </a:p>
        </p:txBody>
      </p:sp>
      <p:sp>
        <p:nvSpPr>
          <p:cNvPr id="8" name="Footer Placeholder 7"/>
          <p:cNvSpPr>
            <a:spLocks noGrp="1"/>
          </p:cNvSpPr>
          <p:nvPr>
            <p:ph type="ftr" sz="quarter" idx="11"/>
          </p:nvPr>
        </p:nvSpPr>
        <p:spPr/>
        <p:txBody>
          <a:bodyPr/>
          <a:lstStyle/>
          <a:p>
            <a:r>
              <a:rPr lang="en-AU"/>
              <a:t>Science Clubs Module 1.1                                                             Proudly developed by SMART with funding from Inspiring Australia</a:t>
            </a:r>
          </a:p>
        </p:txBody>
      </p:sp>
      <p:sp>
        <p:nvSpPr>
          <p:cNvPr id="9" name="Slide Number Placeholder 8"/>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9280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F40DCA-07E6-4396-A137-2FBB333A78FF}" type="datetime1">
              <a:rPr lang="en-AU" smtClean="0"/>
              <a:t>4/04/2018</a:t>
            </a:fld>
            <a:endParaRPr lang="en-AU"/>
          </a:p>
        </p:txBody>
      </p:sp>
      <p:sp>
        <p:nvSpPr>
          <p:cNvPr id="4" name="Footer Placeholder 3"/>
          <p:cNvSpPr>
            <a:spLocks noGrp="1"/>
          </p:cNvSpPr>
          <p:nvPr>
            <p:ph type="ftr" sz="quarter" idx="11"/>
          </p:nvPr>
        </p:nvSpPr>
        <p:spPr/>
        <p:txBody>
          <a:bodyPr/>
          <a:lstStyle/>
          <a:p>
            <a:r>
              <a:rPr lang="en-AU"/>
              <a:t>Science Clubs Module 1.1                                                             Proudly developed by SMART with funding from Inspiring Australia</a:t>
            </a:r>
          </a:p>
        </p:txBody>
      </p:sp>
      <p:sp>
        <p:nvSpPr>
          <p:cNvPr id="5" name="Slide Number Placeholder 4"/>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71997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518AC-1616-4A3B-874B-6D0EEB8CA24E}" type="datetime1">
              <a:rPr lang="en-AU" smtClean="0"/>
              <a:t>4/04/2018</a:t>
            </a:fld>
            <a:endParaRPr lang="en-AU"/>
          </a:p>
        </p:txBody>
      </p:sp>
      <p:sp>
        <p:nvSpPr>
          <p:cNvPr id="3" name="Footer Placeholder 2"/>
          <p:cNvSpPr>
            <a:spLocks noGrp="1"/>
          </p:cNvSpPr>
          <p:nvPr>
            <p:ph type="ftr" sz="quarter" idx="11"/>
          </p:nvPr>
        </p:nvSpPr>
        <p:spPr/>
        <p:txBody>
          <a:bodyPr/>
          <a:lstStyle/>
          <a:p>
            <a:r>
              <a:rPr lang="en-AU"/>
              <a:t>Science Clubs Module 1.1                                                             Proudly developed by SMART with funding from Inspiring Australia</a:t>
            </a:r>
          </a:p>
        </p:txBody>
      </p:sp>
      <p:sp>
        <p:nvSpPr>
          <p:cNvPr id="4" name="Slide Number Placeholder 3"/>
          <p:cNvSpPr>
            <a:spLocks noGrp="1"/>
          </p:cNvSpPr>
          <p:nvPr>
            <p:ph type="sldNum" sz="quarter" idx="12"/>
          </p:nvPr>
        </p:nvSpPr>
        <p:spPr/>
        <p:txBody>
          <a:bodyPr/>
          <a:lstStyle/>
          <a:p>
            <a:fld id="{E0184A67-BBA8-453B-B1E0-F72BFCC84079}"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9600" y="6238800"/>
            <a:ext cx="1166222" cy="442667"/>
          </a:xfrm>
          <a:prstGeom prst="rect">
            <a:avLst/>
          </a:prstGeom>
        </p:spPr>
      </p:pic>
      <p:pic>
        <p:nvPicPr>
          <p:cNvPr id="6" name="Picture 5"/>
          <p:cNvPicPr>
            <a:picLocks noChangeAspect="1"/>
          </p:cNvPicPr>
          <p:nvPr userDrawn="1"/>
        </p:nvPicPr>
        <p:blipFill>
          <a:blip r:embed="rId3"/>
          <a:stretch>
            <a:fillRect/>
          </a:stretch>
        </p:blipFill>
        <p:spPr>
          <a:xfrm>
            <a:off x="6472800" y="6285600"/>
            <a:ext cx="1212385" cy="39611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66068" t="21468" r="29650" b="33997"/>
          <a:stretch/>
        </p:blipFill>
        <p:spPr>
          <a:xfrm>
            <a:off x="7624800" y="6238800"/>
            <a:ext cx="101600" cy="397164"/>
          </a:xfrm>
          <a:prstGeom prst="rect">
            <a:avLst/>
          </a:prstGeom>
        </p:spPr>
      </p:pic>
    </p:spTree>
    <p:extLst>
      <p:ext uri="{BB962C8B-B14F-4D97-AF65-F5344CB8AC3E}">
        <p14:creationId xmlns:p14="http://schemas.microsoft.com/office/powerpoint/2010/main" val="416775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83400C-6BF5-4579-8A01-86C1624DBB87}" type="datetime1">
              <a:rPr lang="en-AU" smtClean="0"/>
              <a:t>4/04/2018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97233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40C96C-33D9-4233-AF82-0D8209907901}" type="datetime1">
              <a:rPr lang="en-AU" smtClean="0"/>
              <a:t>4/04/2018</a:t>
            </a:fld>
            <a:endParaRPr lang="en-AU"/>
          </a:p>
        </p:txBody>
      </p:sp>
      <p:sp>
        <p:nvSpPr>
          <p:cNvPr id="6" name="Footer Placeholder 5"/>
          <p:cNvSpPr>
            <a:spLocks noGrp="1"/>
          </p:cNvSpPr>
          <p:nvPr>
            <p:ph type="ftr" sz="quarter" idx="11"/>
          </p:nvPr>
        </p:nvSpPr>
        <p:spPr/>
        <p:txBody>
          <a:bodyPr/>
          <a:lstStyle/>
          <a:p>
            <a:r>
              <a:rPr lang="en-AU"/>
              <a:t>Science Clubs Module 1.1                                                             Proudly developed by SMART with funding from Inspiring Australia</a:t>
            </a:r>
          </a:p>
        </p:txBody>
      </p:sp>
      <p:sp>
        <p:nvSpPr>
          <p:cNvPr id="7" name="Slide Number Placeholder 6"/>
          <p:cNvSpPr>
            <a:spLocks noGrp="1"/>
          </p:cNvSpPr>
          <p:nvPr>
            <p:ph type="sldNum" sz="quarter" idx="12"/>
          </p:nvPr>
        </p:nvSpPr>
        <p:spPr/>
        <p:txBody>
          <a:bodyPr/>
          <a:lstStyle/>
          <a:p>
            <a:fld id="{E0184A67-BBA8-453B-B1E0-F72BFCC84079}" type="slidenum">
              <a:rPr lang="en-AU" smtClean="0"/>
              <a:t>‹#›</a:t>
            </a:fld>
            <a:endParaRPr lang="en-AU"/>
          </a:p>
        </p:txBody>
      </p:sp>
    </p:spTree>
    <p:extLst>
      <p:ext uri="{BB962C8B-B14F-4D97-AF65-F5344CB8AC3E}">
        <p14:creationId xmlns:p14="http://schemas.microsoft.com/office/powerpoint/2010/main" val="1893859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91815-F5FA-4381-BD29-261492BD6AB7}" type="datetime1">
              <a:rPr lang="en-AU" smtClean="0"/>
              <a:t>4/04/2018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Science Clubs Module 1.1                                                             Proudly developed by SMART with funding from Inspiring Australia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84A67-BBA8-453B-B1E0-F72BFCC84079}" type="slidenum">
              <a:rPr lang="en-AU" smtClean="0"/>
              <a:t>‹#›</a:t>
            </a:fld>
            <a:endParaRPr lang="en-AU"/>
          </a:p>
        </p:txBody>
      </p:sp>
    </p:spTree>
    <p:extLst>
      <p:ext uri="{BB962C8B-B14F-4D97-AF65-F5344CB8AC3E}">
        <p14:creationId xmlns:p14="http://schemas.microsoft.com/office/powerpoint/2010/main" val="2862039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ideo" Target="https://www.youtube.com/embed/Wx9vPv-T51I" TargetMode="External"/><Relationship Id="rId5" Type="http://schemas.openxmlformats.org/officeDocument/2006/relationships/hyperlink" Target="https://ed.ted.com/lessons/how-tsunamis-work-alex-gendler" TargetMode="Externa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www.disaster.qld.gov.au/disaster-resources/documents/storm-tide-handbook.pdf" TargetMode="External"/><Relationship Id="rId13" Type="http://schemas.openxmlformats.org/officeDocument/2006/relationships/hyperlink" Target="https://www.sunshinecoastdaily.com.au/news/the-foam-rolls-out/1740733/" TargetMode="External"/><Relationship Id="rId3" Type="http://schemas.openxmlformats.org/officeDocument/2006/relationships/hyperlink" Target="http://www.dwf.org/en/content/ten-key-principles-cyclone-resistant-construction" TargetMode="External"/><Relationship Id="rId7" Type="http://schemas.openxmlformats.org/officeDocument/2006/relationships/hyperlink" Target="http://www.australiangeographic.com.au/topics/science-environment/2011/02/australias-worst-cyclones-timeline/" TargetMode="External"/><Relationship Id="rId12" Type="http://schemas.openxmlformats.org/officeDocument/2006/relationships/hyperlink" Target="https://www.sunshinecoastdaily.com.au/news/foam-frenzy-may-hide-toxic-sewage/1734706/" TargetMode="External"/><Relationship Id="rId2" Type="http://schemas.openxmlformats.org/officeDocument/2006/relationships/notesSlide" Target="../notesSlides/notesSlide24.xml"/><Relationship Id="rId16" Type="http://schemas.openxmlformats.org/officeDocument/2006/relationships/hyperlink" Target="http://www.theherald.com.au/story/3551445/lightning-camera-action-storm-chasers-cracking-shots/" TargetMode="External"/><Relationship Id="rId1" Type="http://schemas.openxmlformats.org/officeDocument/2006/relationships/slideLayout" Target="../slideLayouts/slideLayout7.xml"/><Relationship Id="rId6" Type="http://schemas.openxmlformats.org/officeDocument/2006/relationships/hyperlink" Target="http://www.bom.gov.au/cyclone/about/" TargetMode="External"/><Relationship Id="rId11" Type="http://schemas.openxmlformats.org/officeDocument/2006/relationships/hyperlink" Target="https://www.youtube.com/watch?v=68RrXdy2d9I" TargetMode="External"/><Relationship Id="rId5" Type="http://schemas.openxmlformats.org/officeDocument/2006/relationships/hyperlink" Target="http://qldreconstruction.org.au/u/lib/cms2/planning-for-stronger-nq-part-2.pdf" TargetMode="External"/><Relationship Id="rId15" Type="http://schemas.openxmlformats.org/officeDocument/2006/relationships/hyperlink" Target="http://www.bom.gov.au/cyclone/history/yasi-satellite.shtml" TargetMode="External"/><Relationship Id="rId10" Type="http://schemas.openxmlformats.org/officeDocument/2006/relationships/hyperlink" Target="http://www.australiangeographic.com.au/topics/science-environment/2011/10/earthquakes-in-australia/" TargetMode="External"/><Relationship Id="rId4" Type="http://schemas.openxmlformats.org/officeDocument/2006/relationships/hyperlink" Target="http://www.unisdr.org/files/11711_CycloneArchitecture1.pdf" TargetMode="External"/><Relationship Id="rId9" Type="http://schemas.openxmlformats.org/officeDocument/2006/relationships/hyperlink" Target="http://news.nationalgeographic.com/news/2014/01/140115-earthquakes-california-faults-science/" TargetMode="External"/><Relationship Id="rId14" Type="http://schemas.openxmlformats.org/officeDocument/2006/relationships/hyperlink" Target="https://www.youtube.com/watch?v=9Sw8HFgOwpI"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gpats.com.au/lightning-detection-network" TargetMode="External"/><Relationship Id="rId13" Type="http://schemas.openxmlformats.org/officeDocument/2006/relationships/hyperlink" Target="http://www.sms-tsunami-warning.com/pages/seismology-measurement#.Vp2HCPl9670" TargetMode="External"/><Relationship Id="rId3" Type="http://schemas.openxmlformats.org/officeDocument/2006/relationships/hyperlink" Target="http://www.bom.gov.au/cyclone/index.shtml" TargetMode="External"/><Relationship Id="rId7" Type="http://schemas.openxmlformats.org/officeDocument/2006/relationships/hyperlink" Target="http://media.bom.gov.au/social/blog/1478/a-bolt-from-the-blue-what-is-lightning/" TargetMode="External"/><Relationship Id="rId12" Type="http://schemas.openxmlformats.org/officeDocument/2006/relationships/hyperlink" Target="https://ed.ted.com/lessons/how-tsunamis-work-alex-gendler"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www.sciencemadesimple.co.uk/curriculum-blogs/primary-blogs/thunder" TargetMode="External"/><Relationship Id="rId11" Type="http://schemas.openxmlformats.org/officeDocument/2006/relationships/hyperlink" Target="https://www.rfs.nsw.gov.au/resources/multimedia" TargetMode="External"/><Relationship Id="rId5" Type="http://schemas.openxmlformats.org/officeDocument/2006/relationships/hyperlink" Target="http://media.bom.gov.au/social/blog/64/cooking-up-a-storm--how-thunderstorms-form/" TargetMode="External"/><Relationship Id="rId15" Type="http://schemas.openxmlformats.org/officeDocument/2006/relationships/hyperlink" Target="http://easyscienceforkids.com/all-about-earthquakes/" TargetMode="External"/><Relationship Id="rId10" Type="http://schemas.openxmlformats.org/officeDocument/2006/relationships/hyperlink" Target="https://youtu.be/zUn7QFZdDBg" TargetMode="External"/><Relationship Id="rId4" Type="http://schemas.openxmlformats.org/officeDocument/2006/relationships/hyperlink" Target="http://www.nprsr.qld.gov.au/managing/cyclone-yasi.html" TargetMode="External"/><Relationship Id="rId9" Type="http://schemas.openxmlformats.org/officeDocument/2006/relationships/hyperlink" Target="http://www.australia.gov.au/about-australia/australian-story/natural-disasters" TargetMode="External"/><Relationship Id="rId14" Type="http://schemas.openxmlformats.org/officeDocument/2006/relationships/hyperlink" Target="http://www.worldatlas.com/aatlas/infopage/tectonic.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youtube.com/watch?v=9Sw8HFgOwpI"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www.youtube.com/watch?v=68RrXdy2d9I"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5lKhb5Ggd-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2C8"/>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614161" cy="4902896"/>
          </a:xfrm>
          <a:prstGeom prst="rect">
            <a:avLst/>
          </a:prstGeom>
        </p:spPr>
      </p:pic>
      <p:sp>
        <p:nvSpPr>
          <p:cNvPr id="2" name="Rectangle 1"/>
          <p:cNvSpPr/>
          <p:nvPr/>
        </p:nvSpPr>
        <p:spPr>
          <a:xfrm>
            <a:off x="1170936" y="2255918"/>
            <a:ext cx="6458673" cy="3649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6533" t="13839" r="20727" b="34263"/>
          <a:stretch/>
        </p:blipFill>
        <p:spPr>
          <a:xfrm>
            <a:off x="6845182" y="226341"/>
            <a:ext cx="1885914" cy="1515467"/>
          </a:xfrm>
          <a:prstGeom prst="rect">
            <a:avLst/>
          </a:prstGeom>
        </p:spPr>
      </p:pic>
      <p:sp>
        <p:nvSpPr>
          <p:cNvPr id="19" name="Title 1"/>
          <p:cNvSpPr>
            <a:spLocks noGrp="1"/>
          </p:cNvSpPr>
          <p:nvPr>
            <p:ph type="ctrTitle"/>
          </p:nvPr>
        </p:nvSpPr>
        <p:spPr>
          <a:xfrm>
            <a:off x="1170936" y="2495606"/>
            <a:ext cx="6458673" cy="1515533"/>
          </a:xfrm>
        </p:spPr>
        <p:txBody>
          <a:bodyPr/>
          <a:lstStyle/>
          <a:p>
            <a:r>
              <a:rPr lang="en-AU" b="1" dirty="0">
                <a:solidFill>
                  <a:schemeClr val="tx2">
                    <a:lumMod val="50000"/>
                  </a:schemeClr>
                </a:solidFill>
                <a:latin typeface="+mn-lt"/>
              </a:rPr>
              <a:t>WEATHER</a:t>
            </a:r>
          </a:p>
        </p:txBody>
      </p:sp>
      <p:sp>
        <p:nvSpPr>
          <p:cNvPr id="23" name="Subtitle 2"/>
          <p:cNvSpPr>
            <a:spLocks noGrp="1"/>
          </p:cNvSpPr>
          <p:nvPr>
            <p:ph type="subTitle" idx="1"/>
          </p:nvPr>
        </p:nvSpPr>
        <p:spPr>
          <a:xfrm>
            <a:off x="2150854" y="4150287"/>
            <a:ext cx="4573282" cy="613461"/>
          </a:xfrm>
        </p:spPr>
        <p:txBody>
          <a:bodyPr>
            <a:normAutofit fontScale="62500" lnSpcReduction="20000"/>
          </a:bodyPr>
          <a:lstStyle/>
          <a:p>
            <a:r>
              <a:rPr lang="en-AU" sz="4000" dirty="0">
                <a:solidFill>
                  <a:schemeClr val="bg2">
                    <a:lumMod val="25000"/>
                  </a:schemeClr>
                </a:solidFill>
                <a:latin typeface="Arial Narrow" panose="020B0606020202030204" pitchFamily="34" charset="0"/>
              </a:rPr>
              <a:t>Wild Weather and </a:t>
            </a:r>
            <a:r>
              <a:rPr lang="en-AU" sz="4000" dirty="0" smtClean="0">
                <a:solidFill>
                  <a:schemeClr val="bg2">
                    <a:lumMod val="25000"/>
                  </a:schemeClr>
                </a:solidFill>
                <a:latin typeface="Arial Narrow" panose="020B0606020202030204" pitchFamily="34" charset="0"/>
              </a:rPr>
              <a:t>Natural </a:t>
            </a:r>
            <a:r>
              <a:rPr lang="en-AU" sz="4000" dirty="0">
                <a:solidFill>
                  <a:schemeClr val="bg2">
                    <a:lumMod val="25000"/>
                  </a:schemeClr>
                </a:solidFill>
                <a:latin typeface="Arial Narrow" panose="020B0606020202030204" pitchFamily="34" charset="0"/>
              </a:rPr>
              <a:t>Disasters</a:t>
            </a:r>
          </a:p>
        </p:txBody>
      </p:sp>
      <p:sp>
        <p:nvSpPr>
          <p:cNvPr id="10" name="Footer Placeholder 3"/>
          <p:cNvSpPr>
            <a:spLocks noGrp="1"/>
          </p:cNvSpPr>
          <p:nvPr>
            <p:ph type="ftr" sz="quarter" idx="11"/>
          </p:nvPr>
        </p:nvSpPr>
        <p:spPr>
          <a:xfrm>
            <a:off x="4606184" y="6436578"/>
            <a:ext cx="4477996" cy="365125"/>
          </a:xfrm>
        </p:spPr>
        <p:txBody>
          <a:bodyPr/>
          <a:lstStyle/>
          <a:p>
            <a:r>
              <a:rPr lang="en-AU" dirty="0">
                <a:solidFill>
                  <a:schemeClr val="bg1"/>
                </a:solidFill>
              </a:rPr>
              <a:t>Proudly developed by SMART with funding from Inspiring Australia</a:t>
            </a:r>
          </a:p>
        </p:txBody>
      </p:sp>
      <p:sp>
        <p:nvSpPr>
          <p:cNvPr id="11" name="TextBox 10"/>
          <p:cNvSpPr txBox="1"/>
          <p:nvPr/>
        </p:nvSpPr>
        <p:spPr>
          <a:xfrm>
            <a:off x="1331629" y="5409064"/>
            <a:ext cx="1638450" cy="369332"/>
          </a:xfrm>
          <a:prstGeom prst="rect">
            <a:avLst/>
          </a:prstGeom>
          <a:noFill/>
          <a:ln>
            <a:noFill/>
          </a:ln>
        </p:spPr>
        <p:txBody>
          <a:bodyPr wrap="square" rtlCol="0">
            <a:spAutoFit/>
          </a:bodyPr>
          <a:lstStyle/>
          <a:p>
            <a:pPr algn="ctr"/>
            <a:r>
              <a:rPr lang="en-AU" dirty="0"/>
              <a:t>Module </a:t>
            </a:r>
            <a:r>
              <a:rPr lang="en-AU" dirty="0" smtClean="0"/>
              <a:t>3.3</a:t>
            </a:r>
            <a:endParaRPr lang="en-AU" dirty="0"/>
          </a:p>
        </p:txBody>
      </p:sp>
      <p:pic>
        <p:nvPicPr>
          <p:cNvPr id="14" name="Picture 2" descr="http://www.scienceweek.net.au/wp-content/uploads/2012/03/initiative_ia_colour_inline_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5074" y="5097289"/>
            <a:ext cx="3084535" cy="80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3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336" y="1272730"/>
            <a:ext cx="7169530" cy="4480956"/>
          </a:xfrm>
          <a:prstGeom prst="rect">
            <a:avLst/>
          </a:prstGeom>
        </p:spPr>
      </p:pic>
      <p:sp>
        <p:nvSpPr>
          <p:cNvPr id="9" name="TextBox 8"/>
          <p:cNvSpPr txBox="1"/>
          <p:nvPr/>
        </p:nvSpPr>
        <p:spPr>
          <a:xfrm>
            <a:off x="391162" y="6390429"/>
            <a:ext cx="5963103" cy="230832"/>
          </a:xfrm>
          <a:prstGeom prst="rect">
            <a:avLst/>
          </a:prstGeom>
          <a:noFill/>
        </p:spPr>
        <p:txBody>
          <a:bodyPr wrap="square" rtlCol="0">
            <a:spAutoFit/>
          </a:bodyPr>
          <a:lstStyle/>
          <a:p>
            <a:r>
              <a:rPr lang="en-AU" sz="900" i="1" dirty="0" smtClean="0"/>
              <a:t>Image Source</a:t>
            </a:r>
            <a:r>
              <a:rPr lang="en-AU" sz="900" i="1" dirty="0"/>
              <a:t>: https://hiveminer.com/Tags/nobbys%2Cstorm</a:t>
            </a:r>
          </a:p>
        </p:txBody>
      </p:sp>
      <p:sp>
        <p:nvSpPr>
          <p:cNvPr id="17" name="TextBox 16"/>
          <p:cNvSpPr txBox="1"/>
          <p:nvPr/>
        </p:nvSpPr>
        <p:spPr>
          <a:xfrm>
            <a:off x="1152551" y="427871"/>
            <a:ext cx="7182391" cy="769441"/>
          </a:xfrm>
          <a:prstGeom prst="rect">
            <a:avLst/>
          </a:prstGeom>
          <a:noFill/>
        </p:spPr>
        <p:txBody>
          <a:bodyPr wrap="square" rtlCol="0">
            <a:spAutoFit/>
          </a:bodyPr>
          <a:lstStyle/>
          <a:p>
            <a:r>
              <a:rPr lang="en-AU" sz="4400" b="1" dirty="0" smtClean="0">
                <a:solidFill>
                  <a:srgbClr val="0081C7"/>
                </a:solidFill>
              </a:rPr>
              <a:t>Thunderstorms and Lightning</a:t>
            </a:r>
            <a:endParaRPr lang="en-AU" sz="4400" b="1" dirty="0">
              <a:solidFill>
                <a:srgbClr val="0081C7"/>
              </a:solidFill>
            </a:endParaRPr>
          </a:p>
        </p:txBody>
      </p:sp>
    </p:spTree>
    <p:extLst>
      <p:ext uri="{BB962C8B-B14F-4D97-AF65-F5344CB8AC3E}">
        <p14:creationId xmlns:p14="http://schemas.microsoft.com/office/powerpoint/2010/main" val="301203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9" name="TextBox 8"/>
          <p:cNvSpPr txBox="1"/>
          <p:nvPr/>
        </p:nvSpPr>
        <p:spPr>
          <a:xfrm>
            <a:off x="391162" y="6272596"/>
            <a:ext cx="5963103" cy="369332"/>
          </a:xfrm>
          <a:prstGeom prst="rect">
            <a:avLst/>
          </a:prstGeom>
          <a:noFill/>
        </p:spPr>
        <p:txBody>
          <a:bodyPr wrap="square" rtlCol="0">
            <a:spAutoFit/>
          </a:bodyPr>
          <a:lstStyle/>
          <a:p>
            <a:r>
              <a:rPr lang="en-AU" sz="900" i="1" dirty="0"/>
              <a:t>Image Source</a:t>
            </a:r>
            <a:r>
              <a:rPr lang="en-AU" sz="900" i="1" dirty="0" smtClean="0"/>
              <a:t>: http</a:t>
            </a:r>
            <a:r>
              <a:rPr lang="en-AU" sz="900" i="1" dirty="0"/>
              <a:t>://en.blitzortung.org/Compendium/Documentations/Documentation_2014-05-11_Red_PCB_10.4_PCB_12.3_PCB_13.1_PCB_14.1.pdf</a:t>
            </a:r>
          </a:p>
        </p:txBody>
      </p:sp>
      <p:sp>
        <p:nvSpPr>
          <p:cNvPr id="17" name="TextBox 16"/>
          <p:cNvSpPr txBox="1"/>
          <p:nvPr/>
        </p:nvSpPr>
        <p:spPr>
          <a:xfrm>
            <a:off x="3246341" y="474498"/>
            <a:ext cx="6172183" cy="769441"/>
          </a:xfrm>
          <a:prstGeom prst="rect">
            <a:avLst/>
          </a:prstGeom>
          <a:noFill/>
        </p:spPr>
        <p:txBody>
          <a:bodyPr wrap="square" rtlCol="0">
            <a:spAutoFit/>
          </a:bodyPr>
          <a:lstStyle/>
          <a:p>
            <a:r>
              <a:rPr lang="en-AU" sz="4400" b="1" dirty="0">
                <a:solidFill>
                  <a:srgbClr val="0081C7"/>
                </a:solidFill>
              </a:rPr>
              <a:t>Lightning</a:t>
            </a:r>
          </a:p>
        </p:txBody>
      </p:sp>
      <p:pic>
        <p:nvPicPr>
          <p:cNvPr id="2" name="Picture 1"/>
          <p:cNvPicPr>
            <a:picLocks noChangeAspect="1"/>
          </p:cNvPicPr>
          <p:nvPr/>
        </p:nvPicPr>
        <p:blipFill>
          <a:blip r:embed="rId3"/>
          <a:stretch>
            <a:fillRect/>
          </a:stretch>
        </p:blipFill>
        <p:spPr>
          <a:xfrm>
            <a:off x="768285" y="1424354"/>
            <a:ext cx="7907728" cy="4129852"/>
          </a:xfrm>
          <a:prstGeom prst="rect">
            <a:avLst/>
          </a:prstGeom>
        </p:spPr>
      </p:pic>
    </p:spTree>
    <p:extLst>
      <p:ext uri="{BB962C8B-B14F-4D97-AF65-F5344CB8AC3E}">
        <p14:creationId xmlns:p14="http://schemas.microsoft.com/office/powerpoint/2010/main" val="202159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9" name="TextBox 8"/>
          <p:cNvSpPr txBox="1"/>
          <p:nvPr/>
        </p:nvSpPr>
        <p:spPr>
          <a:xfrm>
            <a:off x="612714" y="822252"/>
            <a:ext cx="7965019" cy="5555367"/>
          </a:xfrm>
          <a:prstGeom prst="rect">
            <a:avLst/>
          </a:prstGeom>
          <a:noFill/>
        </p:spPr>
        <p:txBody>
          <a:bodyPr wrap="square" rtlCol="0">
            <a:spAutoFit/>
          </a:bodyPr>
          <a:lstStyle/>
          <a:p>
            <a:r>
              <a:rPr lang="en-AU" b="1" dirty="0"/>
              <a:t>Aim: </a:t>
            </a:r>
            <a:r>
              <a:rPr lang="en-AU" dirty="0" smtClean="0"/>
              <a:t>To observe the power of static electricity</a:t>
            </a:r>
            <a:endParaRPr lang="en-AU" dirty="0"/>
          </a:p>
          <a:p>
            <a:endParaRPr lang="en-AU" sz="1050" dirty="0"/>
          </a:p>
          <a:p>
            <a:r>
              <a:rPr lang="en-AU" b="1" dirty="0" smtClean="0"/>
              <a:t>Materials (per group):</a:t>
            </a:r>
            <a:endParaRPr lang="en-AU" b="1" dirty="0"/>
          </a:p>
          <a:p>
            <a:pPr marL="342900" indent="-166688">
              <a:buFont typeface="Arial" panose="020B0604020202020204" pitchFamily="34" charset="0"/>
              <a:buChar char="•"/>
            </a:pPr>
            <a:r>
              <a:rPr lang="en-AU" dirty="0" smtClean="0"/>
              <a:t>1 balloon</a:t>
            </a:r>
          </a:p>
          <a:p>
            <a:pPr marL="342900" indent="-166688">
              <a:buFont typeface="Arial" panose="020B0604020202020204" pitchFamily="34" charset="0"/>
              <a:buChar char="•"/>
            </a:pPr>
            <a:r>
              <a:rPr lang="en-AU" dirty="0" smtClean="0"/>
              <a:t>1 fluorescent light bulb (thin tube)</a:t>
            </a:r>
          </a:p>
          <a:p>
            <a:pPr marL="342900" indent="-166688">
              <a:buFont typeface="Arial" panose="020B0604020202020204" pitchFamily="34" charset="0"/>
              <a:buChar char="•"/>
            </a:pPr>
            <a:r>
              <a:rPr lang="en-AU" dirty="0" smtClean="0"/>
              <a:t>1 hairy head (or 1 woollen piece of clothing)</a:t>
            </a:r>
            <a:endParaRPr lang="en-AU" dirty="0"/>
          </a:p>
          <a:p>
            <a:pPr marL="342900" indent="-166688">
              <a:buFont typeface="Arial" panose="020B0604020202020204" pitchFamily="34" charset="0"/>
              <a:buChar char="•"/>
            </a:pPr>
            <a:endParaRPr lang="en-AU" sz="1050" b="1" dirty="0"/>
          </a:p>
          <a:p>
            <a:r>
              <a:rPr lang="en-AU" b="1" dirty="0" smtClean="0"/>
              <a:t>Procedure:</a:t>
            </a:r>
            <a:endParaRPr lang="en-AU" b="1" dirty="0"/>
          </a:p>
          <a:p>
            <a:pPr marL="606425" indent="-342900">
              <a:buAutoNum type="arabicPeriod"/>
            </a:pPr>
            <a:r>
              <a:rPr lang="en-AU" dirty="0" smtClean="0"/>
              <a:t>Form into groups and collect materials.</a:t>
            </a:r>
          </a:p>
          <a:p>
            <a:pPr marL="606425" indent="-342900">
              <a:buFontTx/>
              <a:buAutoNum type="arabicPeriod"/>
            </a:pPr>
            <a:r>
              <a:rPr lang="en-AU" dirty="0"/>
              <a:t>Blow up the balloon and tie off the end.</a:t>
            </a:r>
          </a:p>
          <a:p>
            <a:pPr marL="606425" indent="-342900">
              <a:buFontTx/>
              <a:buAutoNum type="arabicPeriod"/>
            </a:pPr>
            <a:r>
              <a:rPr lang="en-AU" dirty="0" smtClean="0"/>
              <a:t>Darken </a:t>
            </a:r>
            <a:r>
              <a:rPr lang="en-AU" dirty="0"/>
              <a:t>the room / turn out the lights / pull down the blinds. </a:t>
            </a:r>
          </a:p>
          <a:p>
            <a:pPr marL="606425" indent="-342900">
              <a:buAutoNum type="arabicPeriod"/>
            </a:pPr>
            <a:r>
              <a:rPr lang="en-AU" dirty="0" smtClean="0"/>
              <a:t>Charge up: rub the inflated balloon against your hair (or a woollen piece of clothing!) for 30 to 60 seconds.</a:t>
            </a:r>
          </a:p>
          <a:p>
            <a:pPr marL="606425" indent="-342900">
              <a:buAutoNum type="arabicPeriod"/>
            </a:pPr>
            <a:r>
              <a:rPr lang="en-AU" dirty="0" smtClean="0"/>
              <a:t>Touch the metal prongs of the fluorescent light bulb to the balloon (being careful not to push too hard / pop the balloon).</a:t>
            </a:r>
          </a:p>
          <a:p>
            <a:pPr marL="606425" indent="-342900">
              <a:buAutoNum type="arabicPeriod"/>
            </a:pPr>
            <a:r>
              <a:rPr lang="en-AU" dirty="0" smtClean="0"/>
              <a:t>Observe and document your results!</a:t>
            </a:r>
          </a:p>
          <a:p>
            <a:pPr marL="606425" indent="-342900">
              <a:buAutoNum type="arabicPeriod"/>
            </a:pPr>
            <a:endParaRPr lang="en-AU" sz="1000" dirty="0"/>
          </a:p>
          <a:p>
            <a:pPr marL="263525"/>
            <a:r>
              <a:rPr lang="en-AU" dirty="0" smtClean="0"/>
              <a:t>Extensions: </a:t>
            </a:r>
          </a:p>
          <a:p>
            <a:pPr marL="549275" indent="-285750">
              <a:buFontTx/>
              <a:buChar char="-"/>
            </a:pPr>
            <a:r>
              <a:rPr lang="en-AU" dirty="0" smtClean="0"/>
              <a:t>How long can you make the globe glow for? </a:t>
            </a:r>
          </a:p>
          <a:p>
            <a:pPr marL="549275" indent="-285750">
              <a:buFontTx/>
              <a:buChar char="-"/>
            </a:pPr>
            <a:r>
              <a:rPr lang="en-AU" dirty="0" smtClean="0"/>
              <a:t>What happens when you place the ‘charged up’ balloon near a small piece of tissue?</a:t>
            </a:r>
          </a:p>
        </p:txBody>
      </p:sp>
      <p:sp>
        <p:nvSpPr>
          <p:cNvPr id="3" name="Rectangle 2"/>
          <p:cNvSpPr/>
          <p:nvPr/>
        </p:nvSpPr>
        <p:spPr>
          <a:xfrm>
            <a:off x="5122779" y="113362"/>
            <a:ext cx="377161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rPr>
              <a:t>Static Power</a:t>
            </a:r>
            <a:endParaRPr lang="en-US" sz="5400" b="1" cap="none" spc="0" dirty="0">
              <a:ln/>
              <a:solidFill>
                <a:schemeClr val="accent4"/>
              </a:solidFill>
              <a:effectLst/>
            </a:endParaRPr>
          </a:p>
        </p:txBody>
      </p:sp>
      <p:sp>
        <p:nvSpPr>
          <p:cNvPr id="4" name="TextBox 3"/>
          <p:cNvSpPr txBox="1"/>
          <p:nvPr/>
        </p:nvSpPr>
        <p:spPr>
          <a:xfrm>
            <a:off x="362308" y="6328457"/>
            <a:ext cx="4760471" cy="369332"/>
          </a:xfrm>
          <a:prstGeom prst="rect">
            <a:avLst/>
          </a:prstGeom>
          <a:noFill/>
        </p:spPr>
        <p:txBody>
          <a:bodyPr wrap="square" rtlCol="0">
            <a:spAutoFit/>
          </a:bodyPr>
          <a:lstStyle/>
          <a:p>
            <a:r>
              <a:rPr lang="en-AU" sz="900" i="1" dirty="0"/>
              <a:t>Image </a:t>
            </a:r>
            <a:r>
              <a:rPr lang="en-AU" sz="900" i="1" dirty="0" smtClean="0"/>
              <a:t>source: http</a:t>
            </a:r>
            <a:r>
              <a:rPr lang="en-AU" sz="900" i="1" dirty="0"/>
              <a:t>://</a:t>
            </a:r>
            <a:r>
              <a:rPr lang="en-AU" sz="900" i="1" dirty="0" smtClean="0"/>
              <a:t>sciencewithkids.com/Experiments/Energy-Electricity-Experiments/Power-light-with-static-electricity.html </a:t>
            </a:r>
            <a:endParaRPr lang="en-AU" sz="900" i="1" dirty="0"/>
          </a:p>
        </p:txBody>
      </p:sp>
      <p:pic>
        <p:nvPicPr>
          <p:cNvPr id="5122" name="Picture 2" descr="http://sciencewithkids.com/images/blog/experiments/electric-static-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145" y="1172656"/>
            <a:ext cx="2922618" cy="194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677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5" name="TextBox 4"/>
          <p:cNvSpPr txBox="1"/>
          <p:nvPr/>
        </p:nvSpPr>
        <p:spPr>
          <a:xfrm>
            <a:off x="477192" y="517937"/>
            <a:ext cx="8666808" cy="769441"/>
          </a:xfrm>
          <a:prstGeom prst="rect">
            <a:avLst/>
          </a:prstGeom>
          <a:noFill/>
        </p:spPr>
        <p:txBody>
          <a:bodyPr wrap="square" rtlCol="0">
            <a:spAutoFit/>
          </a:bodyPr>
          <a:lstStyle/>
          <a:p>
            <a:pPr algn="ctr"/>
            <a:r>
              <a:rPr lang="en-AU" sz="4400" b="1" dirty="0"/>
              <a:t>Wild Weather </a:t>
            </a:r>
            <a:r>
              <a:rPr lang="en-AU" sz="4400" b="1" dirty="0" smtClean="0"/>
              <a:t>&amp; </a:t>
            </a:r>
            <a:r>
              <a:rPr lang="en-AU" sz="4400" b="1" dirty="0">
                <a:solidFill>
                  <a:srgbClr val="0081C7"/>
                </a:solidFill>
              </a:rPr>
              <a:t>Natural </a:t>
            </a:r>
            <a:r>
              <a:rPr lang="en-AU" sz="4400" b="1" dirty="0" smtClean="0">
                <a:solidFill>
                  <a:srgbClr val="0081C7"/>
                </a:solidFill>
              </a:rPr>
              <a:t>Disasters </a:t>
            </a:r>
            <a:endParaRPr lang="en-AU" sz="4400" b="1" dirty="0">
              <a:solidFill>
                <a:srgbClr val="0081C7"/>
              </a:solidFill>
            </a:endParaRPr>
          </a:p>
        </p:txBody>
      </p:sp>
      <p:sp>
        <p:nvSpPr>
          <p:cNvPr id="11" name="TextBox 10"/>
          <p:cNvSpPr txBox="1"/>
          <p:nvPr/>
        </p:nvSpPr>
        <p:spPr>
          <a:xfrm>
            <a:off x="391162" y="6014986"/>
            <a:ext cx="4314001" cy="369332"/>
          </a:xfrm>
          <a:prstGeom prst="rect">
            <a:avLst/>
          </a:prstGeom>
          <a:noFill/>
        </p:spPr>
        <p:txBody>
          <a:bodyPr wrap="none" rtlCol="0">
            <a:spAutoFit/>
          </a:bodyPr>
          <a:lstStyle/>
          <a:p>
            <a:r>
              <a:rPr lang="en-AU" sz="900" i="1" dirty="0"/>
              <a:t>Image sources:  http://</a:t>
            </a:r>
            <a:r>
              <a:rPr lang="en-AU" sz="900" i="1" dirty="0" smtClean="0"/>
              <a:t>www.abc.net.au/news/2017-03-31/lismore-cbd-flooded/8404106</a:t>
            </a:r>
            <a:br>
              <a:rPr lang="en-AU" sz="900" i="1" dirty="0" smtClean="0"/>
            </a:br>
            <a:r>
              <a:rPr lang="en-AU" sz="900" i="1" dirty="0" smtClean="0"/>
              <a:t>https</a:t>
            </a:r>
            <a:r>
              <a:rPr lang="en-AU" sz="900" i="1" dirty="0"/>
              <a:t>://pixabay.com/en/wildfire-forest-fire-blaze-smoke-1105209/</a:t>
            </a:r>
          </a:p>
        </p:txBody>
      </p:sp>
      <p:pic>
        <p:nvPicPr>
          <p:cNvPr id="6146" name="Picture 2" descr="Wildfire, Forest, Fire, Blaze, Smoke, Trees, Heat"/>
          <p:cNvPicPr>
            <a:picLocks noChangeAspect="1" noChangeArrowheads="1"/>
          </p:cNvPicPr>
          <p:nvPr/>
        </p:nvPicPr>
        <p:blipFill rotWithShape="1">
          <a:blip r:embed="rId3">
            <a:extLst>
              <a:ext uri="{28A0092B-C50C-407E-A947-70E740481C1C}">
                <a14:useLocalDpi xmlns:a14="http://schemas.microsoft.com/office/drawing/2010/main" val="0"/>
              </a:ext>
            </a:extLst>
          </a:blip>
          <a:srcRect r="19367" b="1215"/>
          <a:stretch/>
        </p:blipFill>
        <p:spPr bwMode="auto">
          <a:xfrm>
            <a:off x="643602" y="1670691"/>
            <a:ext cx="3571211" cy="29167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ismore CBD flood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205" y="1670692"/>
            <a:ext cx="4372797" cy="291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166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5" name="TextBox 4"/>
          <p:cNvSpPr txBox="1"/>
          <p:nvPr/>
        </p:nvSpPr>
        <p:spPr>
          <a:xfrm>
            <a:off x="496575" y="436295"/>
            <a:ext cx="8124188" cy="923330"/>
          </a:xfrm>
          <a:prstGeom prst="rect">
            <a:avLst/>
          </a:prstGeom>
          <a:noFill/>
        </p:spPr>
        <p:txBody>
          <a:bodyPr wrap="square" rtlCol="0">
            <a:spAutoFit/>
          </a:bodyPr>
          <a:lstStyle/>
          <a:p>
            <a:pPr algn="ctr"/>
            <a:r>
              <a:rPr lang="en-AU" sz="5400" b="1" dirty="0" smtClean="0">
                <a:solidFill>
                  <a:srgbClr val="0081C7"/>
                </a:solidFill>
              </a:rPr>
              <a:t>Earthquakes &amp; Tsunamis</a:t>
            </a:r>
            <a:endParaRPr lang="en-AU" sz="5400" b="1" dirty="0">
              <a:solidFill>
                <a:srgbClr val="0081C7"/>
              </a:solidFill>
            </a:endParaRPr>
          </a:p>
        </p:txBody>
      </p:sp>
      <p:pic>
        <p:nvPicPr>
          <p:cNvPr id="2" name="Wx9vPv-T51I"/>
          <p:cNvPicPr>
            <a:picLocks noRot="1" noChangeAspect="1"/>
          </p:cNvPicPr>
          <p:nvPr>
            <a:videoFile r:link="rId1"/>
          </p:nvPr>
        </p:nvPicPr>
        <p:blipFill>
          <a:blip r:embed="rId4"/>
          <a:stretch>
            <a:fillRect/>
          </a:stretch>
        </p:blipFill>
        <p:spPr>
          <a:xfrm>
            <a:off x="1120018" y="1421098"/>
            <a:ext cx="7155713" cy="4025089"/>
          </a:xfrm>
          <a:prstGeom prst="rect">
            <a:avLst/>
          </a:prstGeom>
        </p:spPr>
      </p:pic>
      <p:sp>
        <p:nvSpPr>
          <p:cNvPr id="3" name="TextBox 2"/>
          <p:cNvSpPr txBox="1"/>
          <p:nvPr/>
        </p:nvSpPr>
        <p:spPr>
          <a:xfrm>
            <a:off x="1120018" y="5559606"/>
            <a:ext cx="6589077" cy="369332"/>
          </a:xfrm>
          <a:prstGeom prst="rect">
            <a:avLst/>
          </a:prstGeom>
          <a:noFill/>
        </p:spPr>
        <p:txBody>
          <a:bodyPr wrap="square" rtlCol="0">
            <a:spAutoFit/>
          </a:bodyPr>
          <a:lstStyle/>
          <a:p>
            <a:r>
              <a:rPr lang="en-AU" dirty="0" smtClean="0"/>
              <a:t>Video: </a:t>
            </a:r>
            <a:r>
              <a:rPr lang="en-AU" dirty="0" smtClean="0">
                <a:hlinkClick r:id="rId5"/>
              </a:rPr>
              <a:t>https</a:t>
            </a:r>
            <a:r>
              <a:rPr lang="en-AU" dirty="0">
                <a:hlinkClick r:id="rId5"/>
              </a:rPr>
              <a:t>://</a:t>
            </a:r>
            <a:r>
              <a:rPr lang="en-AU" dirty="0" smtClean="0">
                <a:hlinkClick r:id="rId5"/>
              </a:rPr>
              <a:t>ed.ted.com/lessons/how-tsunamis-work-alex-gendler</a:t>
            </a:r>
            <a:r>
              <a:rPr lang="en-AU" dirty="0" smtClean="0"/>
              <a:t> </a:t>
            </a:r>
            <a:endParaRPr lang="en-AU" dirty="0"/>
          </a:p>
        </p:txBody>
      </p:sp>
    </p:spTree>
    <p:extLst>
      <p:ext uri="{BB962C8B-B14F-4D97-AF65-F5344CB8AC3E}">
        <p14:creationId xmlns:p14="http://schemas.microsoft.com/office/powerpoint/2010/main" val="210066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1165" y="6263168"/>
            <a:ext cx="6274192" cy="646331"/>
          </a:xfrm>
          <a:prstGeom prst="rect">
            <a:avLst/>
          </a:prstGeom>
          <a:noFill/>
        </p:spPr>
        <p:txBody>
          <a:bodyPr wrap="square" rtlCol="0">
            <a:spAutoFit/>
          </a:bodyPr>
          <a:lstStyle/>
          <a:p>
            <a:r>
              <a:rPr lang="en-AU" sz="900" i="1" dirty="0"/>
              <a:t>Image </a:t>
            </a:r>
            <a:r>
              <a:rPr lang="en-AU" sz="900" i="1" dirty="0" smtClean="0"/>
              <a:t>sources: </a:t>
            </a:r>
            <a:r>
              <a:rPr lang="en-AU" sz="900" i="1" dirty="0"/>
              <a:t>http://</a:t>
            </a:r>
            <a:r>
              <a:rPr lang="en-AU" sz="900" i="1" dirty="0" smtClean="0"/>
              <a:t>www.worldatlas.com/aatlas/infopage/tectonic.htm</a:t>
            </a:r>
            <a:r>
              <a:rPr lang="en-AU" sz="900" i="1" dirty="0"/>
              <a:t/>
            </a:r>
            <a:br>
              <a:rPr lang="en-AU" sz="900" i="1" dirty="0"/>
            </a:br>
            <a:r>
              <a:rPr lang="en-AU" sz="900" i="1" dirty="0"/>
              <a:t>https://www.nationalgeographic.org/encyclopedia/ring-fire</a:t>
            </a:r>
            <a:r>
              <a:rPr lang="en-AU" sz="900" i="1" dirty="0" smtClean="0"/>
              <a:t>/ </a:t>
            </a:r>
            <a:r>
              <a:rPr lang="en-AU" sz="900" i="1" dirty="0"/>
              <a:t/>
            </a:r>
            <a:br>
              <a:rPr lang="en-AU" sz="900" i="1" dirty="0"/>
            </a:br>
            <a:endParaRPr lang="en-AU" sz="900" i="1" dirty="0"/>
          </a:p>
          <a:p>
            <a:endParaRPr lang="en-AU" sz="900" i="1" dirty="0"/>
          </a:p>
        </p:txBody>
      </p:sp>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5" name="TextBox 4"/>
          <p:cNvSpPr txBox="1"/>
          <p:nvPr/>
        </p:nvSpPr>
        <p:spPr>
          <a:xfrm>
            <a:off x="5286191" y="4083431"/>
            <a:ext cx="2687194" cy="1569660"/>
          </a:xfrm>
          <a:prstGeom prst="rect">
            <a:avLst/>
          </a:prstGeom>
          <a:noFill/>
        </p:spPr>
        <p:txBody>
          <a:bodyPr wrap="square" rtlCol="0">
            <a:spAutoFit/>
          </a:bodyPr>
          <a:lstStyle/>
          <a:p>
            <a:pPr algn="ctr"/>
            <a:r>
              <a:rPr lang="en-AU" sz="4800" b="1" dirty="0"/>
              <a:t>Tectonic </a:t>
            </a:r>
            <a:r>
              <a:rPr lang="en-AU" sz="4800" b="1" dirty="0" smtClean="0"/>
              <a:t/>
            </a:r>
            <a:br>
              <a:rPr lang="en-AU" sz="4800" b="1" dirty="0" smtClean="0"/>
            </a:br>
            <a:r>
              <a:rPr lang="en-AU" sz="4800" b="1" dirty="0" smtClean="0"/>
              <a:t>Plates</a:t>
            </a:r>
            <a:endParaRPr lang="en-AU" sz="4800" b="1" dirty="0"/>
          </a:p>
        </p:txBody>
      </p:sp>
      <p:pic>
        <p:nvPicPr>
          <p:cNvPr id="2" name="Picture 1"/>
          <p:cNvPicPr>
            <a:picLocks noChangeAspect="1"/>
          </p:cNvPicPr>
          <p:nvPr/>
        </p:nvPicPr>
        <p:blipFill rotWithShape="1">
          <a:blip r:embed="rId3"/>
          <a:srcRect l="1859" t="13671" r="1223" b="2209"/>
          <a:stretch/>
        </p:blipFill>
        <p:spPr>
          <a:xfrm>
            <a:off x="1069818" y="366438"/>
            <a:ext cx="7416957" cy="3361532"/>
          </a:xfrm>
          <a:prstGeom prst="rect">
            <a:avLst/>
          </a:prstGeom>
        </p:spPr>
      </p:pic>
      <p:pic>
        <p:nvPicPr>
          <p:cNvPr id="9220" name="Picture 4" descr="https://media.nationalgeographic.org/assets/photos/000/284/284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818" y="3891736"/>
            <a:ext cx="3172159" cy="225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449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5" name="TextBox 4"/>
          <p:cNvSpPr txBox="1"/>
          <p:nvPr/>
        </p:nvSpPr>
        <p:spPr>
          <a:xfrm>
            <a:off x="2786648" y="343349"/>
            <a:ext cx="5261510" cy="830997"/>
          </a:xfrm>
          <a:prstGeom prst="rect">
            <a:avLst/>
          </a:prstGeom>
          <a:noFill/>
        </p:spPr>
        <p:txBody>
          <a:bodyPr wrap="square" rtlCol="0">
            <a:spAutoFit/>
          </a:bodyPr>
          <a:lstStyle/>
          <a:p>
            <a:r>
              <a:rPr lang="en-AU" sz="4800" b="1" dirty="0">
                <a:solidFill>
                  <a:srgbClr val="0082C8"/>
                </a:solidFill>
              </a:rPr>
              <a:t>Richter Scale</a:t>
            </a:r>
          </a:p>
        </p:txBody>
      </p:sp>
      <p:pic>
        <p:nvPicPr>
          <p:cNvPr id="2" name="Picture 1"/>
          <p:cNvPicPr>
            <a:picLocks noChangeAspect="1"/>
          </p:cNvPicPr>
          <p:nvPr/>
        </p:nvPicPr>
        <p:blipFill>
          <a:blip r:embed="rId3"/>
          <a:stretch>
            <a:fillRect/>
          </a:stretch>
        </p:blipFill>
        <p:spPr>
          <a:xfrm>
            <a:off x="1980670" y="1181046"/>
            <a:ext cx="5283435" cy="4897948"/>
          </a:xfrm>
          <a:prstGeom prst="rect">
            <a:avLst/>
          </a:prstGeom>
        </p:spPr>
      </p:pic>
      <p:sp>
        <p:nvSpPr>
          <p:cNvPr id="3" name="TextBox 2"/>
          <p:cNvSpPr txBox="1"/>
          <p:nvPr/>
        </p:nvSpPr>
        <p:spPr>
          <a:xfrm>
            <a:off x="282542" y="6274155"/>
            <a:ext cx="5033261" cy="400110"/>
          </a:xfrm>
          <a:prstGeom prst="rect">
            <a:avLst/>
          </a:prstGeom>
          <a:noFill/>
        </p:spPr>
        <p:txBody>
          <a:bodyPr wrap="square" rtlCol="0">
            <a:spAutoFit/>
          </a:bodyPr>
          <a:lstStyle/>
          <a:p>
            <a:r>
              <a:rPr lang="en-AU" sz="1000" dirty="0"/>
              <a:t>Image source: http://www.sms-tsunami-warning.com/pages/seismology-measurement#.Vp2HCPl9670</a:t>
            </a:r>
          </a:p>
        </p:txBody>
      </p:sp>
    </p:spTree>
    <p:extLst>
      <p:ext uri="{BB962C8B-B14F-4D97-AF65-F5344CB8AC3E}">
        <p14:creationId xmlns:p14="http://schemas.microsoft.com/office/powerpoint/2010/main" val="1327144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5" name="TextBox 4"/>
          <p:cNvSpPr txBox="1"/>
          <p:nvPr/>
        </p:nvSpPr>
        <p:spPr>
          <a:xfrm>
            <a:off x="768285" y="491206"/>
            <a:ext cx="8039530" cy="769441"/>
          </a:xfrm>
          <a:prstGeom prst="rect">
            <a:avLst/>
          </a:prstGeom>
          <a:noFill/>
        </p:spPr>
        <p:txBody>
          <a:bodyPr wrap="square" rtlCol="0">
            <a:spAutoFit/>
          </a:bodyPr>
          <a:lstStyle/>
          <a:p>
            <a:pPr algn="ctr"/>
            <a:r>
              <a:rPr lang="en-AU" sz="4400" b="1" dirty="0" smtClean="0"/>
              <a:t>Designing for Wild Weather!</a:t>
            </a:r>
            <a:endParaRPr lang="en-AU" sz="4400" b="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3700" r="12004"/>
          <a:stretch/>
        </p:blipFill>
        <p:spPr>
          <a:xfrm>
            <a:off x="768285" y="1670916"/>
            <a:ext cx="4014788" cy="3560632"/>
          </a:xfrm>
          <a:prstGeom prst="rect">
            <a:avLst/>
          </a:prstGeom>
        </p:spPr>
      </p:pic>
      <p:sp>
        <p:nvSpPr>
          <p:cNvPr id="11" name="TextBox 10"/>
          <p:cNvSpPr txBox="1"/>
          <p:nvPr/>
        </p:nvSpPr>
        <p:spPr>
          <a:xfrm>
            <a:off x="384142" y="5675652"/>
            <a:ext cx="5527475" cy="369332"/>
          </a:xfrm>
          <a:prstGeom prst="rect">
            <a:avLst/>
          </a:prstGeom>
          <a:noFill/>
        </p:spPr>
        <p:txBody>
          <a:bodyPr wrap="none" rtlCol="0">
            <a:spAutoFit/>
          </a:bodyPr>
          <a:lstStyle/>
          <a:p>
            <a:r>
              <a:rPr lang="en-AU" sz="900" i="1" dirty="0"/>
              <a:t>Image </a:t>
            </a:r>
            <a:r>
              <a:rPr lang="en-AU" sz="900" i="1" dirty="0" smtClean="0"/>
              <a:t>sources: www.pixabay.com</a:t>
            </a:r>
            <a:r>
              <a:rPr lang="en-AU" sz="900" i="1" dirty="0"/>
              <a:t/>
            </a:r>
            <a:br>
              <a:rPr lang="en-AU" sz="900" i="1" dirty="0"/>
            </a:br>
            <a:r>
              <a:rPr lang="en-AU" sz="900" i="1" dirty="0"/>
              <a:t>http://</a:t>
            </a:r>
            <a:r>
              <a:rPr lang="en-AU" sz="900" i="1" dirty="0" smtClean="0"/>
              <a:t>www.australiangeographic.com.au/topics/science-environment/2016/02/how-to-cyclone-proof-your-house </a:t>
            </a:r>
            <a:endParaRPr lang="en-AU" sz="900" i="1" dirty="0"/>
          </a:p>
        </p:txBody>
      </p:sp>
      <p:pic>
        <p:nvPicPr>
          <p:cNvPr id="7170" name="Picture 2" descr="Wind specifications breakout box in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143" y="1670917"/>
            <a:ext cx="3560632" cy="356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54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0" y="-22602"/>
            <a:ext cx="6332433"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2" name="Rectangle 1"/>
          <p:cNvSpPr/>
          <p:nvPr/>
        </p:nvSpPr>
        <p:spPr>
          <a:xfrm>
            <a:off x="623387" y="740765"/>
            <a:ext cx="8157256" cy="1754326"/>
          </a:xfrm>
          <a:prstGeom prst="rect">
            <a:avLst/>
          </a:prstGeom>
          <a:noFill/>
        </p:spPr>
        <p:txBody>
          <a:bodyPr wrap="squar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Disaster Proofing</a:t>
            </a:r>
          </a:p>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Challenge!</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TextBox 3"/>
          <p:cNvSpPr txBox="1"/>
          <p:nvPr/>
        </p:nvSpPr>
        <p:spPr>
          <a:xfrm>
            <a:off x="768285" y="3002436"/>
            <a:ext cx="4979010" cy="2677656"/>
          </a:xfrm>
          <a:prstGeom prst="rect">
            <a:avLst/>
          </a:prstGeom>
          <a:noFill/>
        </p:spPr>
        <p:txBody>
          <a:bodyPr wrap="square" rtlCol="0">
            <a:spAutoFit/>
          </a:bodyPr>
          <a:lstStyle/>
          <a:p>
            <a:r>
              <a:rPr lang="en-AU" sz="2400" dirty="0" smtClean="0"/>
              <a:t>Design </a:t>
            </a:r>
            <a:r>
              <a:rPr lang="en-AU" sz="2400" dirty="0"/>
              <a:t>and construct a building that can withstand some of the wild weather we face in Australia.</a:t>
            </a:r>
          </a:p>
          <a:p>
            <a:endParaRPr lang="en-AU" sz="2400" dirty="0"/>
          </a:p>
          <a:p>
            <a:r>
              <a:rPr lang="en-AU" sz="2400" i="1" dirty="0" smtClean="0"/>
              <a:t>Design a structure to </a:t>
            </a:r>
            <a:r>
              <a:rPr lang="en-AU" sz="2400" i="1" dirty="0"/>
              <a:t>withstand:</a:t>
            </a:r>
          </a:p>
          <a:p>
            <a:pPr marL="342900" indent="-342900">
              <a:buFontTx/>
              <a:buChar char="-"/>
            </a:pPr>
            <a:r>
              <a:rPr lang="en-AU" sz="2400" i="1" dirty="0"/>
              <a:t>Cyclonic winds</a:t>
            </a:r>
          </a:p>
          <a:p>
            <a:pPr marL="342900" indent="-342900">
              <a:buFontTx/>
              <a:buChar char="-"/>
            </a:pPr>
            <a:r>
              <a:rPr lang="en-AU" sz="2400" i="1" dirty="0" smtClean="0"/>
              <a:t>Flooding</a:t>
            </a:r>
            <a:endParaRPr lang="en-AU" sz="2400" i="1" dirty="0"/>
          </a:p>
        </p:txBody>
      </p:sp>
      <p:pic>
        <p:nvPicPr>
          <p:cNvPr id="8196" name="Picture 4" descr="Ho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194" y="3392506"/>
            <a:ext cx="2877449" cy="2520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2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0" y="-22602"/>
            <a:ext cx="6332433"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1" name="TextBox 10"/>
          <p:cNvSpPr txBox="1"/>
          <p:nvPr/>
        </p:nvSpPr>
        <p:spPr>
          <a:xfrm>
            <a:off x="3166216" y="-586964"/>
            <a:ext cx="8037665" cy="2308324"/>
          </a:xfrm>
          <a:prstGeom prst="rect">
            <a:avLst/>
          </a:prstGeom>
          <a:noFill/>
        </p:spPr>
        <p:txBody>
          <a:bodyPr wrap="square" rtlCol="0">
            <a:spAutoFit/>
          </a:bodyPr>
          <a:lstStyle/>
          <a:p>
            <a:endParaRPr lang="en-AU" sz="2400" dirty="0"/>
          </a:p>
          <a:p>
            <a:endParaRPr lang="en-AU" sz="2400" dirty="0"/>
          </a:p>
          <a:p>
            <a:endParaRPr lang="en-AU" sz="2400" dirty="0"/>
          </a:p>
          <a:p>
            <a:endParaRPr lang="en-AU" sz="2400" dirty="0"/>
          </a:p>
          <a:p>
            <a:endParaRPr lang="en-AU" sz="2400" dirty="0"/>
          </a:p>
          <a:p>
            <a:endParaRPr lang="en-AU" sz="2400" dirty="0"/>
          </a:p>
        </p:txBody>
      </p:sp>
      <p:sp>
        <p:nvSpPr>
          <p:cNvPr id="16" name="TextBox 15"/>
          <p:cNvSpPr txBox="1"/>
          <p:nvPr/>
        </p:nvSpPr>
        <p:spPr>
          <a:xfrm>
            <a:off x="2850076" y="339148"/>
            <a:ext cx="7391993" cy="769441"/>
          </a:xfrm>
          <a:prstGeom prst="rect">
            <a:avLst/>
          </a:prstGeom>
          <a:noFill/>
        </p:spPr>
        <p:txBody>
          <a:bodyPr wrap="square" rtlCol="0">
            <a:spAutoFit/>
          </a:bodyPr>
          <a:lstStyle/>
          <a:p>
            <a:r>
              <a:rPr lang="en-AU" sz="4400" dirty="0"/>
              <a:t>Wind Proofing</a:t>
            </a:r>
          </a:p>
        </p:txBody>
      </p:sp>
      <p:sp>
        <p:nvSpPr>
          <p:cNvPr id="17" name="TextBox 16"/>
          <p:cNvSpPr txBox="1"/>
          <p:nvPr/>
        </p:nvSpPr>
        <p:spPr>
          <a:xfrm>
            <a:off x="768285" y="1425435"/>
            <a:ext cx="8037665" cy="1569660"/>
          </a:xfrm>
          <a:prstGeom prst="rect">
            <a:avLst/>
          </a:prstGeom>
          <a:noFill/>
        </p:spPr>
        <p:txBody>
          <a:bodyPr wrap="square" rtlCol="0">
            <a:spAutoFit/>
          </a:bodyPr>
          <a:lstStyle/>
          <a:p>
            <a:r>
              <a:rPr lang="en-AU" sz="2400" dirty="0"/>
              <a:t>The roof of a building is often the first thing to come off in strong winds. Having the roof on a 30 – 45° angle and securing it firmly to the frame of the house are simple ways to reduce damage</a:t>
            </a:r>
            <a:r>
              <a:rPr lang="en-AU" sz="2400" dirty="0" smtClean="0"/>
              <a:t>.</a:t>
            </a:r>
            <a:endParaRPr lang="en-AU" sz="2400" dirty="0"/>
          </a:p>
        </p:txBody>
      </p:sp>
      <p:sp>
        <p:nvSpPr>
          <p:cNvPr id="6" name="TextBox 5"/>
          <p:cNvSpPr txBox="1"/>
          <p:nvPr/>
        </p:nvSpPr>
        <p:spPr>
          <a:xfrm>
            <a:off x="6546072" y="3648644"/>
            <a:ext cx="2074691" cy="1323439"/>
          </a:xfrm>
          <a:prstGeom prst="rect">
            <a:avLst/>
          </a:prstGeom>
          <a:noFill/>
        </p:spPr>
        <p:txBody>
          <a:bodyPr wrap="square" rtlCol="0">
            <a:spAutoFit/>
          </a:bodyPr>
          <a:lstStyle/>
          <a:p>
            <a:pPr algn="ctr"/>
            <a:r>
              <a:rPr lang="en-AU" sz="2000" b="1" i="1" dirty="0">
                <a:solidFill>
                  <a:srgbClr val="0082C8"/>
                </a:solidFill>
              </a:rPr>
              <a:t>A </a:t>
            </a:r>
            <a:r>
              <a:rPr lang="en-AU" sz="2000" b="1" i="1" dirty="0" smtClean="0">
                <a:solidFill>
                  <a:srgbClr val="0082C8"/>
                </a:solidFill>
              </a:rPr>
              <a:t>hip </a:t>
            </a:r>
            <a:r>
              <a:rPr lang="en-AU" sz="2000" b="1" i="1" dirty="0">
                <a:solidFill>
                  <a:srgbClr val="0082C8"/>
                </a:solidFill>
              </a:rPr>
              <a:t>roof is more wind resistant than a high </a:t>
            </a:r>
            <a:r>
              <a:rPr lang="en-AU" sz="2000" b="1" i="1" dirty="0" smtClean="0">
                <a:solidFill>
                  <a:srgbClr val="0082C8"/>
                </a:solidFill>
              </a:rPr>
              <a:t/>
            </a:r>
            <a:br>
              <a:rPr lang="en-AU" sz="2000" b="1" i="1" dirty="0" smtClean="0">
                <a:solidFill>
                  <a:srgbClr val="0082C8"/>
                </a:solidFill>
              </a:rPr>
            </a:br>
            <a:r>
              <a:rPr lang="en-AU" sz="2000" b="1" i="1" dirty="0" smtClean="0">
                <a:solidFill>
                  <a:srgbClr val="0082C8"/>
                </a:solidFill>
              </a:rPr>
              <a:t>gable roof</a:t>
            </a:r>
            <a:endParaRPr lang="en-AU" sz="2000" b="1" i="1" dirty="0">
              <a:solidFill>
                <a:srgbClr val="0082C8"/>
              </a:solidFill>
            </a:endParaRPr>
          </a:p>
        </p:txBody>
      </p:sp>
      <p:pic>
        <p:nvPicPr>
          <p:cNvPr id="2" name="Picture 1"/>
          <p:cNvPicPr>
            <a:picLocks noChangeAspect="1"/>
          </p:cNvPicPr>
          <p:nvPr/>
        </p:nvPicPr>
        <p:blipFill rotWithShape="1">
          <a:blip r:embed="rId3"/>
          <a:srcRect l="29400" t="45228" r="44462" b="35617"/>
          <a:stretch/>
        </p:blipFill>
        <p:spPr>
          <a:xfrm>
            <a:off x="255580" y="3082102"/>
            <a:ext cx="5821271" cy="2666235"/>
          </a:xfrm>
          <a:prstGeom prst="rect">
            <a:avLst/>
          </a:prstGeom>
        </p:spPr>
      </p:pic>
      <p:sp>
        <p:nvSpPr>
          <p:cNvPr id="4" name="TextBox 3"/>
          <p:cNvSpPr txBox="1"/>
          <p:nvPr/>
        </p:nvSpPr>
        <p:spPr>
          <a:xfrm>
            <a:off x="1168941" y="5318527"/>
            <a:ext cx="1438791" cy="400110"/>
          </a:xfrm>
          <a:prstGeom prst="rect">
            <a:avLst/>
          </a:prstGeom>
          <a:solidFill>
            <a:schemeClr val="bg1"/>
          </a:solidFill>
        </p:spPr>
        <p:txBody>
          <a:bodyPr wrap="square" rtlCol="0">
            <a:spAutoFit/>
          </a:bodyPr>
          <a:lstStyle/>
          <a:p>
            <a:r>
              <a:rPr lang="en-AU" sz="2000" dirty="0"/>
              <a:t>Hip Roof</a:t>
            </a:r>
          </a:p>
        </p:txBody>
      </p:sp>
      <p:sp>
        <p:nvSpPr>
          <p:cNvPr id="19" name="TextBox 18"/>
          <p:cNvSpPr txBox="1"/>
          <p:nvPr/>
        </p:nvSpPr>
        <p:spPr>
          <a:xfrm>
            <a:off x="3521093" y="5318526"/>
            <a:ext cx="2087442" cy="400110"/>
          </a:xfrm>
          <a:prstGeom prst="rect">
            <a:avLst/>
          </a:prstGeom>
          <a:solidFill>
            <a:schemeClr val="bg1"/>
          </a:solidFill>
        </p:spPr>
        <p:txBody>
          <a:bodyPr wrap="square" rtlCol="0">
            <a:spAutoFit/>
          </a:bodyPr>
          <a:lstStyle/>
          <a:p>
            <a:r>
              <a:rPr lang="en-AU" sz="2000" dirty="0"/>
              <a:t>High Gable Roof</a:t>
            </a:r>
          </a:p>
        </p:txBody>
      </p:sp>
    </p:spTree>
    <p:extLst>
      <p:ext uri="{BB962C8B-B14F-4D97-AF65-F5344CB8AC3E}">
        <p14:creationId xmlns:p14="http://schemas.microsoft.com/office/powerpoint/2010/main" val="1876207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5" name="TextBox 4"/>
          <p:cNvSpPr txBox="1"/>
          <p:nvPr/>
        </p:nvSpPr>
        <p:spPr>
          <a:xfrm>
            <a:off x="2105203" y="4819923"/>
            <a:ext cx="4957344" cy="923330"/>
          </a:xfrm>
          <a:prstGeom prst="rect">
            <a:avLst/>
          </a:prstGeom>
          <a:noFill/>
        </p:spPr>
        <p:txBody>
          <a:bodyPr wrap="square" rtlCol="0">
            <a:spAutoFit/>
          </a:bodyPr>
          <a:lstStyle/>
          <a:p>
            <a:pPr algn="ctr"/>
            <a:r>
              <a:rPr lang="en-AU"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Wild Weather</a:t>
            </a:r>
            <a:endParaRPr lang="en-A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1" name="TextBox 10"/>
          <p:cNvSpPr txBox="1"/>
          <p:nvPr/>
        </p:nvSpPr>
        <p:spPr>
          <a:xfrm>
            <a:off x="289176" y="6250076"/>
            <a:ext cx="4984057" cy="369332"/>
          </a:xfrm>
          <a:prstGeom prst="rect">
            <a:avLst/>
          </a:prstGeom>
          <a:noFill/>
        </p:spPr>
        <p:txBody>
          <a:bodyPr wrap="none" rtlCol="0">
            <a:spAutoFit/>
          </a:bodyPr>
          <a:lstStyle/>
          <a:p>
            <a:r>
              <a:rPr lang="en-AU" sz="900" i="1" dirty="0"/>
              <a:t>Image sources:  </a:t>
            </a:r>
            <a:r>
              <a:rPr lang="en-AU" sz="900" i="1" dirty="0" smtClean="0"/>
              <a:t>http</a:t>
            </a:r>
            <a:r>
              <a:rPr lang="en-AU" sz="900" i="1" dirty="0"/>
              <a:t>://</a:t>
            </a:r>
            <a:r>
              <a:rPr lang="en-AU" sz="900" i="1" dirty="0" smtClean="0"/>
              <a:t>www.bom.gov.au/cyclone/history/yasi-satellite.shtml</a:t>
            </a:r>
          </a:p>
          <a:p>
            <a:r>
              <a:rPr lang="en-AU" sz="900" i="1" dirty="0"/>
              <a:t>http://www.theherald.com.au/story/3551445/lightning-camera-action-storm-chasers-cracking-shots/ </a:t>
            </a:r>
          </a:p>
        </p:txBody>
      </p:sp>
      <p:pic>
        <p:nvPicPr>
          <p:cNvPr id="6" name="Picture 5"/>
          <p:cNvPicPr>
            <a:picLocks noChangeAspect="1"/>
          </p:cNvPicPr>
          <p:nvPr/>
        </p:nvPicPr>
        <p:blipFill>
          <a:blip r:embed="rId3"/>
          <a:stretch>
            <a:fillRect/>
          </a:stretch>
        </p:blipFill>
        <p:spPr>
          <a:xfrm>
            <a:off x="4880758" y="739491"/>
            <a:ext cx="3740005" cy="3669880"/>
          </a:xfrm>
          <a:prstGeom prst="rect">
            <a:avLst/>
          </a:prstGeom>
        </p:spPr>
      </p:pic>
      <p:pic>
        <p:nvPicPr>
          <p:cNvPr id="2050" name="Picture 2" descr="POWER: The view from Bathers Way at Dixon Park on Wednesday night as the storm lashed the coast. Picture: Dean Bertsos"/>
          <p:cNvPicPr>
            <a:picLocks noChangeAspect="1" noChangeArrowheads="1"/>
          </p:cNvPicPr>
          <p:nvPr/>
        </p:nvPicPr>
        <p:blipFill rotWithShape="1">
          <a:blip r:embed="rId4">
            <a:extLst>
              <a:ext uri="{28A0092B-C50C-407E-A947-70E740481C1C}">
                <a14:useLocalDpi xmlns:a14="http://schemas.microsoft.com/office/drawing/2010/main" val="0"/>
              </a:ext>
            </a:extLst>
          </a:blip>
          <a:srcRect r="-312" b="18051"/>
          <a:stretch/>
        </p:blipFill>
        <p:spPr bwMode="auto">
          <a:xfrm>
            <a:off x="768285" y="731903"/>
            <a:ext cx="3815590" cy="365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6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82520" y="1468970"/>
            <a:ext cx="8037665" cy="5262979"/>
          </a:xfrm>
          <a:prstGeom prst="rect">
            <a:avLst/>
          </a:prstGeom>
          <a:noFill/>
        </p:spPr>
        <p:txBody>
          <a:bodyPr wrap="square" rtlCol="0">
            <a:spAutoFit/>
          </a:bodyPr>
          <a:lstStyle/>
          <a:p>
            <a:r>
              <a:rPr lang="en-AU" sz="2400" dirty="0"/>
              <a:t>Windows and doors are also weak spots for wind damage. If wind enters the internal area of the house it causes much more strain on the structure and often ends up with severe damage.</a:t>
            </a:r>
          </a:p>
          <a:p>
            <a:endParaRPr lang="en-AU" sz="2400" dirty="0"/>
          </a:p>
          <a:p>
            <a:r>
              <a:rPr lang="en-AU" sz="2400" dirty="0"/>
              <a:t>To avoid this, shutters and other window coverings are often used.</a:t>
            </a:r>
          </a:p>
          <a:p>
            <a:endParaRPr lang="en-AU" sz="2400" dirty="0"/>
          </a:p>
          <a:p>
            <a:endParaRPr lang="en-AU" sz="2400" dirty="0"/>
          </a:p>
          <a:p>
            <a:endParaRPr lang="en-AU" sz="2400" dirty="0"/>
          </a:p>
          <a:p>
            <a:endParaRPr lang="en-AU" sz="2400" dirty="0"/>
          </a:p>
          <a:p>
            <a:endParaRPr lang="en-AU" sz="2400" dirty="0"/>
          </a:p>
          <a:p>
            <a:endParaRPr lang="en-AU" sz="2400" dirty="0"/>
          </a:p>
          <a:p>
            <a:endParaRPr lang="en-AU" sz="2400" dirty="0"/>
          </a:p>
          <a:p>
            <a:endParaRPr lang="en-AU" sz="2400" dirty="0"/>
          </a:p>
        </p:txBody>
      </p:sp>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0" y="-22602"/>
            <a:ext cx="6332433"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1" name="TextBox 10"/>
          <p:cNvSpPr txBox="1"/>
          <p:nvPr/>
        </p:nvSpPr>
        <p:spPr>
          <a:xfrm>
            <a:off x="964669" y="1708967"/>
            <a:ext cx="8037665" cy="2308324"/>
          </a:xfrm>
          <a:prstGeom prst="rect">
            <a:avLst/>
          </a:prstGeom>
          <a:noFill/>
        </p:spPr>
        <p:txBody>
          <a:bodyPr wrap="square" rtlCol="0">
            <a:spAutoFit/>
          </a:bodyPr>
          <a:lstStyle/>
          <a:p>
            <a:endParaRPr lang="en-AU" sz="2400" dirty="0"/>
          </a:p>
          <a:p>
            <a:endParaRPr lang="en-AU" sz="2400" dirty="0"/>
          </a:p>
          <a:p>
            <a:endParaRPr lang="en-AU" sz="2400" dirty="0"/>
          </a:p>
          <a:p>
            <a:endParaRPr lang="en-AU" sz="2400" dirty="0"/>
          </a:p>
          <a:p>
            <a:endParaRPr lang="en-AU" sz="2400" dirty="0"/>
          </a:p>
          <a:p>
            <a:endParaRPr lang="en-AU" sz="2400" dirty="0"/>
          </a:p>
        </p:txBody>
      </p:sp>
      <p:sp>
        <p:nvSpPr>
          <p:cNvPr id="16" name="TextBox 15"/>
          <p:cNvSpPr txBox="1"/>
          <p:nvPr/>
        </p:nvSpPr>
        <p:spPr>
          <a:xfrm>
            <a:off x="2850076" y="531655"/>
            <a:ext cx="7391993" cy="769441"/>
          </a:xfrm>
          <a:prstGeom prst="rect">
            <a:avLst/>
          </a:prstGeom>
          <a:noFill/>
        </p:spPr>
        <p:txBody>
          <a:bodyPr wrap="square" rtlCol="0">
            <a:spAutoFit/>
          </a:bodyPr>
          <a:lstStyle/>
          <a:p>
            <a:r>
              <a:rPr lang="en-AU" sz="4400" dirty="0"/>
              <a:t>Wind Proofing</a:t>
            </a:r>
          </a:p>
        </p:txBody>
      </p:sp>
      <p:sp>
        <p:nvSpPr>
          <p:cNvPr id="9" name="TextBox 8"/>
          <p:cNvSpPr txBox="1"/>
          <p:nvPr/>
        </p:nvSpPr>
        <p:spPr>
          <a:xfrm>
            <a:off x="376927" y="6437254"/>
            <a:ext cx="4681770" cy="230832"/>
          </a:xfrm>
          <a:prstGeom prst="rect">
            <a:avLst/>
          </a:prstGeom>
          <a:noFill/>
        </p:spPr>
        <p:txBody>
          <a:bodyPr wrap="square" rtlCol="0">
            <a:spAutoFit/>
          </a:bodyPr>
          <a:lstStyle/>
          <a:p>
            <a:r>
              <a:rPr lang="en-AU" sz="900" i="1" dirty="0"/>
              <a:t>Image source: http://www.perthhomeguard.com.au/super-cyclonic-shutter-series/</a:t>
            </a:r>
          </a:p>
        </p:txBody>
      </p:sp>
      <p:sp>
        <p:nvSpPr>
          <p:cNvPr id="2" name="AutoShape 2" descr="Image result for windows with shutters for cycl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p:cNvPicPr>
            <a:picLocks noChangeAspect="1"/>
          </p:cNvPicPr>
          <p:nvPr/>
        </p:nvPicPr>
        <p:blipFill>
          <a:blip r:embed="rId3"/>
          <a:stretch>
            <a:fillRect/>
          </a:stretch>
        </p:blipFill>
        <p:spPr>
          <a:xfrm>
            <a:off x="2838884" y="3697471"/>
            <a:ext cx="3334156" cy="2500617"/>
          </a:xfrm>
          <a:prstGeom prst="rect">
            <a:avLst/>
          </a:prstGeom>
        </p:spPr>
      </p:pic>
    </p:spTree>
    <p:extLst>
      <p:ext uri="{BB962C8B-B14F-4D97-AF65-F5344CB8AC3E}">
        <p14:creationId xmlns:p14="http://schemas.microsoft.com/office/powerpoint/2010/main" val="2909156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0" y="-22602"/>
            <a:ext cx="6332433"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11" name="TextBox 10"/>
          <p:cNvSpPr txBox="1"/>
          <p:nvPr/>
        </p:nvSpPr>
        <p:spPr>
          <a:xfrm>
            <a:off x="964669" y="1708967"/>
            <a:ext cx="8037665" cy="2308324"/>
          </a:xfrm>
          <a:prstGeom prst="rect">
            <a:avLst/>
          </a:prstGeom>
          <a:noFill/>
        </p:spPr>
        <p:txBody>
          <a:bodyPr wrap="square" rtlCol="0">
            <a:spAutoFit/>
          </a:bodyPr>
          <a:lstStyle/>
          <a:p>
            <a:endParaRPr lang="en-AU" sz="2400" dirty="0"/>
          </a:p>
          <a:p>
            <a:endParaRPr lang="en-AU" sz="2400" dirty="0"/>
          </a:p>
          <a:p>
            <a:endParaRPr lang="en-AU" sz="2400" dirty="0"/>
          </a:p>
          <a:p>
            <a:endParaRPr lang="en-AU" sz="2400" dirty="0"/>
          </a:p>
          <a:p>
            <a:endParaRPr lang="en-AU" sz="2400" dirty="0"/>
          </a:p>
          <a:p>
            <a:endParaRPr lang="en-AU" sz="2400" dirty="0"/>
          </a:p>
        </p:txBody>
      </p:sp>
      <p:sp>
        <p:nvSpPr>
          <p:cNvPr id="16" name="TextBox 15"/>
          <p:cNvSpPr txBox="1"/>
          <p:nvPr/>
        </p:nvSpPr>
        <p:spPr>
          <a:xfrm>
            <a:off x="2850076" y="531655"/>
            <a:ext cx="7391993" cy="769441"/>
          </a:xfrm>
          <a:prstGeom prst="rect">
            <a:avLst/>
          </a:prstGeom>
          <a:noFill/>
        </p:spPr>
        <p:txBody>
          <a:bodyPr wrap="square" rtlCol="0">
            <a:spAutoFit/>
          </a:bodyPr>
          <a:lstStyle/>
          <a:p>
            <a:r>
              <a:rPr lang="en-AU" sz="4400" dirty="0"/>
              <a:t>Wind Proofing</a:t>
            </a:r>
          </a:p>
        </p:txBody>
      </p:sp>
      <p:sp>
        <p:nvSpPr>
          <p:cNvPr id="17" name="TextBox 16"/>
          <p:cNvSpPr txBox="1"/>
          <p:nvPr/>
        </p:nvSpPr>
        <p:spPr>
          <a:xfrm>
            <a:off x="768285" y="1406878"/>
            <a:ext cx="8037665" cy="4893647"/>
          </a:xfrm>
          <a:prstGeom prst="rect">
            <a:avLst/>
          </a:prstGeom>
          <a:noFill/>
        </p:spPr>
        <p:txBody>
          <a:bodyPr wrap="square" rtlCol="0">
            <a:spAutoFit/>
          </a:bodyPr>
          <a:lstStyle/>
          <a:p>
            <a:r>
              <a:rPr lang="en-AU" sz="2400" dirty="0"/>
              <a:t>Sometimes buildings can be blown off the ground. To avoid this, the building needs to be secured to the ground with strong </a:t>
            </a:r>
            <a:r>
              <a:rPr lang="en-AU" sz="2400" dirty="0" smtClean="0"/>
              <a:t>foundations. </a:t>
            </a:r>
          </a:p>
          <a:p>
            <a:endParaRPr lang="en-AU" sz="2400" dirty="0"/>
          </a:p>
          <a:p>
            <a:r>
              <a:rPr lang="en-AU" sz="2400" dirty="0" smtClean="0"/>
              <a:t>This </a:t>
            </a:r>
            <a:r>
              <a:rPr lang="en-AU" sz="2400" dirty="0"/>
              <a:t>can be directly onto the ground or on piers or stilts.</a:t>
            </a:r>
          </a:p>
          <a:p>
            <a:endParaRPr lang="en-AU" sz="2400" dirty="0"/>
          </a:p>
          <a:p>
            <a:endParaRPr lang="en-AU" sz="2400" dirty="0"/>
          </a:p>
          <a:p>
            <a:endParaRPr lang="en-AU" sz="2400" dirty="0"/>
          </a:p>
          <a:p>
            <a:endParaRPr lang="en-AU" sz="2400" dirty="0"/>
          </a:p>
          <a:p>
            <a:endParaRPr lang="en-AU" sz="2400" dirty="0"/>
          </a:p>
          <a:p>
            <a:endParaRPr lang="en-AU" sz="2400" dirty="0"/>
          </a:p>
          <a:p>
            <a:endParaRPr lang="en-AU" sz="2400" dirty="0"/>
          </a:p>
          <a:p>
            <a:endParaRPr lang="en-AU" sz="2400" dirty="0"/>
          </a:p>
        </p:txBody>
      </p:sp>
      <p:pic>
        <p:nvPicPr>
          <p:cNvPr id="8" name="Picture 7"/>
          <p:cNvPicPr>
            <a:picLocks noChangeAspect="1"/>
          </p:cNvPicPr>
          <p:nvPr/>
        </p:nvPicPr>
        <p:blipFill>
          <a:blip r:embed="rId3"/>
          <a:stretch>
            <a:fillRect/>
          </a:stretch>
        </p:blipFill>
        <p:spPr>
          <a:xfrm>
            <a:off x="2478317" y="3538182"/>
            <a:ext cx="3854116" cy="2541308"/>
          </a:xfrm>
          <a:prstGeom prst="rect">
            <a:avLst/>
          </a:prstGeom>
        </p:spPr>
      </p:pic>
      <p:sp>
        <p:nvSpPr>
          <p:cNvPr id="9" name="TextBox 8"/>
          <p:cNvSpPr txBox="1"/>
          <p:nvPr/>
        </p:nvSpPr>
        <p:spPr>
          <a:xfrm>
            <a:off x="376927" y="6437254"/>
            <a:ext cx="4410190" cy="230832"/>
          </a:xfrm>
          <a:prstGeom prst="rect">
            <a:avLst/>
          </a:prstGeom>
          <a:noFill/>
        </p:spPr>
        <p:txBody>
          <a:bodyPr wrap="square" rtlCol="0">
            <a:spAutoFit/>
          </a:bodyPr>
          <a:lstStyle/>
          <a:p>
            <a:r>
              <a:rPr lang="en-AU" sz="900" i="1" dirty="0"/>
              <a:t>Image source: http://www.buildingproductsplus.com/beach-home-materials/</a:t>
            </a:r>
          </a:p>
        </p:txBody>
      </p:sp>
    </p:spTree>
    <p:extLst>
      <p:ext uri="{BB962C8B-B14F-4D97-AF65-F5344CB8AC3E}">
        <p14:creationId xmlns:p14="http://schemas.microsoft.com/office/powerpoint/2010/main" val="3287688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0" y="-22602"/>
            <a:ext cx="6332433"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3" name="TextBox 2"/>
          <p:cNvSpPr txBox="1"/>
          <p:nvPr/>
        </p:nvSpPr>
        <p:spPr>
          <a:xfrm>
            <a:off x="768285" y="1164257"/>
            <a:ext cx="7639120" cy="1938992"/>
          </a:xfrm>
          <a:prstGeom prst="rect">
            <a:avLst/>
          </a:prstGeom>
          <a:noFill/>
        </p:spPr>
        <p:txBody>
          <a:bodyPr wrap="square" rtlCol="0">
            <a:spAutoFit/>
          </a:bodyPr>
          <a:lstStyle/>
          <a:p>
            <a:pPr algn="just"/>
            <a:r>
              <a:rPr lang="en-AU" sz="2400" dirty="0" smtClean="0"/>
              <a:t>Houses </a:t>
            </a:r>
            <a:r>
              <a:rPr lang="en-AU" sz="2400" dirty="0"/>
              <a:t>and other buildings in flood-prone areas are sometimes built on stilts or built on raised land.  Stilts need to be braced to ensure they are </a:t>
            </a:r>
            <a:r>
              <a:rPr lang="en-AU" sz="2400" dirty="0" smtClean="0"/>
              <a:t>stable. Knee </a:t>
            </a:r>
            <a:r>
              <a:rPr lang="en-AU" sz="2400" dirty="0"/>
              <a:t>bracing is best when flooding </a:t>
            </a:r>
            <a:r>
              <a:rPr lang="en-AU" sz="2400" dirty="0" smtClean="0"/>
              <a:t>occurs </a:t>
            </a:r>
            <a:r>
              <a:rPr lang="en-AU" sz="2400" dirty="0"/>
              <a:t>as it allows flood debris to flow past without dragging on the structure. </a:t>
            </a:r>
          </a:p>
        </p:txBody>
      </p:sp>
      <p:sp>
        <p:nvSpPr>
          <p:cNvPr id="4" name="TextBox 3"/>
          <p:cNvSpPr txBox="1"/>
          <p:nvPr/>
        </p:nvSpPr>
        <p:spPr>
          <a:xfrm>
            <a:off x="2517676" y="284914"/>
            <a:ext cx="6750510" cy="769441"/>
          </a:xfrm>
          <a:prstGeom prst="rect">
            <a:avLst/>
          </a:prstGeom>
          <a:noFill/>
        </p:spPr>
        <p:txBody>
          <a:bodyPr wrap="square" rtlCol="0">
            <a:spAutoFit/>
          </a:bodyPr>
          <a:lstStyle/>
          <a:p>
            <a:r>
              <a:rPr lang="en-AU" sz="4400" dirty="0"/>
              <a:t>Flood </a:t>
            </a:r>
            <a:r>
              <a:rPr lang="en-AU" sz="4400" dirty="0" smtClean="0"/>
              <a:t>Proofing</a:t>
            </a:r>
            <a:endParaRPr lang="en-AU" sz="4400" dirty="0"/>
          </a:p>
        </p:txBody>
      </p:sp>
      <p:pic>
        <p:nvPicPr>
          <p:cNvPr id="2" name="Picture 1"/>
          <p:cNvPicPr>
            <a:picLocks noChangeAspect="1"/>
          </p:cNvPicPr>
          <p:nvPr/>
        </p:nvPicPr>
        <p:blipFill>
          <a:blip r:embed="rId3"/>
          <a:stretch>
            <a:fillRect/>
          </a:stretch>
        </p:blipFill>
        <p:spPr>
          <a:xfrm>
            <a:off x="890337" y="3285700"/>
            <a:ext cx="3254678" cy="2438627"/>
          </a:xfrm>
          <a:prstGeom prst="rect">
            <a:avLst/>
          </a:prstGeom>
        </p:spPr>
      </p:pic>
      <p:sp>
        <p:nvSpPr>
          <p:cNvPr id="5" name="TextBox 4"/>
          <p:cNvSpPr txBox="1"/>
          <p:nvPr/>
        </p:nvSpPr>
        <p:spPr>
          <a:xfrm>
            <a:off x="384142" y="6171692"/>
            <a:ext cx="4786414" cy="507831"/>
          </a:xfrm>
          <a:prstGeom prst="rect">
            <a:avLst/>
          </a:prstGeom>
          <a:noFill/>
        </p:spPr>
        <p:txBody>
          <a:bodyPr wrap="square" rtlCol="0">
            <a:spAutoFit/>
          </a:bodyPr>
          <a:lstStyle/>
          <a:p>
            <a:r>
              <a:rPr lang="en-AU" sz="900" i="1" dirty="0"/>
              <a:t>Image source: https://www.newhorse.com/profile/b.515.r.27711.u.54030f.html</a:t>
            </a:r>
          </a:p>
          <a:p>
            <a:r>
              <a:rPr lang="en-AU" sz="900" i="1" dirty="0"/>
              <a:t>http://</a:t>
            </a:r>
            <a:r>
              <a:rPr lang="en-AU" sz="900" i="1" dirty="0" smtClean="0"/>
              <a:t>www.scottpod.com/model_details/stilt_playhouse/stilt_playhouse_details.html</a:t>
            </a:r>
            <a:endParaRPr lang="en-AU" sz="900" i="1" dirty="0"/>
          </a:p>
          <a:p>
            <a:endParaRPr lang="en-AU" sz="900" i="1" dirty="0"/>
          </a:p>
        </p:txBody>
      </p:sp>
      <p:pic>
        <p:nvPicPr>
          <p:cNvPr id="6" name="Picture 5"/>
          <p:cNvPicPr>
            <a:picLocks noChangeAspect="1"/>
          </p:cNvPicPr>
          <p:nvPr/>
        </p:nvPicPr>
        <p:blipFill rotWithShape="1">
          <a:blip r:embed="rId4"/>
          <a:srcRect b="5898"/>
          <a:stretch/>
        </p:blipFill>
        <p:spPr>
          <a:xfrm>
            <a:off x="4787848" y="3272485"/>
            <a:ext cx="3025190" cy="2530453"/>
          </a:xfrm>
          <a:prstGeom prst="rect">
            <a:avLst/>
          </a:prstGeom>
        </p:spPr>
      </p:pic>
      <p:cxnSp>
        <p:nvCxnSpPr>
          <p:cNvPr id="9" name="Straight Arrow Connector 8"/>
          <p:cNvCxnSpPr/>
          <p:nvPr/>
        </p:nvCxnSpPr>
        <p:spPr>
          <a:xfrm flipV="1">
            <a:off x="1286933" y="4831770"/>
            <a:ext cx="1660804" cy="892557"/>
          </a:xfrm>
          <a:prstGeom prst="straightConnector1">
            <a:avLst/>
          </a:prstGeom>
          <a:ln w="57150">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913300" y="4807048"/>
            <a:ext cx="1289115" cy="995890"/>
          </a:xfrm>
          <a:prstGeom prst="straightConnector1">
            <a:avLst/>
          </a:prstGeom>
          <a:ln w="57150">
            <a:solidFill>
              <a:srgbClr val="FF000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89547" y="5677831"/>
            <a:ext cx="2358190" cy="369332"/>
          </a:xfrm>
          <a:prstGeom prst="rect">
            <a:avLst/>
          </a:prstGeom>
          <a:noFill/>
        </p:spPr>
        <p:txBody>
          <a:bodyPr wrap="square" rtlCol="0">
            <a:spAutoFit/>
          </a:bodyPr>
          <a:lstStyle/>
          <a:p>
            <a:r>
              <a:rPr lang="en-AU" dirty="0"/>
              <a:t>Diagonal Bracing</a:t>
            </a:r>
          </a:p>
        </p:txBody>
      </p:sp>
      <p:sp>
        <p:nvSpPr>
          <p:cNvPr id="19" name="TextBox 18"/>
          <p:cNvSpPr txBox="1"/>
          <p:nvPr/>
        </p:nvSpPr>
        <p:spPr>
          <a:xfrm>
            <a:off x="4509309" y="5746235"/>
            <a:ext cx="2358190" cy="369332"/>
          </a:xfrm>
          <a:prstGeom prst="rect">
            <a:avLst/>
          </a:prstGeom>
          <a:noFill/>
        </p:spPr>
        <p:txBody>
          <a:bodyPr wrap="square" rtlCol="0">
            <a:spAutoFit/>
          </a:bodyPr>
          <a:lstStyle/>
          <a:p>
            <a:r>
              <a:rPr lang="en-AU" dirty="0"/>
              <a:t>Knee Bracing</a:t>
            </a:r>
          </a:p>
        </p:txBody>
      </p:sp>
    </p:spTree>
    <p:extLst>
      <p:ext uri="{BB962C8B-B14F-4D97-AF65-F5344CB8AC3E}">
        <p14:creationId xmlns:p14="http://schemas.microsoft.com/office/powerpoint/2010/main" val="2036474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5971" y="1444979"/>
            <a:ext cx="7987242" cy="5786199"/>
          </a:xfrm>
          <a:prstGeom prst="rect">
            <a:avLst/>
          </a:prstGeom>
          <a:noFill/>
        </p:spPr>
        <p:txBody>
          <a:bodyPr wrap="square" rtlCol="0">
            <a:spAutoFit/>
          </a:bodyPr>
          <a:lstStyle/>
          <a:p>
            <a:pPr marL="342900" indent="-342900">
              <a:buFont typeface="Arial" panose="020B0604020202020204" pitchFamily="34" charset="0"/>
              <a:buChar char="•"/>
            </a:pPr>
            <a:r>
              <a:rPr lang="en-AU" sz="2400" dirty="0"/>
              <a:t>Design a disaster-proof building out of the materials provided. </a:t>
            </a:r>
            <a:endParaRPr lang="en-AU" sz="2400" dirty="0" smtClean="0"/>
          </a:p>
          <a:p>
            <a:pPr marL="342900" indent="-342900">
              <a:buFont typeface="Arial" panose="020B0604020202020204" pitchFamily="34" charset="0"/>
              <a:buChar char="•"/>
            </a:pPr>
            <a:endParaRPr lang="en-AU" sz="2400" dirty="0" smtClean="0"/>
          </a:p>
          <a:p>
            <a:pPr marL="342900" indent="-342900">
              <a:buFont typeface="Arial" panose="020B0604020202020204" pitchFamily="34" charset="0"/>
              <a:buChar char="•"/>
            </a:pPr>
            <a:r>
              <a:rPr lang="en-AU" sz="2400" dirty="0" smtClean="0"/>
              <a:t>You’ll </a:t>
            </a:r>
            <a:r>
              <a:rPr lang="en-AU" sz="2400" dirty="0"/>
              <a:t>be given a supply of non-recycled materials which cannot be restocked. </a:t>
            </a:r>
            <a:endParaRPr lang="en-AU" sz="2400" dirty="0" smtClean="0"/>
          </a:p>
          <a:p>
            <a:pPr marL="342900" indent="-342900">
              <a:buFont typeface="Arial" panose="020B0604020202020204" pitchFamily="34" charset="0"/>
              <a:buChar char="•"/>
            </a:pPr>
            <a:endParaRPr lang="en-AU" sz="2400" dirty="0" smtClean="0"/>
          </a:p>
          <a:p>
            <a:pPr marL="342900" indent="-342900">
              <a:buFont typeface="Arial" panose="020B0604020202020204" pitchFamily="34" charset="0"/>
              <a:buChar char="•"/>
            </a:pPr>
            <a:r>
              <a:rPr lang="en-AU" sz="2400" dirty="0" smtClean="0"/>
              <a:t>You </a:t>
            </a:r>
            <a:r>
              <a:rPr lang="en-AU" sz="2400" dirty="0"/>
              <a:t>can access as much recyclable material as you wish.</a:t>
            </a:r>
          </a:p>
          <a:p>
            <a:endParaRPr lang="en-AU" sz="2400" dirty="0"/>
          </a:p>
          <a:p>
            <a:pPr marL="342900" indent="-342900">
              <a:buFont typeface="Arial" panose="020B0604020202020204" pitchFamily="34" charset="0"/>
              <a:buChar char="•"/>
            </a:pPr>
            <a:r>
              <a:rPr lang="en-AU" sz="2400" dirty="0"/>
              <a:t>Your building must have a roof, four walls and at least one window and one door.</a:t>
            </a:r>
          </a:p>
          <a:p>
            <a:pPr marL="342900" indent="-342900">
              <a:buFont typeface="Arial" panose="020B0604020202020204" pitchFamily="34" charset="0"/>
              <a:buChar char="•"/>
            </a:pPr>
            <a:endParaRPr lang="en-AU" sz="2400" dirty="0"/>
          </a:p>
          <a:p>
            <a:pPr marL="342900" indent="-342900">
              <a:buFont typeface="Arial" panose="020B0604020202020204" pitchFamily="34" charset="0"/>
              <a:buChar char="•"/>
            </a:pPr>
            <a:r>
              <a:rPr lang="en-AU" sz="2400" dirty="0"/>
              <a:t>Your building must withstand two tests – the </a:t>
            </a:r>
            <a:r>
              <a:rPr lang="en-AU" sz="2400" dirty="0" smtClean="0"/>
              <a:t>flood </a:t>
            </a:r>
            <a:r>
              <a:rPr lang="en-AU" sz="2400" dirty="0"/>
              <a:t>test and the cyclonic winds test.</a:t>
            </a:r>
          </a:p>
          <a:p>
            <a:endParaRPr lang="en-AU" sz="2400" dirty="0"/>
          </a:p>
          <a:p>
            <a:pPr marL="342900" indent="-342900">
              <a:buFont typeface="Arial" panose="020B0604020202020204" pitchFamily="34" charset="0"/>
              <a:buChar char="•"/>
            </a:pPr>
            <a:endParaRPr lang="en-AU" sz="2400" dirty="0"/>
          </a:p>
          <a:p>
            <a:endParaRPr lang="en-AU" sz="1000" dirty="0"/>
          </a:p>
        </p:txBody>
      </p:sp>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0" y="-22602"/>
            <a:ext cx="6332433"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3" name="TextBox 2"/>
          <p:cNvSpPr txBox="1"/>
          <p:nvPr/>
        </p:nvSpPr>
        <p:spPr>
          <a:xfrm>
            <a:off x="880032" y="1540993"/>
            <a:ext cx="7639120" cy="2308324"/>
          </a:xfrm>
          <a:prstGeom prst="rect">
            <a:avLst/>
          </a:prstGeom>
          <a:noFill/>
        </p:spPr>
        <p:txBody>
          <a:bodyPr wrap="square" rtlCol="0">
            <a:spAutoFit/>
          </a:bodyPr>
          <a:lstStyle/>
          <a:p>
            <a:pPr algn="just"/>
            <a:endParaRPr lang="en-AU" sz="2400" dirty="0"/>
          </a:p>
          <a:p>
            <a:pPr algn="just"/>
            <a:endParaRPr lang="en-AU" sz="2400" dirty="0"/>
          </a:p>
          <a:p>
            <a:pPr algn="just"/>
            <a:endParaRPr lang="en-AU" sz="2400" dirty="0"/>
          </a:p>
          <a:p>
            <a:pPr algn="just"/>
            <a:endParaRPr lang="en-AU" sz="2400" dirty="0"/>
          </a:p>
          <a:p>
            <a:pPr algn="just"/>
            <a:endParaRPr lang="en-AU" sz="2400" dirty="0"/>
          </a:p>
          <a:p>
            <a:pPr algn="just"/>
            <a:endParaRPr lang="en-AU" sz="2400" dirty="0"/>
          </a:p>
        </p:txBody>
      </p:sp>
      <p:sp>
        <p:nvSpPr>
          <p:cNvPr id="4" name="TextBox 3"/>
          <p:cNvSpPr txBox="1"/>
          <p:nvPr/>
        </p:nvSpPr>
        <p:spPr>
          <a:xfrm>
            <a:off x="2393490" y="522555"/>
            <a:ext cx="4464510" cy="923330"/>
          </a:xfrm>
          <a:prstGeom prst="rect">
            <a:avLst/>
          </a:prstGeom>
          <a:noFill/>
        </p:spPr>
        <p:txBody>
          <a:bodyPr wrap="square" rtlCol="0">
            <a:spAutoFit/>
          </a:bodyPr>
          <a:lstStyle/>
          <a:p>
            <a:r>
              <a:rPr lang="en-AU" sz="5400" b="1" dirty="0">
                <a:ln/>
                <a:solidFill>
                  <a:srgbClr val="0082C8"/>
                </a:solidFill>
              </a:rPr>
              <a:t>The Challenge</a:t>
            </a:r>
          </a:p>
        </p:txBody>
      </p:sp>
    </p:spTree>
    <p:extLst>
      <p:ext uri="{BB962C8B-B14F-4D97-AF65-F5344CB8AC3E}">
        <p14:creationId xmlns:p14="http://schemas.microsoft.com/office/powerpoint/2010/main" val="3799259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0" y="-22602"/>
            <a:ext cx="6332433"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3" name="TextBox 2"/>
          <p:cNvSpPr txBox="1"/>
          <p:nvPr/>
        </p:nvSpPr>
        <p:spPr>
          <a:xfrm>
            <a:off x="572102" y="1274126"/>
            <a:ext cx="8315932" cy="4524315"/>
          </a:xfrm>
          <a:prstGeom prst="rect">
            <a:avLst/>
          </a:prstGeom>
          <a:noFill/>
        </p:spPr>
        <p:txBody>
          <a:bodyPr wrap="square" rtlCol="0">
            <a:spAutoFit/>
          </a:bodyPr>
          <a:lstStyle/>
          <a:p>
            <a:pPr marL="285750" indent="-285750" algn="just">
              <a:buFont typeface="Arial" panose="020B0604020202020204" pitchFamily="34" charset="0"/>
              <a:buChar char="•"/>
            </a:pPr>
            <a:r>
              <a:rPr lang="en-AU" sz="1600" dirty="0">
                <a:hlinkClick r:id="rId3"/>
              </a:rPr>
              <a:t>http://www.dwf.org/en/content/ten-key-principles-cyclone-resistant-construction</a:t>
            </a:r>
            <a:endParaRPr lang="en-AU" sz="1600" dirty="0"/>
          </a:p>
          <a:p>
            <a:pPr marL="285750" indent="-285750" algn="just">
              <a:buFont typeface="Arial" panose="020B0604020202020204" pitchFamily="34" charset="0"/>
              <a:buChar char="•"/>
            </a:pPr>
            <a:r>
              <a:rPr lang="en-AU" sz="1600" dirty="0">
                <a:hlinkClick r:id="rId4"/>
              </a:rPr>
              <a:t>http://www.unisdr.org/files/11711_CycloneArchitecture1.pdf</a:t>
            </a:r>
            <a:endParaRPr lang="en-AU" sz="1600" dirty="0"/>
          </a:p>
          <a:p>
            <a:pPr marL="285750" indent="-285750" algn="just">
              <a:buFont typeface="Arial" panose="020B0604020202020204" pitchFamily="34" charset="0"/>
              <a:buChar char="•"/>
            </a:pPr>
            <a:r>
              <a:rPr lang="en-AU" sz="1600" dirty="0">
                <a:hlinkClick r:id="rId5"/>
              </a:rPr>
              <a:t>http://</a:t>
            </a:r>
            <a:r>
              <a:rPr lang="en-AU" sz="1600" dirty="0" smtClean="0">
                <a:hlinkClick r:id="rId5"/>
              </a:rPr>
              <a:t>qldreconstruction.org.au/u/lib/cms2/planning-for-stronger-nq-part-2.pdf</a:t>
            </a:r>
            <a:endParaRPr lang="en-AU" sz="1600" dirty="0" smtClean="0"/>
          </a:p>
          <a:p>
            <a:pPr marL="285750" indent="-285750">
              <a:buFont typeface="Arial" panose="020B0604020202020204" pitchFamily="34" charset="0"/>
              <a:buChar char="•"/>
            </a:pPr>
            <a:r>
              <a:rPr lang="en-AU" sz="1600" dirty="0">
                <a:hlinkClick r:id="rId6"/>
              </a:rPr>
              <a:t>http://www.bom.gov.au/cyclone/about</a:t>
            </a:r>
            <a:r>
              <a:rPr lang="en-AU" sz="1600" dirty="0" smtClean="0">
                <a:hlinkClick r:id="rId6"/>
              </a:rPr>
              <a:t>/</a:t>
            </a:r>
            <a:endParaRPr lang="en-AU" sz="1600" dirty="0" smtClean="0"/>
          </a:p>
          <a:p>
            <a:pPr marL="285750" indent="-285750">
              <a:buFont typeface="Arial" panose="020B0604020202020204" pitchFamily="34" charset="0"/>
              <a:buChar char="•"/>
            </a:pPr>
            <a:r>
              <a:rPr lang="en-AU" sz="1600" dirty="0">
                <a:hlinkClick r:id="rId7"/>
              </a:rPr>
              <a:t>http://www.australiangeographic.com.au/topics/science-environment/2011/02/australias-worst-cyclones-timeline/</a:t>
            </a:r>
            <a:endParaRPr lang="en-AU" sz="1600" dirty="0"/>
          </a:p>
          <a:p>
            <a:pPr marL="285750" indent="-285750">
              <a:buFont typeface="Arial" panose="020B0604020202020204" pitchFamily="34" charset="0"/>
              <a:buChar char="•"/>
            </a:pPr>
            <a:r>
              <a:rPr lang="en-AU" sz="1600" dirty="0" smtClean="0">
                <a:hlinkClick r:id="rId8"/>
              </a:rPr>
              <a:t>http</a:t>
            </a:r>
            <a:r>
              <a:rPr lang="en-AU" sz="1600" dirty="0">
                <a:hlinkClick r:id="rId8"/>
              </a:rPr>
              <a:t>://www.disaster.qld.gov.au/disaster-resources/documents/storm-tide-handbook.pdf</a:t>
            </a:r>
            <a:endParaRPr lang="en-AU" sz="1600" dirty="0"/>
          </a:p>
          <a:p>
            <a:pPr marL="285750" indent="-285750">
              <a:buFont typeface="Arial" panose="020B0604020202020204" pitchFamily="34" charset="0"/>
              <a:buChar char="•"/>
            </a:pPr>
            <a:r>
              <a:rPr lang="en-AU" sz="1600" dirty="0" smtClean="0">
                <a:hlinkClick r:id="rId9"/>
              </a:rPr>
              <a:t>http</a:t>
            </a:r>
            <a:r>
              <a:rPr lang="en-AU" sz="1600" dirty="0">
                <a:hlinkClick r:id="rId9"/>
              </a:rPr>
              <a:t>://news.nationalgeographic.com/news/2014/01/140115-earthquakes-california-faults-science</a:t>
            </a:r>
            <a:r>
              <a:rPr lang="en-AU" sz="1600" dirty="0" smtClean="0">
                <a:hlinkClick r:id="rId9"/>
              </a:rPr>
              <a:t>/</a:t>
            </a:r>
            <a:endParaRPr lang="en-AU" sz="1600" dirty="0" smtClean="0"/>
          </a:p>
          <a:p>
            <a:pPr marL="285750" indent="-285750">
              <a:buFont typeface="Arial" panose="020B0604020202020204" pitchFamily="34" charset="0"/>
              <a:buChar char="•"/>
            </a:pPr>
            <a:r>
              <a:rPr lang="en-AU" sz="1600" dirty="0" smtClean="0">
                <a:hlinkClick r:id="rId10"/>
              </a:rPr>
              <a:t>http</a:t>
            </a:r>
            <a:r>
              <a:rPr lang="en-AU" sz="1600" dirty="0">
                <a:hlinkClick r:id="rId10"/>
              </a:rPr>
              <a:t>://www.australiangeographic.com.au/topics/science-environment/2011/10/earthquakes-in-australia</a:t>
            </a:r>
            <a:r>
              <a:rPr lang="en-AU" sz="1600" dirty="0" smtClean="0">
                <a:hlinkClick r:id="rId10"/>
              </a:rPr>
              <a:t>/</a:t>
            </a:r>
            <a:endParaRPr lang="en-AU" sz="1600" dirty="0" smtClean="0"/>
          </a:p>
          <a:p>
            <a:pPr marL="285750" indent="-285750">
              <a:buFont typeface="Arial" panose="020B0604020202020204" pitchFamily="34" charset="0"/>
              <a:buChar char="•"/>
            </a:pPr>
            <a:r>
              <a:rPr lang="en-AU" sz="1600" dirty="0">
                <a:hlinkClick r:id="rId11"/>
              </a:rPr>
              <a:t>https://</a:t>
            </a:r>
            <a:r>
              <a:rPr lang="en-AU" sz="1600" dirty="0" smtClean="0">
                <a:hlinkClick r:id="rId11"/>
              </a:rPr>
              <a:t>www.youtube.com/watch?v=68RrXdy2d9I</a:t>
            </a:r>
            <a:r>
              <a:rPr lang="en-AU" sz="1600" dirty="0" smtClean="0"/>
              <a:t>  </a:t>
            </a:r>
            <a:endParaRPr lang="en-AU" sz="1600" dirty="0"/>
          </a:p>
          <a:p>
            <a:pPr marL="285750" indent="-285750">
              <a:buFont typeface="Arial" panose="020B0604020202020204" pitchFamily="34" charset="0"/>
              <a:buChar char="•"/>
            </a:pPr>
            <a:r>
              <a:rPr lang="en-AU" sz="1600" dirty="0">
                <a:hlinkClick r:id="rId12"/>
              </a:rPr>
              <a:t>https://www.sunshinecoastdaily.com.au/news/foam-frenzy-may-hide-toxic-sewage/1734706</a:t>
            </a:r>
            <a:r>
              <a:rPr lang="en-AU" sz="1600" dirty="0" smtClean="0">
                <a:hlinkClick r:id="rId12"/>
              </a:rPr>
              <a:t>/</a:t>
            </a:r>
            <a:r>
              <a:rPr lang="en-AU" sz="1600" dirty="0" smtClean="0"/>
              <a:t>  </a:t>
            </a:r>
            <a:endParaRPr lang="en-AU" sz="1600" dirty="0"/>
          </a:p>
          <a:p>
            <a:pPr marL="285750" indent="-285750">
              <a:buFont typeface="Arial" panose="020B0604020202020204" pitchFamily="34" charset="0"/>
              <a:buChar char="•"/>
            </a:pPr>
            <a:r>
              <a:rPr lang="en-AU" sz="1600" dirty="0" smtClean="0">
                <a:hlinkClick r:id="rId13"/>
              </a:rPr>
              <a:t>https</a:t>
            </a:r>
            <a:r>
              <a:rPr lang="en-AU" sz="1600" dirty="0">
                <a:hlinkClick r:id="rId13"/>
              </a:rPr>
              <a:t>://www.sunshinecoastdaily.com.au/news/the-foam-rolls-out/1740733</a:t>
            </a:r>
            <a:r>
              <a:rPr lang="en-AU" sz="1600" dirty="0" smtClean="0">
                <a:hlinkClick r:id="rId13"/>
              </a:rPr>
              <a:t>/</a:t>
            </a:r>
            <a:r>
              <a:rPr lang="en-AU" sz="1600" dirty="0" smtClean="0"/>
              <a:t>  </a:t>
            </a:r>
            <a:endParaRPr lang="en-AU" sz="1600" dirty="0"/>
          </a:p>
          <a:p>
            <a:pPr marL="285750" indent="-285750">
              <a:buFont typeface="Arial" panose="020B0604020202020204" pitchFamily="34" charset="0"/>
              <a:buChar char="•"/>
            </a:pPr>
            <a:r>
              <a:rPr lang="en-AU" sz="1600" dirty="0">
                <a:hlinkClick r:id="rId14"/>
              </a:rPr>
              <a:t>https://</a:t>
            </a:r>
            <a:r>
              <a:rPr lang="en-AU" sz="1600" dirty="0" smtClean="0">
                <a:hlinkClick r:id="rId14"/>
              </a:rPr>
              <a:t>www.youtube.com/watch?v=9Sw8HFgOwpI</a:t>
            </a:r>
            <a:r>
              <a:rPr lang="en-AU" sz="1600" dirty="0" smtClean="0"/>
              <a:t>  </a:t>
            </a:r>
            <a:endParaRPr lang="en-AU" sz="1600" dirty="0"/>
          </a:p>
          <a:p>
            <a:pPr marL="285750" indent="-285750">
              <a:buFont typeface="Arial" panose="020B0604020202020204" pitchFamily="34" charset="0"/>
              <a:buChar char="•"/>
            </a:pPr>
            <a:r>
              <a:rPr lang="en-AU" sz="1600" dirty="0" smtClean="0">
                <a:hlinkClick r:id="rId15"/>
              </a:rPr>
              <a:t>http</a:t>
            </a:r>
            <a:r>
              <a:rPr lang="en-AU" sz="1600" dirty="0">
                <a:hlinkClick r:id="rId15"/>
              </a:rPr>
              <a:t>://</a:t>
            </a:r>
            <a:r>
              <a:rPr lang="en-AU" sz="1600" dirty="0" smtClean="0">
                <a:hlinkClick r:id="rId15"/>
              </a:rPr>
              <a:t>www.bom.gov.au/cyclone/history/yasi-satellite.shtml</a:t>
            </a:r>
            <a:r>
              <a:rPr lang="en-AU" sz="1600" dirty="0" smtClean="0"/>
              <a:t> </a:t>
            </a:r>
            <a:endParaRPr lang="en-AU" sz="1600" dirty="0"/>
          </a:p>
          <a:p>
            <a:pPr marL="285750" indent="-285750">
              <a:buFont typeface="Arial" panose="020B0604020202020204" pitchFamily="34" charset="0"/>
              <a:buChar char="•"/>
            </a:pPr>
            <a:r>
              <a:rPr lang="en-AU" sz="1600" dirty="0">
                <a:hlinkClick r:id="rId16"/>
              </a:rPr>
              <a:t>http://www.theherald.com.au/story/3551445/lightning-camera-action-storm-chasers-cracking-shots</a:t>
            </a:r>
            <a:r>
              <a:rPr lang="en-AU" sz="1600" dirty="0" smtClean="0">
                <a:hlinkClick r:id="rId16"/>
              </a:rPr>
              <a:t>/</a:t>
            </a:r>
            <a:r>
              <a:rPr lang="en-AU" sz="1600" dirty="0" smtClean="0"/>
              <a:t>  </a:t>
            </a:r>
            <a:endParaRPr lang="en-AU" sz="1600" dirty="0"/>
          </a:p>
        </p:txBody>
      </p:sp>
      <p:sp>
        <p:nvSpPr>
          <p:cNvPr id="4" name="TextBox 3"/>
          <p:cNvSpPr txBox="1"/>
          <p:nvPr/>
        </p:nvSpPr>
        <p:spPr>
          <a:xfrm>
            <a:off x="902524" y="504685"/>
            <a:ext cx="4527384" cy="769441"/>
          </a:xfrm>
          <a:prstGeom prst="rect">
            <a:avLst/>
          </a:prstGeom>
          <a:noFill/>
        </p:spPr>
        <p:txBody>
          <a:bodyPr wrap="square" rtlCol="0">
            <a:spAutoFit/>
          </a:bodyPr>
          <a:lstStyle/>
          <a:p>
            <a:r>
              <a:rPr lang="en-AU" sz="4400" dirty="0"/>
              <a:t>References</a:t>
            </a:r>
          </a:p>
        </p:txBody>
      </p:sp>
    </p:spTree>
    <p:extLst>
      <p:ext uri="{BB962C8B-B14F-4D97-AF65-F5344CB8AC3E}">
        <p14:creationId xmlns:p14="http://schemas.microsoft.com/office/powerpoint/2010/main" val="359796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0" y="-22602"/>
            <a:ext cx="6332433"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3" name="TextBox 2"/>
          <p:cNvSpPr txBox="1"/>
          <p:nvPr/>
        </p:nvSpPr>
        <p:spPr>
          <a:xfrm>
            <a:off x="572102" y="1274126"/>
            <a:ext cx="8315932" cy="3539430"/>
          </a:xfrm>
          <a:prstGeom prst="rect">
            <a:avLst/>
          </a:prstGeom>
          <a:noFill/>
        </p:spPr>
        <p:txBody>
          <a:bodyPr wrap="square" rtlCol="0">
            <a:spAutoFit/>
          </a:bodyPr>
          <a:lstStyle/>
          <a:p>
            <a:pPr marL="285750" indent="-285750">
              <a:buFont typeface="Arial" panose="020B0604020202020204" pitchFamily="34" charset="0"/>
              <a:buChar char="•"/>
            </a:pPr>
            <a:r>
              <a:rPr lang="en-AU" sz="1600" dirty="0">
                <a:hlinkClick r:id="rId3"/>
              </a:rPr>
              <a:t>http://</a:t>
            </a:r>
            <a:r>
              <a:rPr lang="en-AU" sz="1600" dirty="0" smtClean="0">
                <a:hlinkClick r:id="rId3"/>
              </a:rPr>
              <a:t>www.bom.gov.au/cyclone/index.shtml</a:t>
            </a:r>
            <a:r>
              <a:rPr lang="en-AU" sz="1600" dirty="0" smtClean="0"/>
              <a:t> </a:t>
            </a:r>
            <a:endParaRPr lang="en-AU" sz="1600" dirty="0"/>
          </a:p>
          <a:p>
            <a:pPr marL="285750" indent="-285750">
              <a:buFont typeface="Arial" panose="020B0604020202020204" pitchFamily="34" charset="0"/>
              <a:buChar char="•"/>
            </a:pPr>
            <a:r>
              <a:rPr lang="en-AU" sz="1600" dirty="0">
                <a:hlinkClick r:id="rId4"/>
              </a:rPr>
              <a:t>http://</a:t>
            </a:r>
            <a:r>
              <a:rPr lang="en-AU" sz="1600" dirty="0" smtClean="0">
                <a:hlinkClick r:id="rId4"/>
              </a:rPr>
              <a:t>www.nprsr.qld.gov.au/managing/cyclone-yasi.html</a:t>
            </a:r>
            <a:r>
              <a:rPr lang="en-AU" sz="1600" dirty="0" smtClean="0"/>
              <a:t> </a:t>
            </a:r>
            <a:endParaRPr lang="en-AU" sz="1600" dirty="0"/>
          </a:p>
          <a:p>
            <a:pPr marL="285750" indent="-285750">
              <a:buFont typeface="Arial" panose="020B0604020202020204" pitchFamily="34" charset="0"/>
              <a:buChar char="•"/>
            </a:pPr>
            <a:r>
              <a:rPr lang="en-AU" sz="1600" dirty="0">
                <a:hlinkClick r:id="rId5"/>
              </a:rPr>
              <a:t>http://media.bom.gov.au/social/blog/64/cooking-up-a-storm--how-thunderstorms-form</a:t>
            </a:r>
            <a:r>
              <a:rPr lang="en-AU" sz="1600" dirty="0" smtClean="0">
                <a:hlinkClick r:id="rId5"/>
              </a:rPr>
              <a:t>/</a:t>
            </a:r>
            <a:r>
              <a:rPr lang="en-AU" sz="1600" dirty="0" smtClean="0"/>
              <a:t> </a:t>
            </a:r>
            <a:endParaRPr lang="en-AU" sz="1600" dirty="0"/>
          </a:p>
          <a:p>
            <a:pPr marL="285750" indent="-285750">
              <a:buFont typeface="Arial" panose="020B0604020202020204" pitchFamily="34" charset="0"/>
              <a:buChar char="•"/>
            </a:pPr>
            <a:r>
              <a:rPr lang="en-AU" sz="1600" dirty="0">
                <a:hlinkClick r:id="rId6"/>
              </a:rPr>
              <a:t>http://</a:t>
            </a:r>
            <a:r>
              <a:rPr lang="en-AU" sz="1600" dirty="0" smtClean="0">
                <a:hlinkClick r:id="rId6"/>
              </a:rPr>
              <a:t>www.sciencemadesimple.co.uk/curriculum-blogs/primary-blogs/thunder</a:t>
            </a:r>
            <a:r>
              <a:rPr lang="en-AU" sz="1600" dirty="0" smtClean="0"/>
              <a:t> </a:t>
            </a:r>
            <a:endParaRPr lang="en-AU" sz="1600" dirty="0"/>
          </a:p>
          <a:p>
            <a:pPr marL="285750" indent="-285750">
              <a:buFont typeface="Arial" panose="020B0604020202020204" pitchFamily="34" charset="0"/>
              <a:buChar char="•"/>
            </a:pPr>
            <a:r>
              <a:rPr lang="en-AU" sz="1600" dirty="0">
                <a:hlinkClick r:id="rId7"/>
              </a:rPr>
              <a:t>http://media.bom.gov.au/social/blog/1478/a-bolt-from-the-blue-what-is-lightning</a:t>
            </a:r>
            <a:r>
              <a:rPr lang="en-AU" sz="1600" dirty="0" smtClean="0">
                <a:hlinkClick r:id="rId7"/>
              </a:rPr>
              <a:t>/</a:t>
            </a:r>
            <a:r>
              <a:rPr lang="en-AU" sz="1600" dirty="0" smtClean="0"/>
              <a:t> </a:t>
            </a:r>
            <a:endParaRPr lang="en-AU" sz="1600" dirty="0"/>
          </a:p>
          <a:p>
            <a:pPr marL="285750" indent="-285750">
              <a:buFont typeface="Arial" panose="020B0604020202020204" pitchFamily="34" charset="0"/>
              <a:buChar char="•"/>
            </a:pPr>
            <a:r>
              <a:rPr lang="en-AU" sz="1600" dirty="0">
                <a:hlinkClick r:id="rId8"/>
              </a:rPr>
              <a:t>http://</a:t>
            </a:r>
            <a:r>
              <a:rPr lang="en-AU" sz="1600" dirty="0" smtClean="0">
                <a:hlinkClick r:id="rId8"/>
              </a:rPr>
              <a:t>www.gpats.com.au/lightning-detection-network</a:t>
            </a:r>
            <a:r>
              <a:rPr lang="en-AU" sz="1600" dirty="0" smtClean="0"/>
              <a:t> </a:t>
            </a:r>
            <a:endParaRPr lang="en-AU" sz="1600" dirty="0"/>
          </a:p>
          <a:p>
            <a:pPr marL="285750" indent="-285750">
              <a:buFont typeface="Arial" panose="020B0604020202020204" pitchFamily="34" charset="0"/>
              <a:buChar char="•"/>
            </a:pPr>
            <a:r>
              <a:rPr lang="en-AU" sz="1600" dirty="0">
                <a:hlinkClick r:id="rId9"/>
              </a:rPr>
              <a:t>http://</a:t>
            </a:r>
            <a:r>
              <a:rPr lang="en-AU" sz="1600" dirty="0" smtClean="0">
                <a:hlinkClick r:id="rId9"/>
              </a:rPr>
              <a:t>www.australia.gov.au/about-australia/australian-story/natural-disasters</a:t>
            </a:r>
            <a:r>
              <a:rPr lang="en-AU" sz="1600" dirty="0" smtClean="0"/>
              <a:t> </a:t>
            </a:r>
            <a:endParaRPr lang="en-AU" sz="1600" dirty="0"/>
          </a:p>
          <a:p>
            <a:pPr marL="285750" indent="-285750">
              <a:buFont typeface="Arial" panose="020B0604020202020204" pitchFamily="34" charset="0"/>
              <a:buChar char="•"/>
            </a:pPr>
            <a:r>
              <a:rPr lang="en-AU" sz="1600" dirty="0">
                <a:hlinkClick r:id="rId10"/>
              </a:rPr>
              <a:t>https://</a:t>
            </a:r>
            <a:r>
              <a:rPr lang="en-AU" sz="1600" dirty="0" smtClean="0">
                <a:hlinkClick r:id="rId10"/>
              </a:rPr>
              <a:t>youtu.be/zUn7QFZdDBg</a:t>
            </a:r>
            <a:r>
              <a:rPr lang="en-AU" sz="1600" dirty="0" smtClean="0"/>
              <a:t> </a:t>
            </a:r>
            <a:endParaRPr lang="en-AU" sz="1600" dirty="0"/>
          </a:p>
          <a:p>
            <a:pPr marL="285750" indent="-285750">
              <a:buFont typeface="Arial" panose="020B0604020202020204" pitchFamily="34" charset="0"/>
              <a:buChar char="•"/>
            </a:pPr>
            <a:r>
              <a:rPr lang="en-AU" sz="1600" dirty="0">
                <a:hlinkClick r:id="rId11"/>
              </a:rPr>
              <a:t>https://</a:t>
            </a:r>
            <a:r>
              <a:rPr lang="en-AU" sz="1600" dirty="0" smtClean="0">
                <a:hlinkClick r:id="rId11"/>
              </a:rPr>
              <a:t>www.rfs.nsw.gov.au/resources/multimedia</a:t>
            </a:r>
            <a:r>
              <a:rPr lang="en-AU" sz="1600" dirty="0" smtClean="0"/>
              <a:t> </a:t>
            </a:r>
            <a:endParaRPr lang="en-AU" sz="1600" dirty="0"/>
          </a:p>
          <a:p>
            <a:pPr marL="285750" indent="-285750">
              <a:buFont typeface="Arial" panose="020B0604020202020204" pitchFamily="34" charset="0"/>
              <a:buChar char="•"/>
            </a:pPr>
            <a:r>
              <a:rPr lang="en-AU" sz="1600" dirty="0">
                <a:hlinkClick r:id="rId12"/>
              </a:rPr>
              <a:t>https://</a:t>
            </a:r>
            <a:r>
              <a:rPr lang="en-AU" sz="1600" dirty="0" smtClean="0">
                <a:hlinkClick r:id="rId12"/>
              </a:rPr>
              <a:t>ed.ted.com/lessons/how-tsunamis-work-alex-gendler</a:t>
            </a:r>
            <a:r>
              <a:rPr lang="en-AU" sz="1600" dirty="0" smtClean="0"/>
              <a:t>   </a:t>
            </a:r>
            <a:endParaRPr lang="en-AU" sz="1600" dirty="0"/>
          </a:p>
          <a:p>
            <a:pPr marL="285750" indent="-285750">
              <a:buFont typeface="Arial" panose="020B0604020202020204" pitchFamily="34" charset="0"/>
              <a:buChar char="•"/>
            </a:pPr>
            <a:r>
              <a:rPr lang="en-AU" sz="1600" dirty="0">
                <a:hlinkClick r:id="rId13"/>
              </a:rPr>
              <a:t>http://www.sms-tsunami-warning.com/pages/seismology-measurement#.</a:t>
            </a:r>
            <a:r>
              <a:rPr lang="en-AU" sz="1600" dirty="0" smtClean="0">
                <a:hlinkClick r:id="rId13"/>
              </a:rPr>
              <a:t>Vp2HCPl9670</a:t>
            </a:r>
            <a:r>
              <a:rPr lang="en-AU" sz="1600" dirty="0" smtClean="0"/>
              <a:t> </a:t>
            </a:r>
            <a:endParaRPr lang="en-AU" sz="1600" dirty="0"/>
          </a:p>
          <a:p>
            <a:pPr marL="285750" indent="-285750">
              <a:buFont typeface="Arial" panose="020B0604020202020204" pitchFamily="34" charset="0"/>
              <a:buChar char="•"/>
            </a:pPr>
            <a:r>
              <a:rPr lang="en-AU" sz="1600" dirty="0">
                <a:hlinkClick r:id="rId14"/>
              </a:rPr>
              <a:t>http://</a:t>
            </a:r>
            <a:r>
              <a:rPr lang="en-AU" sz="1600" dirty="0" smtClean="0">
                <a:hlinkClick r:id="rId14"/>
              </a:rPr>
              <a:t>www.worldatlas.com/aatlas/infopage/tectonic.htm</a:t>
            </a:r>
            <a:r>
              <a:rPr lang="en-AU" sz="1600" dirty="0" smtClean="0"/>
              <a:t> </a:t>
            </a:r>
            <a:endParaRPr lang="en-AU" sz="1600" dirty="0"/>
          </a:p>
          <a:p>
            <a:pPr marL="285750" indent="-285750">
              <a:buFont typeface="Arial" panose="020B0604020202020204" pitchFamily="34" charset="0"/>
              <a:buChar char="•"/>
            </a:pPr>
            <a:r>
              <a:rPr lang="en-AU" sz="1600" dirty="0">
                <a:hlinkClick r:id="rId15"/>
              </a:rPr>
              <a:t>http://easyscienceforkids.com/all-about-earthquakes</a:t>
            </a:r>
            <a:r>
              <a:rPr lang="en-AU" sz="1600" dirty="0" smtClean="0">
                <a:hlinkClick r:id="rId15"/>
              </a:rPr>
              <a:t>/</a:t>
            </a:r>
            <a:r>
              <a:rPr lang="en-AU" sz="1600" dirty="0" smtClean="0"/>
              <a:t> </a:t>
            </a:r>
            <a:endParaRPr lang="en-AU" sz="1600" dirty="0"/>
          </a:p>
          <a:p>
            <a:pPr algn="just"/>
            <a:r>
              <a:rPr lang="en-AU" sz="1600" dirty="0" smtClean="0"/>
              <a:t> </a:t>
            </a:r>
            <a:endParaRPr lang="en-AU" sz="1600" dirty="0"/>
          </a:p>
        </p:txBody>
      </p:sp>
      <p:sp>
        <p:nvSpPr>
          <p:cNvPr id="4" name="TextBox 3"/>
          <p:cNvSpPr txBox="1"/>
          <p:nvPr/>
        </p:nvSpPr>
        <p:spPr>
          <a:xfrm>
            <a:off x="902524" y="504685"/>
            <a:ext cx="4527384" cy="769441"/>
          </a:xfrm>
          <a:prstGeom prst="rect">
            <a:avLst/>
          </a:prstGeom>
          <a:noFill/>
        </p:spPr>
        <p:txBody>
          <a:bodyPr wrap="square" rtlCol="0">
            <a:spAutoFit/>
          </a:bodyPr>
          <a:lstStyle/>
          <a:p>
            <a:r>
              <a:rPr lang="en-AU" sz="4400" dirty="0"/>
              <a:t>References</a:t>
            </a:r>
          </a:p>
        </p:txBody>
      </p:sp>
    </p:spTree>
    <p:extLst>
      <p:ext uri="{BB962C8B-B14F-4D97-AF65-F5344CB8AC3E}">
        <p14:creationId xmlns:p14="http://schemas.microsoft.com/office/powerpoint/2010/main" val="141965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5" name="TextBox 4"/>
          <p:cNvSpPr txBox="1"/>
          <p:nvPr/>
        </p:nvSpPr>
        <p:spPr>
          <a:xfrm>
            <a:off x="649532" y="324693"/>
            <a:ext cx="8086859" cy="923330"/>
          </a:xfrm>
          <a:prstGeom prst="rect">
            <a:avLst/>
          </a:prstGeom>
          <a:noFill/>
        </p:spPr>
        <p:txBody>
          <a:bodyPr wrap="square" rtlCol="0">
            <a:spAutoFit/>
          </a:bodyPr>
          <a:lstStyle/>
          <a:p>
            <a:pPr algn="ctr"/>
            <a:r>
              <a:rPr lang="en-AU"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Wild </a:t>
            </a:r>
            <a:r>
              <a:rPr lang="en-AU"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Weather</a:t>
            </a:r>
            <a:endParaRPr lang="en-AU" sz="4800" dirty="0"/>
          </a:p>
        </p:txBody>
      </p:sp>
      <p:pic>
        <p:nvPicPr>
          <p:cNvPr id="1026" name="Picture 2" descr="FROTH AND BUBBLE: Little Mountain photographer Caillin Malley caught two surf lifesavers “patrolling” Alexandra Headland’s beach froth this wee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32" y="1431278"/>
            <a:ext cx="5226888" cy="39201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8545" y="6336515"/>
            <a:ext cx="4442242" cy="230832"/>
          </a:xfrm>
          <a:prstGeom prst="rect">
            <a:avLst/>
          </a:prstGeom>
          <a:noFill/>
        </p:spPr>
        <p:txBody>
          <a:bodyPr wrap="none" rtlCol="0">
            <a:spAutoFit/>
          </a:bodyPr>
          <a:lstStyle/>
          <a:p>
            <a:r>
              <a:rPr lang="en-AU" sz="900" i="1" dirty="0"/>
              <a:t>Image source: https://www.sunshinecoastdaily.com.au/news/the-foam-rolls-out/1740733/</a:t>
            </a:r>
          </a:p>
        </p:txBody>
      </p:sp>
      <p:sp>
        <p:nvSpPr>
          <p:cNvPr id="6" name="TextBox 5"/>
          <p:cNvSpPr txBox="1"/>
          <p:nvPr/>
        </p:nvSpPr>
        <p:spPr>
          <a:xfrm>
            <a:off x="611139" y="5357327"/>
            <a:ext cx="8009624" cy="646331"/>
          </a:xfrm>
          <a:prstGeom prst="rect">
            <a:avLst/>
          </a:prstGeom>
          <a:noFill/>
        </p:spPr>
        <p:txBody>
          <a:bodyPr wrap="square" rtlCol="0">
            <a:spAutoFit/>
          </a:bodyPr>
          <a:lstStyle/>
          <a:p>
            <a:r>
              <a:rPr lang="en-AU" i="1" dirty="0" smtClean="0"/>
              <a:t>Photographer </a:t>
            </a:r>
            <a:r>
              <a:rPr lang="en-AU" i="1" dirty="0" err="1" smtClean="0"/>
              <a:t>Caillin</a:t>
            </a:r>
            <a:r>
              <a:rPr lang="en-AU" i="1" dirty="0" smtClean="0"/>
              <a:t> </a:t>
            </a:r>
            <a:r>
              <a:rPr lang="en-AU" i="1" dirty="0" err="1" smtClean="0"/>
              <a:t>Malley’s</a:t>
            </a:r>
            <a:r>
              <a:rPr lang="en-AU" i="1" dirty="0" smtClean="0"/>
              <a:t> image of two </a:t>
            </a:r>
            <a:r>
              <a:rPr lang="en-AU" i="1" dirty="0"/>
              <a:t>surf lifesavers </a:t>
            </a:r>
            <a:r>
              <a:rPr lang="en-AU" i="1" dirty="0" smtClean="0"/>
              <a:t>at Alexandra </a:t>
            </a:r>
            <a:r>
              <a:rPr lang="en-AU" i="1" dirty="0"/>
              <a:t>Headland’s beach </a:t>
            </a:r>
            <a:r>
              <a:rPr lang="en-AU" i="1" dirty="0" smtClean="0"/>
              <a:t>in Queensland in late January 2013, following ex-tropical cyclone Oswald</a:t>
            </a:r>
            <a:endParaRPr lang="en-AU" i="1" dirty="0"/>
          </a:p>
        </p:txBody>
      </p:sp>
      <p:pic>
        <p:nvPicPr>
          <p:cNvPr id="8" name="Picture 7"/>
          <p:cNvPicPr>
            <a:picLocks noChangeAspect="1"/>
          </p:cNvPicPr>
          <p:nvPr/>
        </p:nvPicPr>
        <p:blipFill>
          <a:blip r:embed="rId4"/>
          <a:stretch>
            <a:fillRect/>
          </a:stretch>
        </p:blipFill>
        <p:spPr>
          <a:xfrm>
            <a:off x="6091420" y="1431278"/>
            <a:ext cx="2910914" cy="1496169"/>
          </a:xfrm>
          <a:prstGeom prst="rect">
            <a:avLst/>
          </a:prstGeom>
        </p:spPr>
      </p:pic>
      <p:sp>
        <p:nvSpPr>
          <p:cNvPr id="9" name="TextBox 8"/>
          <p:cNvSpPr txBox="1"/>
          <p:nvPr/>
        </p:nvSpPr>
        <p:spPr>
          <a:xfrm>
            <a:off x="6091420" y="2974814"/>
            <a:ext cx="2860078" cy="400110"/>
          </a:xfrm>
          <a:prstGeom prst="rect">
            <a:avLst/>
          </a:prstGeom>
          <a:noFill/>
        </p:spPr>
        <p:txBody>
          <a:bodyPr wrap="none" rtlCol="0">
            <a:spAutoFit/>
          </a:bodyPr>
          <a:lstStyle/>
          <a:p>
            <a:r>
              <a:rPr lang="en-AU" sz="1000" dirty="0" smtClean="0">
                <a:hlinkClick r:id="rId5"/>
              </a:rPr>
              <a:t>https</a:t>
            </a:r>
            <a:r>
              <a:rPr lang="en-AU" sz="1000" dirty="0">
                <a:hlinkClick r:id="rId5"/>
              </a:rPr>
              <a:t>://www.youtube.com/watch?v=68RrXdy2d9I </a:t>
            </a:r>
            <a:endParaRPr lang="en-AU" sz="1000" dirty="0"/>
          </a:p>
          <a:p>
            <a:endParaRPr lang="en-AU" sz="1000" dirty="0"/>
          </a:p>
        </p:txBody>
      </p:sp>
      <p:pic>
        <p:nvPicPr>
          <p:cNvPr id="11" name="Picture 10"/>
          <p:cNvPicPr>
            <a:picLocks noChangeAspect="1"/>
          </p:cNvPicPr>
          <p:nvPr/>
        </p:nvPicPr>
        <p:blipFill>
          <a:blip r:embed="rId6"/>
          <a:stretch>
            <a:fillRect/>
          </a:stretch>
        </p:blipFill>
        <p:spPr>
          <a:xfrm>
            <a:off x="6091420" y="3379818"/>
            <a:ext cx="2760575" cy="1616855"/>
          </a:xfrm>
          <a:prstGeom prst="rect">
            <a:avLst/>
          </a:prstGeom>
        </p:spPr>
      </p:pic>
      <p:sp>
        <p:nvSpPr>
          <p:cNvPr id="17" name="TextBox 16"/>
          <p:cNvSpPr txBox="1"/>
          <p:nvPr/>
        </p:nvSpPr>
        <p:spPr>
          <a:xfrm>
            <a:off x="6030506" y="5018654"/>
            <a:ext cx="2920992" cy="246221"/>
          </a:xfrm>
          <a:prstGeom prst="rect">
            <a:avLst/>
          </a:prstGeom>
          <a:noFill/>
        </p:spPr>
        <p:txBody>
          <a:bodyPr wrap="none" rtlCol="0">
            <a:spAutoFit/>
          </a:bodyPr>
          <a:lstStyle/>
          <a:p>
            <a:r>
              <a:rPr lang="en-AU" sz="1000" dirty="0">
                <a:hlinkClick r:id="rId7"/>
              </a:rPr>
              <a:t>https://www.youtube.com/watch?v=9Sw8HFgOwpI</a:t>
            </a:r>
            <a:r>
              <a:rPr lang="en-AU" sz="1000" dirty="0"/>
              <a:t> </a:t>
            </a:r>
          </a:p>
        </p:txBody>
      </p:sp>
    </p:spTree>
    <p:extLst>
      <p:ext uri="{BB962C8B-B14F-4D97-AF65-F5344CB8AC3E}">
        <p14:creationId xmlns:p14="http://schemas.microsoft.com/office/powerpoint/2010/main" val="79025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9" name="TextBox 8"/>
          <p:cNvSpPr txBox="1"/>
          <p:nvPr/>
        </p:nvSpPr>
        <p:spPr>
          <a:xfrm>
            <a:off x="555332" y="913551"/>
            <a:ext cx="6326646" cy="5478423"/>
          </a:xfrm>
          <a:prstGeom prst="rect">
            <a:avLst/>
          </a:prstGeom>
          <a:noFill/>
        </p:spPr>
        <p:txBody>
          <a:bodyPr wrap="square" rtlCol="0">
            <a:spAutoFit/>
          </a:bodyPr>
          <a:lstStyle/>
          <a:p>
            <a:r>
              <a:rPr lang="en-AU" sz="1600" b="1" dirty="0"/>
              <a:t>Aim: </a:t>
            </a:r>
            <a:r>
              <a:rPr lang="en-AU" sz="1600" dirty="0" smtClean="0"/>
              <a:t>To observe the shape of a tornado using two bottles.</a:t>
            </a:r>
            <a:endParaRPr lang="en-AU" sz="1600" dirty="0"/>
          </a:p>
          <a:p>
            <a:endParaRPr lang="en-AU" sz="1000" dirty="0"/>
          </a:p>
          <a:p>
            <a:r>
              <a:rPr lang="en-AU" sz="1600" b="1" dirty="0" smtClean="0"/>
              <a:t>Materials (per group):</a:t>
            </a:r>
            <a:endParaRPr lang="en-AU" sz="1600" b="1" dirty="0"/>
          </a:p>
          <a:p>
            <a:pPr marL="342900" indent="-166688">
              <a:buFont typeface="Arial" panose="020B0604020202020204" pitchFamily="34" charset="0"/>
              <a:buChar char="•"/>
            </a:pPr>
            <a:r>
              <a:rPr lang="en-AU" sz="1600" dirty="0" smtClean="0"/>
              <a:t>2 x 1.25L clear recycled plastic bottles</a:t>
            </a:r>
            <a:endParaRPr lang="en-AU" sz="1600" dirty="0"/>
          </a:p>
          <a:p>
            <a:pPr marL="342900" indent="-166688">
              <a:buFont typeface="Arial" panose="020B0604020202020204" pitchFamily="34" charset="0"/>
              <a:buChar char="•"/>
            </a:pPr>
            <a:r>
              <a:rPr lang="en-AU" sz="1600" dirty="0" smtClean="0"/>
              <a:t>1L room temperature water </a:t>
            </a:r>
          </a:p>
          <a:p>
            <a:pPr marL="342900" indent="-166688">
              <a:buFont typeface="Arial" panose="020B0604020202020204" pitchFamily="34" charset="0"/>
              <a:buChar char="•"/>
            </a:pPr>
            <a:r>
              <a:rPr lang="en-AU" sz="1600" dirty="0" smtClean="0"/>
              <a:t>1 x tornado tube valve</a:t>
            </a:r>
            <a:endParaRPr lang="en-AU" sz="1600" dirty="0"/>
          </a:p>
          <a:p>
            <a:pPr marL="342900" indent="-166688">
              <a:buFont typeface="Arial" panose="020B0604020202020204" pitchFamily="34" charset="0"/>
              <a:buChar char="•"/>
            </a:pPr>
            <a:r>
              <a:rPr lang="en-AU" sz="1600" dirty="0" smtClean="0"/>
              <a:t>Food colouring (optional)</a:t>
            </a:r>
          </a:p>
          <a:p>
            <a:pPr marL="342900" indent="-166688">
              <a:buFont typeface="Arial" panose="020B0604020202020204" pitchFamily="34" charset="0"/>
              <a:buChar char="•"/>
            </a:pPr>
            <a:r>
              <a:rPr lang="en-AU" sz="1600" dirty="0" smtClean="0"/>
              <a:t>Glitter (optional)</a:t>
            </a:r>
            <a:endParaRPr lang="en-AU" sz="1600" dirty="0"/>
          </a:p>
          <a:p>
            <a:endParaRPr lang="en-AU" sz="1000" b="1" dirty="0"/>
          </a:p>
          <a:p>
            <a:r>
              <a:rPr lang="en-AU" sz="1600" b="1" dirty="0" smtClean="0"/>
              <a:t>Procedure:</a:t>
            </a:r>
            <a:endParaRPr lang="en-AU" sz="1600" b="1" dirty="0"/>
          </a:p>
          <a:p>
            <a:pPr marL="606425" indent="-342900">
              <a:buAutoNum type="arabicPeriod"/>
            </a:pPr>
            <a:r>
              <a:rPr lang="en-AU" sz="1600" dirty="0" smtClean="0"/>
              <a:t>Form into groups and collect materials.</a:t>
            </a:r>
          </a:p>
          <a:p>
            <a:pPr marL="606425" indent="-342900">
              <a:buAutoNum type="arabicPeriod"/>
            </a:pPr>
            <a:r>
              <a:rPr lang="en-AU" sz="1600" dirty="0" smtClean="0"/>
              <a:t>Fill one of the bottles with water. You may also like to add food colouring and glitter, these are optional and do not change the experiment result!</a:t>
            </a:r>
          </a:p>
          <a:p>
            <a:pPr marL="606425" indent="-342900">
              <a:buAutoNum type="arabicPeriod"/>
            </a:pPr>
            <a:r>
              <a:rPr lang="en-AU" sz="1600" dirty="0" smtClean="0"/>
              <a:t>Connect the tornado tube valve to the bottle with water, and then connect the empty bottle to the other end of the valve.</a:t>
            </a:r>
          </a:p>
          <a:p>
            <a:pPr marL="606425" indent="-342900">
              <a:buAutoNum type="arabicPeriod"/>
            </a:pPr>
            <a:r>
              <a:rPr lang="en-AU" sz="1600" dirty="0" smtClean="0"/>
              <a:t>Flip the bottles over, so the water filled bottle is now on top of the empty bottle. Observe.</a:t>
            </a:r>
          </a:p>
          <a:p>
            <a:pPr marL="606425" indent="-342900">
              <a:buAutoNum type="arabicPeriod"/>
            </a:pPr>
            <a:r>
              <a:rPr lang="en-AU" sz="1600" dirty="0" smtClean="0"/>
              <a:t>Repeat the experiment, this time give the bottles a swirl in a circle. Observe and document your results!</a:t>
            </a:r>
          </a:p>
          <a:p>
            <a:pPr marL="606425" indent="-342900">
              <a:buAutoNum type="arabicPeriod"/>
            </a:pPr>
            <a:endParaRPr lang="en-AU" sz="1000" dirty="0"/>
          </a:p>
          <a:p>
            <a:pPr marL="263525"/>
            <a:r>
              <a:rPr lang="en-AU" sz="1600" dirty="0" smtClean="0"/>
              <a:t>Extension: How quickly does the water drain from the top bottle to the bottom? Does swirling the bottles change the draining speed?</a:t>
            </a:r>
          </a:p>
        </p:txBody>
      </p:sp>
      <p:sp>
        <p:nvSpPr>
          <p:cNvPr id="3" name="Rectangle 2"/>
          <p:cNvSpPr/>
          <p:nvPr/>
        </p:nvSpPr>
        <p:spPr>
          <a:xfrm>
            <a:off x="4831962" y="181648"/>
            <a:ext cx="410003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rPr>
              <a:t>Tornado Tube</a:t>
            </a:r>
            <a:endParaRPr lang="en-US" sz="5400" b="1" cap="none" spc="0" dirty="0">
              <a:ln/>
              <a:solidFill>
                <a:schemeClr val="accent4"/>
              </a:solidFill>
              <a:effectLst/>
            </a:endParaRPr>
          </a:p>
        </p:txBody>
      </p:sp>
      <p:pic>
        <p:nvPicPr>
          <p:cNvPr id="2" name="Picture 1"/>
          <p:cNvPicPr>
            <a:picLocks noChangeAspect="1"/>
          </p:cNvPicPr>
          <p:nvPr/>
        </p:nvPicPr>
        <p:blipFill>
          <a:blip r:embed="rId3"/>
          <a:stretch>
            <a:fillRect/>
          </a:stretch>
        </p:blipFill>
        <p:spPr>
          <a:xfrm>
            <a:off x="7137384" y="1166451"/>
            <a:ext cx="1357354" cy="4385902"/>
          </a:xfrm>
          <a:prstGeom prst="rect">
            <a:avLst/>
          </a:prstGeom>
        </p:spPr>
      </p:pic>
    </p:spTree>
    <p:extLst>
      <p:ext uri="{BB962C8B-B14F-4D97-AF65-F5344CB8AC3E}">
        <p14:creationId xmlns:p14="http://schemas.microsoft.com/office/powerpoint/2010/main" val="74376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5" name="TextBox 4"/>
          <p:cNvSpPr txBox="1"/>
          <p:nvPr/>
        </p:nvSpPr>
        <p:spPr>
          <a:xfrm>
            <a:off x="2404219" y="294888"/>
            <a:ext cx="4473525" cy="769441"/>
          </a:xfrm>
          <a:prstGeom prst="rect">
            <a:avLst/>
          </a:prstGeom>
          <a:noFill/>
        </p:spPr>
        <p:txBody>
          <a:bodyPr wrap="square" rtlCol="0">
            <a:spAutoFit/>
          </a:bodyPr>
          <a:lstStyle/>
          <a:p>
            <a:r>
              <a:rPr lang="en-AU" sz="4400" b="1" dirty="0">
                <a:solidFill>
                  <a:srgbClr val="0081C7"/>
                </a:solidFill>
              </a:rPr>
              <a:t>Tropical Cyclones</a:t>
            </a:r>
          </a:p>
        </p:txBody>
      </p:sp>
      <p:sp>
        <p:nvSpPr>
          <p:cNvPr id="3" name="Rectangle 2"/>
          <p:cNvSpPr/>
          <p:nvPr/>
        </p:nvSpPr>
        <p:spPr>
          <a:xfrm>
            <a:off x="672382" y="5313636"/>
            <a:ext cx="6496522" cy="646331"/>
          </a:xfrm>
          <a:prstGeom prst="rect">
            <a:avLst/>
          </a:prstGeom>
        </p:spPr>
        <p:txBody>
          <a:bodyPr wrap="none">
            <a:spAutoFit/>
          </a:bodyPr>
          <a:lstStyle/>
          <a:p>
            <a:r>
              <a:rPr lang="en-AU" dirty="0" smtClean="0"/>
              <a:t>Video: </a:t>
            </a:r>
            <a:r>
              <a:rPr lang="en-AU" dirty="0" smtClean="0">
                <a:hlinkClick r:id="rId3"/>
              </a:rPr>
              <a:t>https</a:t>
            </a:r>
            <a:r>
              <a:rPr lang="en-AU" dirty="0">
                <a:hlinkClick r:id="rId3"/>
              </a:rPr>
              <a:t>://</a:t>
            </a:r>
            <a:r>
              <a:rPr lang="en-AU" dirty="0" smtClean="0">
                <a:hlinkClick r:id="rId3"/>
              </a:rPr>
              <a:t>youtu.be/5lKhb5Ggd-4</a:t>
            </a:r>
            <a:endParaRPr lang="en-AU" dirty="0" smtClean="0"/>
          </a:p>
          <a:p>
            <a:r>
              <a:rPr lang="en-AU" dirty="0" smtClean="0"/>
              <a:t>Australian Bureau of Meteorology, Understanding Tropical Cyclones</a:t>
            </a:r>
            <a:endParaRPr lang="en-AU" dirty="0"/>
          </a:p>
        </p:txBody>
      </p:sp>
      <p:pic>
        <p:nvPicPr>
          <p:cNvPr id="4" name="Picture 3"/>
          <p:cNvPicPr>
            <a:picLocks noChangeAspect="1"/>
          </p:cNvPicPr>
          <p:nvPr/>
        </p:nvPicPr>
        <p:blipFill>
          <a:blip r:embed="rId4"/>
          <a:stretch>
            <a:fillRect/>
          </a:stretch>
        </p:blipFill>
        <p:spPr>
          <a:xfrm>
            <a:off x="953434" y="1249898"/>
            <a:ext cx="7105055" cy="3984535"/>
          </a:xfrm>
          <a:prstGeom prst="rect">
            <a:avLst/>
          </a:prstGeom>
        </p:spPr>
      </p:pic>
    </p:spTree>
    <p:extLst>
      <p:ext uri="{BB962C8B-B14F-4D97-AF65-F5344CB8AC3E}">
        <p14:creationId xmlns:p14="http://schemas.microsoft.com/office/powerpoint/2010/main" val="214457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5" name="TextBox 4"/>
          <p:cNvSpPr txBox="1"/>
          <p:nvPr/>
        </p:nvSpPr>
        <p:spPr>
          <a:xfrm>
            <a:off x="1180461" y="397161"/>
            <a:ext cx="7440302" cy="769441"/>
          </a:xfrm>
          <a:prstGeom prst="rect">
            <a:avLst/>
          </a:prstGeom>
          <a:noFill/>
        </p:spPr>
        <p:txBody>
          <a:bodyPr wrap="square" rtlCol="0">
            <a:spAutoFit/>
          </a:bodyPr>
          <a:lstStyle/>
          <a:p>
            <a:r>
              <a:rPr lang="en-AU" sz="4400" b="1" dirty="0" smtClean="0">
                <a:solidFill>
                  <a:srgbClr val="0081C7"/>
                </a:solidFill>
              </a:rPr>
              <a:t>Australian Cyclone Categories </a:t>
            </a:r>
            <a:endParaRPr lang="en-AU" sz="4400" b="1" dirty="0">
              <a:solidFill>
                <a:srgbClr val="0081C7"/>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97670062"/>
              </p:ext>
            </p:extLst>
          </p:nvPr>
        </p:nvGraphicFramePr>
        <p:xfrm>
          <a:off x="610809" y="1206870"/>
          <a:ext cx="8009954" cy="4928222"/>
        </p:xfrm>
        <a:graphic>
          <a:graphicData uri="http://schemas.openxmlformats.org/drawingml/2006/table">
            <a:tbl>
              <a:tblPr/>
              <a:tblGrid>
                <a:gridCol w="2674286">
                  <a:extLst>
                    <a:ext uri="{9D8B030D-6E8A-4147-A177-3AD203B41FA5}">
                      <a16:colId xmlns:a16="http://schemas.microsoft.com/office/drawing/2014/main" xmlns="" val="20000"/>
                    </a:ext>
                  </a:extLst>
                </a:gridCol>
                <a:gridCol w="2674286">
                  <a:extLst>
                    <a:ext uri="{9D8B030D-6E8A-4147-A177-3AD203B41FA5}">
                      <a16:colId xmlns:a16="http://schemas.microsoft.com/office/drawing/2014/main" xmlns="" val="20001"/>
                    </a:ext>
                  </a:extLst>
                </a:gridCol>
                <a:gridCol w="2661382">
                  <a:extLst>
                    <a:ext uri="{9D8B030D-6E8A-4147-A177-3AD203B41FA5}">
                      <a16:colId xmlns:a16="http://schemas.microsoft.com/office/drawing/2014/main" xmlns="" val="20002"/>
                    </a:ext>
                  </a:extLst>
                </a:gridCol>
              </a:tblGrid>
              <a:tr h="350058">
                <a:tc>
                  <a:txBody>
                    <a:bodyPr/>
                    <a:lstStyle/>
                    <a:p>
                      <a:pPr algn="ctr" fontAlgn="t"/>
                      <a:r>
                        <a:rPr lang="en-AU" sz="1800" b="1" dirty="0">
                          <a:solidFill>
                            <a:srgbClr val="333333"/>
                          </a:solidFill>
                          <a:effectLst/>
                        </a:rPr>
                        <a:t>Category</a:t>
                      </a: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pPr algn="ctr" fontAlgn="t"/>
                      <a:r>
                        <a:rPr lang="en-AU" sz="1800" b="1" dirty="0">
                          <a:solidFill>
                            <a:srgbClr val="333333"/>
                          </a:solidFill>
                          <a:effectLst/>
                        </a:rPr>
                        <a:t>Strongest gust (</a:t>
                      </a:r>
                      <a:r>
                        <a:rPr lang="en-AU" sz="1800" b="1" dirty="0" smtClean="0">
                          <a:solidFill>
                            <a:srgbClr val="333333"/>
                          </a:solidFill>
                          <a:effectLst/>
                        </a:rPr>
                        <a:t>km/hr)</a:t>
                      </a:r>
                      <a:endParaRPr lang="en-AU" sz="1800" b="1" dirty="0">
                        <a:solidFill>
                          <a:srgbClr val="333333"/>
                        </a:solidFill>
                        <a:effectLst/>
                      </a:endParaRP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pPr algn="ctr" fontAlgn="t"/>
                      <a:r>
                        <a:rPr lang="en-AU" sz="1800" b="1" dirty="0">
                          <a:solidFill>
                            <a:srgbClr val="333333"/>
                          </a:solidFill>
                          <a:effectLst/>
                        </a:rPr>
                        <a:t>Typical effects</a:t>
                      </a: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extLst>
                  <a:ext uri="{0D108BD9-81ED-4DB2-BD59-A6C34878D82A}">
                    <a16:rowId xmlns:a16="http://schemas.microsoft.com/office/drawing/2014/main" xmlns="" val="10000"/>
                  </a:ext>
                </a:extLst>
              </a:tr>
              <a:tr h="720797">
                <a:tc>
                  <a:txBody>
                    <a:bodyPr/>
                    <a:lstStyle/>
                    <a:p>
                      <a:pPr algn="ctr" fontAlgn="t"/>
                      <a:r>
                        <a:rPr lang="en-AU" sz="2000" b="1" dirty="0">
                          <a:effectLst/>
                        </a:rPr>
                        <a:t>1 </a:t>
                      </a:r>
                      <a:r>
                        <a:rPr lang="en-AU" sz="2000" b="1" dirty="0" smtClean="0">
                          <a:effectLst/>
                        </a:rPr>
                        <a:t>- Tropical </a:t>
                      </a:r>
                      <a:r>
                        <a:rPr lang="en-AU" sz="2000" b="1" dirty="0">
                          <a:effectLst/>
                        </a:rPr>
                        <a:t>Cyclone</a:t>
                      </a:r>
                      <a:endParaRPr lang="en-AU" sz="2000" dirty="0">
                        <a:effectLst/>
                      </a:endParaRP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600" dirty="0">
                          <a:effectLst/>
                        </a:rPr>
                        <a:t>Less than 125 </a:t>
                      </a:r>
                      <a:r>
                        <a:rPr lang="en-AU" sz="1600" dirty="0" smtClean="0">
                          <a:effectLst/>
                        </a:rPr>
                        <a:t>km/hr</a:t>
                      </a:r>
                      <a:r>
                        <a:rPr lang="en-AU" sz="1600" dirty="0">
                          <a:effectLst/>
                        </a:rPr>
                        <a:t> </a:t>
                      </a:r>
                      <a:br>
                        <a:rPr lang="en-AU" sz="1600" dirty="0">
                          <a:effectLst/>
                        </a:rPr>
                      </a:br>
                      <a:r>
                        <a:rPr lang="en-AU" sz="1600" dirty="0">
                          <a:effectLst/>
                        </a:rPr>
                        <a:t>Gales</a:t>
                      </a: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AU" sz="1400" dirty="0">
                          <a:effectLst/>
                        </a:rPr>
                        <a:t>Minimal house damage. Damage to some crops, trees and caravans. Boats may drag moorings.</a:t>
                      </a: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056526">
                <a:tc>
                  <a:txBody>
                    <a:bodyPr/>
                    <a:lstStyle/>
                    <a:p>
                      <a:pPr algn="ctr" fontAlgn="t"/>
                      <a:r>
                        <a:rPr lang="en-AU" sz="2000" b="1" dirty="0">
                          <a:effectLst/>
                        </a:rPr>
                        <a:t>2 </a:t>
                      </a:r>
                      <a:r>
                        <a:rPr lang="en-AU" sz="2000" b="1" dirty="0" smtClean="0">
                          <a:effectLst/>
                        </a:rPr>
                        <a:t>- Tropical </a:t>
                      </a:r>
                      <a:r>
                        <a:rPr lang="en-AU" sz="2000" b="1" dirty="0">
                          <a:effectLst/>
                        </a:rPr>
                        <a:t>Cyclone</a:t>
                      </a:r>
                      <a:endParaRPr lang="en-AU" sz="2000" dirty="0">
                        <a:effectLst/>
                      </a:endParaRP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600" dirty="0">
                          <a:effectLst/>
                        </a:rPr>
                        <a:t>125 - 164 </a:t>
                      </a:r>
                      <a:r>
                        <a:rPr lang="en-AU" sz="1600" dirty="0" smtClean="0">
                          <a:effectLst/>
                        </a:rPr>
                        <a:t>km/hr</a:t>
                      </a:r>
                      <a:r>
                        <a:rPr lang="en-AU" sz="1600" dirty="0">
                          <a:effectLst/>
                        </a:rPr>
                        <a:t/>
                      </a:r>
                      <a:br>
                        <a:rPr lang="en-AU" sz="1600" dirty="0">
                          <a:effectLst/>
                        </a:rPr>
                      </a:br>
                      <a:r>
                        <a:rPr lang="en-AU" sz="1600" dirty="0">
                          <a:effectLst/>
                        </a:rPr>
                        <a:t>Destructive winds</a:t>
                      </a: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AU" sz="1400" dirty="0">
                          <a:effectLst/>
                        </a:rPr>
                        <a:t>Minor house damage. Significant damage to signs, trees and caravans. Heavy damage to some crops. Risk of power failure. Small boats may break moorings.</a:t>
                      </a: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720797">
                <a:tc>
                  <a:txBody>
                    <a:bodyPr/>
                    <a:lstStyle/>
                    <a:p>
                      <a:pPr algn="ctr" fontAlgn="t"/>
                      <a:r>
                        <a:rPr lang="en-AU" sz="2000" b="1" dirty="0">
                          <a:effectLst/>
                        </a:rPr>
                        <a:t>3 </a:t>
                      </a:r>
                      <a:r>
                        <a:rPr lang="en-AU" sz="2000" b="1" dirty="0" smtClean="0">
                          <a:effectLst/>
                        </a:rPr>
                        <a:t>- Severe </a:t>
                      </a:r>
                      <a:r>
                        <a:rPr lang="en-AU" sz="2000" b="1" dirty="0">
                          <a:effectLst/>
                        </a:rPr>
                        <a:t>Tropical Cyclone</a:t>
                      </a:r>
                      <a:endParaRPr lang="en-AU" sz="2000" dirty="0">
                        <a:effectLst/>
                      </a:endParaRP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600" dirty="0">
                          <a:effectLst/>
                        </a:rPr>
                        <a:t>165 - 224 </a:t>
                      </a:r>
                      <a:r>
                        <a:rPr lang="en-AU" sz="1600" dirty="0" smtClean="0">
                          <a:effectLst/>
                        </a:rPr>
                        <a:t>km/hr</a:t>
                      </a:r>
                      <a:r>
                        <a:rPr lang="en-AU" sz="1600" dirty="0">
                          <a:effectLst/>
                        </a:rPr>
                        <a:t> </a:t>
                      </a:r>
                      <a:br>
                        <a:rPr lang="en-AU" sz="1600" dirty="0">
                          <a:effectLst/>
                        </a:rPr>
                      </a:br>
                      <a:r>
                        <a:rPr lang="en-AU" sz="1600" dirty="0">
                          <a:effectLst/>
                        </a:rPr>
                        <a:t>Very destructive winds</a:t>
                      </a: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AU" sz="1400" dirty="0">
                          <a:effectLst/>
                        </a:rPr>
                        <a:t>Some roof and structural damage. Some caravans destroyed. Power failure likely.</a:t>
                      </a: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228066">
                <a:tc>
                  <a:txBody>
                    <a:bodyPr/>
                    <a:lstStyle/>
                    <a:p>
                      <a:pPr algn="ctr" fontAlgn="t"/>
                      <a:r>
                        <a:rPr lang="en-AU" sz="2000" b="1" dirty="0">
                          <a:effectLst/>
                        </a:rPr>
                        <a:t>4 </a:t>
                      </a:r>
                      <a:r>
                        <a:rPr lang="en-AU" sz="2000" b="1" dirty="0" smtClean="0">
                          <a:effectLst/>
                        </a:rPr>
                        <a:t>- Severe </a:t>
                      </a:r>
                      <a:r>
                        <a:rPr lang="en-AU" sz="2000" b="1" dirty="0">
                          <a:effectLst/>
                        </a:rPr>
                        <a:t>Tropical Cyclone</a:t>
                      </a:r>
                      <a:endParaRPr lang="en-AU" sz="2000" dirty="0">
                        <a:effectLst/>
                      </a:endParaRP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600" dirty="0">
                          <a:effectLst/>
                        </a:rPr>
                        <a:t>225 - 279 </a:t>
                      </a:r>
                      <a:r>
                        <a:rPr lang="en-AU" sz="1600" dirty="0" smtClean="0">
                          <a:effectLst/>
                        </a:rPr>
                        <a:t>km/hr</a:t>
                      </a:r>
                      <a:r>
                        <a:rPr lang="en-AU" sz="1600" dirty="0">
                          <a:effectLst/>
                        </a:rPr>
                        <a:t> </a:t>
                      </a:r>
                      <a:br>
                        <a:rPr lang="en-AU" sz="1600" dirty="0">
                          <a:effectLst/>
                        </a:rPr>
                      </a:br>
                      <a:r>
                        <a:rPr lang="en-AU" sz="1600" dirty="0">
                          <a:effectLst/>
                        </a:rPr>
                        <a:t>Very destructive winds</a:t>
                      </a: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AU" sz="1400" dirty="0">
                          <a:effectLst/>
                        </a:rPr>
                        <a:t>Significant </a:t>
                      </a:r>
                      <a:r>
                        <a:rPr lang="en-AU" sz="1400" dirty="0" smtClean="0">
                          <a:effectLst/>
                        </a:rPr>
                        <a:t>roof </a:t>
                      </a:r>
                      <a:r>
                        <a:rPr lang="en-AU" sz="1400" dirty="0">
                          <a:effectLst/>
                        </a:rPr>
                        <a:t>and structural damage. Many caravans destroyed and blown away. Dangerous airborne debris. Widespread power failures.</a:t>
                      </a: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807170">
                <a:tc>
                  <a:txBody>
                    <a:bodyPr/>
                    <a:lstStyle/>
                    <a:p>
                      <a:pPr algn="ctr" fontAlgn="t"/>
                      <a:r>
                        <a:rPr lang="en-AU" sz="2000" b="1" dirty="0">
                          <a:effectLst/>
                        </a:rPr>
                        <a:t>5 </a:t>
                      </a:r>
                      <a:r>
                        <a:rPr lang="en-AU" sz="2000" b="1" dirty="0" smtClean="0">
                          <a:effectLst/>
                        </a:rPr>
                        <a:t>- Severe </a:t>
                      </a:r>
                      <a:r>
                        <a:rPr lang="en-AU" sz="2000" b="1" dirty="0">
                          <a:effectLst/>
                        </a:rPr>
                        <a:t>Tropical Cyclone</a:t>
                      </a:r>
                      <a:endParaRPr lang="en-AU" sz="2000" dirty="0">
                        <a:effectLst/>
                      </a:endParaRP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en-AU" sz="1600" dirty="0">
                          <a:effectLst/>
                        </a:rPr>
                        <a:t>More than 280 </a:t>
                      </a:r>
                      <a:r>
                        <a:rPr lang="en-AU" sz="1600" dirty="0" smtClean="0">
                          <a:effectLst/>
                        </a:rPr>
                        <a:t>km/hr</a:t>
                      </a:r>
                      <a:r>
                        <a:rPr lang="en-AU" sz="1600" dirty="0">
                          <a:effectLst/>
                        </a:rPr>
                        <a:t> </a:t>
                      </a:r>
                      <a:br>
                        <a:rPr lang="en-AU" sz="1600" dirty="0">
                          <a:effectLst/>
                        </a:rPr>
                      </a:br>
                      <a:r>
                        <a:rPr lang="en-AU" sz="1600" dirty="0">
                          <a:effectLst/>
                        </a:rPr>
                        <a:t>Extremely destructive winds</a:t>
                      </a: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fontAlgn="t"/>
                      <a:r>
                        <a:rPr lang="en-AU" sz="1400" dirty="0">
                          <a:effectLst/>
                        </a:rPr>
                        <a:t>Extremely </a:t>
                      </a:r>
                      <a:r>
                        <a:rPr lang="en-AU" sz="1400" dirty="0" smtClean="0">
                          <a:effectLst/>
                        </a:rPr>
                        <a:t>dangerous, </a:t>
                      </a:r>
                      <a:r>
                        <a:rPr lang="en-AU" sz="1400" dirty="0">
                          <a:effectLst/>
                        </a:rPr>
                        <a:t>widespread </a:t>
                      </a:r>
                      <a:r>
                        <a:rPr lang="en-AU" sz="1400" dirty="0" smtClean="0">
                          <a:effectLst/>
                        </a:rPr>
                        <a:t>damage and power failure.</a:t>
                      </a:r>
                      <a:endParaRPr lang="en-AU" sz="1400" dirty="0">
                        <a:effectLst/>
                      </a:endParaRPr>
                    </a:p>
                  </a:txBody>
                  <a:tcPr marL="34534" marR="34534" marT="17267" marB="1726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089062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9" name="TextBox 8"/>
          <p:cNvSpPr txBox="1"/>
          <p:nvPr/>
        </p:nvSpPr>
        <p:spPr>
          <a:xfrm>
            <a:off x="655743" y="1120589"/>
            <a:ext cx="6498091" cy="4847481"/>
          </a:xfrm>
          <a:prstGeom prst="rect">
            <a:avLst/>
          </a:prstGeom>
          <a:noFill/>
        </p:spPr>
        <p:txBody>
          <a:bodyPr wrap="square" rtlCol="0">
            <a:spAutoFit/>
          </a:bodyPr>
          <a:lstStyle/>
          <a:p>
            <a:r>
              <a:rPr lang="en-AU" b="1" dirty="0"/>
              <a:t>Aim: </a:t>
            </a:r>
            <a:r>
              <a:rPr lang="en-AU" dirty="0" smtClean="0"/>
              <a:t>To observe the shape of a tornado using a jar.</a:t>
            </a:r>
            <a:endParaRPr lang="en-AU" dirty="0"/>
          </a:p>
          <a:p>
            <a:endParaRPr lang="en-AU" sz="1050" dirty="0"/>
          </a:p>
          <a:p>
            <a:r>
              <a:rPr lang="en-AU" b="1" dirty="0" smtClean="0"/>
              <a:t>Materials (per group):</a:t>
            </a:r>
            <a:endParaRPr lang="en-AU" b="1" dirty="0"/>
          </a:p>
          <a:p>
            <a:pPr marL="342900" indent="-166688">
              <a:buFont typeface="Arial" panose="020B0604020202020204" pitchFamily="34" charset="0"/>
              <a:buChar char="•"/>
            </a:pPr>
            <a:r>
              <a:rPr lang="en-AU" dirty="0" smtClean="0"/>
              <a:t>1 clear jam jar / container with a screw on lid</a:t>
            </a:r>
            <a:endParaRPr lang="en-AU" dirty="0"/>
          </a:p>
          <a:p>
            <a:pPr marL="342900" indent="-166688">
              <a:buFont typeface="Arial" panose="020B0604020202020204" pitchFamily="34" charset="0"/>
              <a:buChar char="•"/>
            </a:pPr>
            <a:r>
              <a:rPr lang="en-AU" dirty="0" smtClean="0"/>
              <a:t>Water</a:t>
            </a:r>
          </a:p>
          <a:p>
            <a:pPr marL="342900" indent="-166688">
              <a:buFont typeface="Arial" panose="020B0604020202020204" pitchFamily="34" charset="0"/>
              <a:buChar char="•"/>
            </a:pPr>
            <a:r>
              <a:rPr lang="en-AU" dirty="0" smtClean="0"/>
              <a:t>Washing-up liquid or liquid soap</a:t>
            </a:r>
            <a:endParaRPr lang="en-AU" dirty="0"/>
          </a:p>
          <a:p>
            <a:pPr marL="342900" indent="-166688">
              <a:buFont typeface="Arial" panose="020B0604020202020204" pitchFamily="34" charset="0"/>
              <a:buChar char="•"/>
            </a:pPr>
            <a:r>
              <a:rPr lang="en-AU" dirty="0" smtClean="0"/>
              <a:t>Food colouring</a:t>
            </a:r>
          </a:p>
          <a:p>
            <a:pPr marL="342900" indent="-166688">
              <a:buFont typeface="Arial" panose="020B0604020202020204" pitchFamily="34" charset="0"/>
              <a:buChar char="•"/>
            </a:pPr>
            <a:endParaRPr lang="en-AU" sz="1050" b="1" dirty="0"/>
          </a:p>
          <a:p>
            <a:r>
              <a:rPr lang="en-AU" b="1" dirty="0" smtClean="0"/>
              <a:t>Procedure:</a:t>
            </a:r>
            <a:endParaRPr lang="en-AU" b="1" dirty="0"/>
          </a:p>
          <a:p>
            <a:pPr marL="606425" indent="-342900">
              <a:buAutoNum type="arabicPeriod"/>
            </a:pPr>
            <a:r>
              <a:rPr lang="en-AU" dirty="0" smtClean="0"/>
              <a:t>Form into groups and collect materials.</a:t>
            </a:r>
          </a:p>
          <a:p>
            <a:pPr marL="606425" indent="-342900">
              <a:buAutoNum type="arabicPeriod"/>
            </a:pPr>
            <a:r>
              <a:rPr lang="en-AU" dirty="0" smtClean="0"/>
              <a:t>Almost fill up the jar with water, leaving a small 1 cm – 2 cm gap, and add a few drops of food colouring. </a:t>
            </a:r>
          </a:p>
          <a:p>
            <a:pPr marL="606425" indent="-342900">
              <a:buAutoNum type="arabicPeriod"/>
            </a:pPr>
            <a:r>
              <a:rPr lang="en-AU" dirty="0" smtClean="0"/>
              <a:t>Add a few drops of the washing-up liquid to the coloured water.</a:t>
            </a:r>
          </a:p>
          <a:p>
            <a:pPr marL="606425" indent="-342900">
              <a:buAutoNum type="arabicPeriod"/>
            </a:pPr>
            <a:r>
              <a:rPr lang="en-AU" dirty="0" smtClean="0"/>
              <a:t>Tightly screw on the lid.</a:t>
            </a:r>
          </a:p>
          <a:p>
            <a:pPr marL="606425" indent="-342900">
              <a:buAutoNum type="arabicPeriod"/>
            </a:pPr>
            <a:r>
              <a:rPr lang="en-AU" dirty="0" smtClean="0"/>
              <a:t>Swirl the container around in a circle a few times, then stop. Place the jar on a table. </a:t>
            </a:r>
          </a:p>
          <a:p>
            <a:pPr marL="606425" indent="-342900">
              <a:buAutoNum type="arabicPeriod"/>
            </a:pPr>
            <a:r>
              <a:rPr lang="en-AU" dirty="0" smtClean="0"/>
              <a:t>Observe and document your results!</a:t>
            </a:r>
          </a:p>
        </p:txBody>
      </p:sp>
      <p:sp>
        <p:nvSpPr>
          <p:cNvPr id="3" name="Rectangle 2"/>
          <p:cNvSpPr/>
          <p:nvPr/>
        </p:nvSpPr>
        <p:spPr>
          <a:xfrm>
            <a:off x="5122779" y="181648"/>
            <a:ext cx="35184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rPr>
              <a:t>Tornado Jar</a:t>
            </a:r>
            <a:endParaRPr lang="en-US" sz="5400" b="1" cap="none" spc="0" dirty="0">
              <a:ln/>
              <a:solidFill>
                <a:schemeClr val="accent4"/>
              </a:solidFill>
              <a:effectLst/>
            </a:endParaRPr>
          </a:p>
        </p:txBody>
      </p:sp>
      <p:pic>
        <p:nvPicPr>
          <p:cNvPr id="4098" name="Picture 2" descr="Tornado in a j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7174" y="1258304"/>
            <a:ext cx="2507665" cy="25076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2308" y="6328457"/>
            <a:ext cx="4760471" cy="230832"/>
          </a:xfrm>
          <a:prstGeom prst="rect">
            <a:avLst/>
          </a:prstGeom>
          <a:noFill/>
        </p:spPr>
        <p:txBody>
          <a:bodyPr wrap="square" rtlCol="0">
            <a:spAutoFit/>
          </a:bodyPr>
          <a:lstStyle/>
          <a:p>
            <a:r>
              <a:rPr lang="en-AU" sz="900" i="1" dirty="0"/>
              <a:t>Image source: https://www.metoffice.gov.uk/learning/weather-for-kids/experiments/tornado</a:t>
            </a:r>
          </a:p>
        </p:txBody>
      </p:sp>
    </p:spTree>
    <p:extLst>
      <p:ext uri="{BB962C8B-B14F-4D97-AF65-F5344CB8AC3E}">
        <p14:creationId xmlns:p14="http://schemas.microsoft.com/office/powerpoint/2010/main" val="36930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4" name="TextBox 3"/>
          <p:cNvSpPr txBox="1"/>
          <p:nvPr/>
        </p:nvSpPr>
        <p:spPr>
          <a:xfrm>
            <a:off x="962803" y="1705229"/>
            <a:ext cx="7329269" cy="707886"/>
          </a:xfrm>
          <a:prstGeom prst="rect">
            <a:avLst/>
          </a:prstGeom>
          <a:noFill/>
        </p:spPr>
        <p:txBody>
          <a:bodyPr wrap="square" rtlCol="0">
            <a:spAutoFit/>
          </a:bodyPr>
          <a:lstStyle/>
          <a:p>
            <a:endParaRPr lang="en-AU" sz="2000" dirty="0"/>
          </a:p>
          <a:p>
            <a:endParaRPr lang="en-AU" sz="2000" dirty="0"/>
          </a:p>
        </p:txBody>
      </p:sp>
      <p:sp>
        <p:nvSpPr>
          <p:cNvPr id="3" name="TextBox 2"/>
          <p:cNvSpPr txBox="1"/>
          <p:nvPr/>
        </p:nvSpPr>
        <p:spPr>
          <a:xfrm>
            <a:off x="676721" y="1266972"/>
            <a:ext cx="7901432" cy="5016758"/>
          </a:xfrm>
          <a:prstGeom prst="rect">
            <a:avLst/>
          </a:prstGeom>
          <a:noFill/>
        </p:spPr>
        <p:txBody>
          <a:bodyPr wrap="square" rtlCol="0">
            <a:spAutoFit/>
          </a:bodyPr>
          <a:lstStyle/>
          <a:p>
            <a:r>
              <a:rPr lang="en-AU" sz="3200" b="1" dirty="0">
                <a:solidFill>
                  <a:srgbClr val="0081C7"/>
                </a:solidFill>
              </a:rPr>
              <a:t>DRY </a:t>
            </a:r>
            <a:r>
              <a:rPr lang="en-AU" sz="3200" b="1" dirty="0" smtClean="0">
                <a:solidFill>
                  <a:srgbClr val="0081C7"/>
                </a:solidFill>
              </a:rPr>
              <a:t>ICE?</a:t>
            </a:r>
            <a:endParaRPr lang="en-AU" sz="3200" b="1" dirty="0">
              <a:solidFill>
                <a:srgbClr val="0081C7"/>
              </a:solidFill>
            </a:endParaRPr>
          </a:p>
          <a:p>
            <a:endParaRPr lang="en-AU" sz="1000" dirty="0"/>
          </a:p>
          <a:p>
            <a:r>
              <a:rPr lang="en-AU" sz="2000" dirty="0"/>
              <a:t>Dry ice is actually frozen </a:t>
            </a:r>
            <a:r>
              <a:rPr lang="en-AU" sz="2000" b="1" dirty="0"/>
              <a:t>carbon </a:t>
            </a:r>
            <a:r>
              <a:rPr lang="en-AU" sz="2000" b="1" dirty="0" smtClean="0"/>
              <a:t>dioxide</a:t>
            </a:r>
            <a:r>
              <a:rPr lang="en-AU" sz="2000" dirty="0" smtClean="0"/>
              <a:t>, the </a:t>
            </a:r>
            <a:r>
              <a:rPr lang="en-AU" sz="2000" dirty="0"/>
              <a:t>gas </a:t>
            </a:r>
            <a:r>
              <a:rPr lang="en-AU" sz="2000" dirty="0" smtClean="0"/>
              <a:t>we </a:t>
            </a:r>
            <a:r>
              <a:rPr lang="en-AU" sz="2000" dirty="0"/>
              <a:t>breathe out</a:t>
            </a:r>
            <a:r>
              <a:rPr lang="en-AU" sz="2000" dirty="0" smtClean="0"/>
              <a:t>.</a:t>
            </a:r>
          </a:p>
          <a:p>
            <a:endParaRPr lang="en-AU" sz="1000" dirty="0"/>
          </a:p>
          <a:p>
            <a:r>
              <a:rPr lang="en-AU" sz="2000" dirty="0" smtClean="0"/>
              <a:t>Dry ice very cold </a:t>
            </a:r>
            <a:r>
              <a:rPr lang="en-AU" sz="2000" b="1" dirty="0" smtClean="0"/>
              <a:t>(–78.5 </a:t>
            </a:r>
            <a:r>
              <a:rPr lang="en-AU" sz="2000" b="1" dirty="0"/>
              <a:t>°</a:t>
            </a:r>
            <a:r>
              <a:rPr lang="en-AU" sz="2000" b="1" dirty="0" smtClean="0"/>
              <a:t>C) </a:t>
            </a:r>
            <a:r>
              <a:rPr lang="en-AU" sz="2000" dirty="0" smtClean="0"/>
              <a:t>and burns </a:t>
            </a:r>
            <a:r>
              <a:rPr lang="en-AU" sz="2000" dirty="0"/>
              <a:t>your skin if you touch </a:t>
            </a:r>
            <a:r>
              <a:rPr lang="en-AU" sz="2000" dirty="0" smtClean="0"/>
              <a:t>it. </a:t>
            </a:r>
            <a:br>
              <a:rPr lang="en-AU" sz="2000" dirty="0" smtClean="0"/>
            </a:br>
            <a:r>
              <a:rPr lang="en-AU" sz="2000" dirty="0" smtClean="0"/>
              <a:t>We </a:t>
            </a:r>
            <a:r>
              <a:rPr lang="en-AU" sz="2000" dirty="0"/>
              <a:t>need to use safety gear when </a:t>
            </a:r>
            <a:r>
              <a:rPr lang="en-AU" sz="2000" dirty="0" smtClean="0"/>
              <a:t>handling.</a:t>
            </a:r>
          </a:p>
          <a:p>
            <a:endParaRPr lang="en-AU" sz="1000" dirty="0"/>
          </a:p>
          <a:p>
            <a:r>
              <a:rPr lang="en-AU" sz="2000" dirty="0"/>
              <a:t>Dry ice gets its name because when it ‘melts’ it doesn’t turn into a liquid like normal ice, it turns straight back into carbon dioxide gas. </a:t>
            </a:r>
            <a:endParaRPr lang="en-AU" sz="2000" dirty="0" smtClean="0"/>
          </a:p>
          <a:p>
            <a:endParaRPr lang="en-AU" sz="2000" dirty="0"/>
          </a:p>
          <a:p>
            <a:r>
              <a:rPr lang="en-AU" sz="2000" dirty="0" smtClean="0"/>
              <a:t>It skips the liquid state altogether, and goes from </a:t>
            </a:r>
            <a:br>
              <a:rPr lang="en-AU" sz="2000" dirty="0" smtClean="0"/>
            </a:br>
            <a:r>
              <a:rPr lang="en-AU" sz="2000" dirty="0" smtClean="0"/>
              <a:t>solid to gas. This </a:t>
            </a:r>
            <a:r>
              <a:rPr lang="en-AU" sz="2000" dirty="0"/>
              <a:t>is called </a:t>
            </a:r>
            <a:r>
              <a:rPr lang="en-AU" sz="2000" b="1" dirty="0"/>
              <a:t>sublimation</a:t>
            </a:r>
            <a:r>
              <a:rPr lang="en-AU" sz="2000" dirty="0"/>
              <a:t>!</a:t>
            </a:r>
          </a:p>
          <a:p>
            <a:endParaRPr lang="en-AU" sz="1000" dirty="0"/>
          </a:p>
          <a:p>
            <a:r>
              <a:rPr lang="en-AU" sz="2000" dirty="0"/>
              <a:t>The fog you see around dry </a:t>
            </a:r>
            <a:r>
              <a:rPr lang="en-AU" sz="2000" dirty="0" smtClean="0"/>
              <a:t>ice, </a:t>
            </a:r>
            <a:r>
              <a:rPr lang="en-AU" sz="2000" dirty="0"/>
              <a:t>is actually water </a:t>
            </a:r>
            <a:r>
              <a:rPr lang="en-AU" sz="2000" dirty="0" smtClean="0"/>
              <a:t/>
            </a:r>
            <a:br>
              <a:rPr lang="en-AU" sz="2000" dirty="0" smtClean="0"/>
            </a:br>
            <a:r>
              <a:rPr lang="en-AU" sz="2000" dirty="0" smtClean="0"/>
              <a:t>vapour </a:t>
            </a:r>
            <a:r>
              <a:rPr lang="en-AU" sz="2000" dirty="0"/>
              <a:t>and carbon dioxide gas.</a:t>
            </a:r>
          </a:p>
          <a:p>
            <a:endParaRPr lang="en-AU" sz="2400" dirty="0"/>
          </a:p>
          <a:p>
            <a:endParaRPr lang="en-AU" sz="2400" dirty="0"/>
          </a:p>
        </p:txBody>
      </p:sp>
      <p:sp>
        <p:nvSpPr>
          <p:cNvPr id="5" name="Rectangle 4"/>
          <p:cNvSpPr/>
          <p:nvPr/>
        </p:nvSpPr>
        <p:spPr>
          <a:xfrm>
            <a:off x="2094866" y="351384"/>
            <a:ext cx="69074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rPr>
              <a:t>Demo: Cyclone </a:t>
            </a:r>
            <a:r>
              <a:rPr lang="en-US" sz="5400" b="1" dirty="0">
                <a:ln/>
                <a:solidFill>
                  <a:schemeClr val="accent4"/>
                </a:solidFill>
              </a:rPr>
              <a:t>in a Box</a:t>
            </a:r>
            <a:endParaRPr lang="en-US" sz="5400" b="1" cap="none" spc="0" dirty="0">
              <a:ln/>
              <a:solidFill>
                <a:schemeClr val="accent4"/>
              </a:solidFill>
              <a:effectLst/>
            </a:endParaRPr>
          </a:p>
        </p:txBody>
      </p:sp>
      <p:pic>
        <p:nvPicPr>
          <p:cNvPr id="1026" name="Picture 2" descr="http://arcticdryiceinc.com/wp-content/uploads/2013/09/dry-ice-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218" y="3991535"/>
            <a:ext cx="2486025" cy="2028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4142" y="6339685"/>
            <a:ext cx="2547265" cy="230832"/>
          </a:xfrm>
          <a:prstGeom prst="rect">
            <a:avLst/>
          </a:prstGeom>
          <a:noFill/>
        </p:spPr>
        <p:txBody>
          <a:bodyPr wrap="square" rtlCol="0">
            <a:spAutoFit/>
          </a:bodyPr>
          <a:lstStyle/>
          <a:p>
            <a:r>
              <a:rPr lang="en-AU" sz="900" i="1" dirty="0"/>
              <a:t>Image source: http://arcticdryiceinc.com/</a:t>
            </a:r>
          </a:p>
        </p:txBody>
      </p:sp>
    </p:spTree>
    <p:extLst>
      <p:ext uri="{BB962C8B-B14F-4D97-AF65-F5344CB8AC3E}">
        <p14:creationId xmlns:p14="http://schemas.microsoft.com/office/powerpoint/2010/main" val="354397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5400000">
            <a:off x="-1786490" y="1786490"/>
            <a:ext cx="4341264" cy="768284"/>
          </a:xfrm>
          <a:prstGeom prst="rtTriangle">
            <a:avLst/>
          </a:prstGeom>
          <a:solidFill>
            <a:srgbClr val="008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Triangle 11"/>
          <p:cNvSpPr/>
          <p:nvPr/>
        </p:nvSpPr>
        <p:spPr>
          <a:xfrm rot="10800000" flipH="1">
            <a:off x="-194518" y="-22601"/>
            <a:ext cx="6526951" cy="731901"/>
          </a:xfrm>
          <a:prstGeom prst="rtTriangle">
            <a:avLst/>
          </a:prstGeom>
          <a:solidFill>
            <a:srgbClr val="FFC31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391162" y="6674265"/>
            <a:ext cx="8229601" cy="115369"/>
          </a:xfrm>
          <a:prstGeom prst="rect">
            <a:avLst/>
          </a:prstGeom>
          <a:solidFill>
            <a:srgbClr val="0081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b="1" dirty="0">
              <a:latin typeface="Arial Narrow" panose="020B0606020202030204" pitchFamily="34" charset="0"/>
            </a:endParaRPr>
          </a:p>
        </p:txBody>
      </p:sp>
      <p:sp>
        <p:nvSpPr>
          <p:cNvPr id="4" name="TextBox 3"/>
          <p:cNvSpPr txBox="1"/>
          <p:nvPr/>
        </p:nvSpPr>
        <p:spPr>
          <a:xfrm>
            <a:off x="962803" y="1705229"/>
            <a:ext cx="7329269" cy="707886"/>
          </a:xfrm>
          <a:prstGeom prst="rect">
            <a:avLst/>
          </a:prstGeom>
          <a:noFill/>
        </p:spPr>
        <p:txBody>
          <a:bodyPr wrap="square" rtlCol="0">
            <a:spAutoFit/>
          </a:bodyPr>
          <a:lstStyle/>
          <a:p>
            <a:endParaRPr lang="en-AU" sz="2000" dirty="0"/>
          </a:p>
          <a:p>
            <a:endParaRPr lang="en-AU" sz="2000" dirty="0"/>
          </a:p>
        </p:txBody>
      </p:sp>
      <p:sp>
        <p:nvSpPr>
          <p:cNvPr id="3" name="TextBox 2"/>
          <p:cNvSpPr txBox="1"/>
          <p:nvPr/>
        </p:nvSpPr>
        <p:spPr>
          <a:xfrm>
            <a:off x="549006" y="1442044"/>
            <a:ext cx="7913911" cy="4555093"/>
          </a:xfrm>
          <a:prstGeom prst="rect">
            <a:avLst/>
          </a:prstGeom>
          <a:noFill/>
        </p:spPr>
        <p:txBody>
          <a:bodyPr wrap="square" rtlCol="0">
            <a:spAutoFit/>
          </a:bodyPr>
          <a:lstStyle/>
          <a:p>
            <a:r>
              <a:rPr lang="en-AU" b="1" dirty="0" smtClean="0"/>
              <a:t>Facilitator </a:t>
            </a:r>
            <a:r>
              <a:rPr lang="en-AU" b="1" dirty="0"/>
              <a:t>Demonstration</a:t>
            </a:r>
          </a:p>
          <a:p>
            <a:endParaRPr lang="en-AU" sz="1000" dirty="0"/>
          </a:p>
          <a:p>
            <a:r>
              <a:rPr lang="en-AU" b="1" dirty="0"/>
              <a:t>Aim: </a:t>
            </a:r>
            <a:r>
              <a:rPr lang="en-AU" dirty="0" smtClean="0"/>
              <a:t>To observe </a:t>
            </a:r>
            <a:r>
              <a:rPr lang="en-AU" dirty="0"/>
              <a:t>the formation and shape of a </a:t>
            </a:r>
            <a:r>
              <a:rPr lang="en-AU" dirty="0" smtClean="0"/>
              <a:t>cyclone!</a:t>
            </a:r>
            <a:endParaRPr lang="en-AU" dirty="0"/>
          </a:p>
          <a:p>
            <a:endParaRPr lang="en-AU" sz="1000" dirty="0"/>
          </a:p>
          <a:p>
            <a:r>
              <a:rPr lang="en-AU" b="1" dirty="0"/>
              <a:t>Materials:</a:t>
            </a:r>
          </a:p>
          <a:p>
            <a:pPr marL="285750" indent="-285750">
              <a:buFont typeface="Arial" panose="020B0604020202020204" pitchFamily="34" charset="0"/>
              <a:buChar char="•"/>
            </a:pPr>
            <a:r>
              <a:rPr lang="en-AU" dirty="0" smtClean="0"/>
              <a:t>Dry Ice (Caution: refer to risk assessment!)</a:t>
            </a:r>
            <a:endParaRPr lang="en-AU" dirty="0"/>
          </a:p>
          <a:p>
            <a:pPr marL="285750" indent="-285750">
              <a:buFont typeface="Arial" panose="020B0604020202020204" pitchFamily="34" charset="0"/>
              <a:buChar char="•"/>
            </a:pPr>
            <a:r>
              <a:rPr lang="en-AU" dirty="0"/>
              <a:t>Bowl/tray</a:t>
            </a:r>
          </a:p>
          <a:p>
            <a:pPr marL="285750" indent="-285750">
              <a:buFont typeface="Arial" panose="020B0604020202020204" pitchFamily="34" charset="0"/>
              <a:buChar char="•"/>
            </a:pPr>
            <a:r>
              <a:rPr lang="en-AU" dirty="0"/>
              <a:t>Warm water</a:t>
            </a:r>
          </a:p>
          <a:p>
            <a:pPr marL="285750" indent="-285750">
              <a:buFont typeface="Arial" panose="020B0604020202020204" pitchFamily="34" charset="0"/>
              <a:buChar char="•"/>
            </a:pPr>
            <a:r>
              <a:rPr lang="en-AU" dirty="0"/>
              <a:t>Tongs</a:t>
            </a:r>
          </a:p>
          <a:p>
            <a:pPr marL="285750" indent="-285750">
              <a:buFont typeface="Arial" panose="020B0604020202020204" pitchFamily="34" charset="0"/>
              <a:buChar char="•"/>
            </a:pPr>
            <a:r>
              <a:rPr lang="en-AU" dirty="0"/>
              <a:t>Gloves (thick gardening gloves)</a:t>
            </a:r>
          </a:p>
          <a:p>
            <a:pPr marL="285750" indent="-285750">
              <a:buFont typeface="Arial" panose="020B0604020202020204" pitchFamily="34" charset="0"/>
              <a:buChar char="•"/>
            </a:pPr>
            <a:r>
              <a:rPr lang="en-AU" dirty="0"/>
              <a:t>Safety glasses</a:t>
            </a:r>
          </a:p>
          <a:p>
            <a:pPr marL="285750" indent="-285750">
              <a:buFont typeface="Arial" panose="020B0604020202020204" pitchFamily="34" charset="0"/>
              <a:buChar char="•"/>
            </a:pPr>
            <a:r>
              <a:rPr lang="en-AU" dirty="0"/>
              <a:t>Computer fan </a:t>
            </a:r>
            <a:r>
              <a:rPr lang="en-AU" dirty="0" smtClean="0"/>
              <a:t>and 9V </a:t>
            </a:r>
            <a:r>
              <a:rPr lang="en-AU" dirty="0"/>
              <a:t>battery</a:t>
            </a:r>
          </a:p>
          <a:p>
            <a:pPr marL="285750" indent="-285750">
              <a:buFont typeface="Arial" panose="020B0604020202020204" pitchFamily="34" charset="0"/>
              <a:buChar char="•"/>
            </a:pPr>
            <a:r>
              <a:rPr lang="en-AU" dirty="0"/>
              <a:t>Box constructed of cardboard and clear </a:t>
            </a:r>
            <a:r>
              <a:rPr lang="en-AU" dirty="0" smtClean="0"/>
              <a:t>plastic</a:t>
            </a:r>
          </a:p>
          <a:p>
            <a:pPr marL="285750" indent="-285750">
              <a:buFont typeface="Arial" panose="020B0604020202020204" pitchFamily="34" charset="0"/>
              <a:buChar char="•"/>
            </a:pPr>
            <a:endParaRPr lang="en-AU" dirty="0"/>
          </a:p>
          <a:p>
            <a:r>
              <a:rPr lang="en-AU" b="1" dirty="0" smtClean="0"/>
              <a:t>Refer to coordinator notes for procedure!</a:t>
            </a:r>
            <a:endParaRPr lang="en-AU" b="1" dirty="0"/>
          </a:p>
          <a:p>
            <a:endParaRPr lang="en-AU" dirty="0"/>
          </a:p>
          <a:p>
            <a:endParaRPr lang="en-AU" dirty="0"/>
          </a:p>
        </p:txBody>
      </p:sp>
      <p:sp>
        <p:nvSpPr>
          <p:cNvPr id="17" name="Rectangle 16"/>
          <p:cNvSpPr/>
          <p:nvPr/>
        </p:nvSpPr>
        <p:spPr>
          <a:xfrm>
            <a:off x="2094866" y="351384"/>
            <a:ext cx="69074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rPr>
              <a:t>Demo: Cyclone </a:t>
            </a:r>
            <a:r>
              <a:rPr lang="en-US" sz="5400" b="1" dirty="0">
                <a:ln/>
                <a:solidFill>
                  <a:schemeClr val="accent4"/>
                </a:solidFill>
              </a:rPr>
              <a:t>in a Box</a:t>
            </a:r>
            <a:endParaRPr lang="en-US" sz="5400" b="1" cap="none" spc="0" dirty="0">
              <a:ln/>
              <a:solidFill>
                <a:schemeClr val="accent4"/>
              </a:solidFill>
              <a:effectLst/>
            </a:endParaRPr>
          </a:p>
        </p:txBody>
      </p:sp>
      <p:pic>
        <p:nvPicPr>
          <p:cNvPr id="8" name="Picture 7"/>
          <p:cNvPicPr>
            <a:picLocks noChangeAspect="1"/>
          </p:cNvPicPr>
          <p:nvPr/>
        </p:nvPicPr>
        <p:blipFill>
          <a:blip r:embed="rId3"/>
          <a:stretch>
            <a:fillRect/>
          </a:stretch>
        </p:blipFill>
        <p:spPr>
          <a:xfrm>
            <a:off x="6182934" y="1557916"/>
            <a:ext cx="2819400" cy="3657600"/>
          </a:xfrm>
          <a:prstGeom prst="rect">
            <a:avLst/>
          </a:prstGeom>
        </p:spPr>
      </p:pic>
      <p:sp>
        <p:nvSpPr>
          <p:cNvPr id="9" name="TextBox 8"/>
          <p:cNvSpPr txBox="1"/>
          <p:nvPr/>
        </p:nvSpPr>
        <p:spPr>
          <a:xfrm>
            <a:off x="391162" y="6344483"/>
            <a:ext cx="5948291" cy="230832"/>
          </a:xfrm>
          <a:prstGeom prst="rect">
            <a:avLst/>
          </a:prstGeom>
          <a:noFill/>
        </p:spPr>
        <p:txBody>
          <a:bodyPr wrap="square" rtlCol="0">
            <a:spAutoFit/>
          </a:bodyPr>
          <a:lstStyle/>
          <a:p>
            <a:r>
              <a:rPr lang="en-AU" sz="900" i="1" dirty="0"/>
              <a:t>Image source: https://sciencebob.com/build-your-own-personal-fog-tornado/</a:t>
            </a:r>
          </a:p>
        </p:txBody>
      </p:sp>
    </p:spTree>
    <p:extLst>
      <p:ext uri="{BB962C8B-B14F-4D97-AF65-F5344CB8AC3E}">
        <p14:creationId xmlns:p14="http://schemas.microsoft.com/office/powerpoint/2010/main" val="8510217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6863</TotalTime>
  <Words>3598</Words>
  <Application>Microsoft Office PowerPoint</Application>
  <PresentationFormat>On-screen Show (4:3)</PresentationFormat>
  <Paragraphs>358</Paragraphs>
  <Slides>25</Slides>
  <Notes>25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Narrow</vt:lpstr>
      <vt:lpstr>Calibri</vt:lpstr>
      <vt:lpstr>Calibri Light</vt:lpstr>
      <vt:lpstr>Office Theme</vt:lpstr>
      <vt:lpstr>WEATHER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Newcastle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Kearney</dc:creator>
  <cp:lastModifiedBy>Milli Styles</cp:lastModifiedBy>
  <cp:revision>238</cp:revision>
  <dcterms:created xsi:type="dcterms:W3CDTF">2015-12-03T23:05:44Z</dcterms:created>
  <dcterms:modified xsi:type="dcterms:W3CDTF">2018-04-04T06:56:08Z</dcterms:modified>
</cp:coreProperties>
</file>