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65" r:id="rId2"/>
    <p:sldId id="308" r:id="rId3"/>
    <p:sldId id="304" r:id="rId4"/>
    <p:sldId id="270" r:id="rId5"/>
    <p:sldId id="310" r:id="rId6"/>
    <p:sldId id="306" r:id="rId7"/>
    <p:sldId id="305" r:id="rId8"/>
    <p:sldId id="276" r:id="rId9"/>
    <p:sldId id="312" r:id="rId10"/>
    <p:sldId id="311" r:id="rId11"/>
    <p:sldId id="314" r:id="rId12"/>
    <p:sldId id="313" r:id="rId13"/>
    <p:sldId id="293" r:id="rId14"/>
    <p:sldId id="316" r:id="rId15"/>
    <p:sldId id="317" r:id="rId16"/>
    <p:sldId id="307" r:id="rId17"/>
    <p:sldId id="282" r:id="rId18"/>
    <p:sldId id="292" r:id="rId19"/>
    <p:sldId id="315" r:id="rId20"/>
    <p:sldId id="297" r:id="rId21"/>
    <p:sldId id="300" r:id="rId22"/>
    <p:sldId id="299" r:id="rId23"/>
    <p:sldId id="301" r:id="rId24"/>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C8"/>
    <a:srgbClr val="A6DA60"/>
    <a:srgbClr val="FFC31E"/>
    <a:srgbClr val="0081C7"/>
    <a:srgbClr val="0691CF"/>
    <a:srgbClr val="B3D0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40" autoAdjust="0"/>
    <p:restoredTop sz="88558" autoAdjust="0"/>
  </p:normalViewPr>
  <p:slideViewPr>
    <p:cSldViewPr snapToGrid="0">
      <p:cViewPr varScale="1">
        <p:scale>
          <a:sx n="99" d="100"/>
          <a:sy n="99" d="100"/>
        </p:scale>
        <p:origin x="186"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AU"/>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D63EE799-A09E-4E04-BAA1-9F7502F6E9C6}" type="datetimeFigureOut">
              <a:rPr lang="en-AU" smtClean="0"/>
              <a:t>23/03/2018</a:t>
            </a:fld>
            <a:endParaRPr lang="en-AU"/>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AU"/>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AU"/>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D98E8A7A-9E0A-4F27-82F4-BF1E40D8FBEE}" type="slidenum">
              <a:rPr lang="en-AU" smtClean="0"/>
              <a:t>‹#›</a:t>
            </a:fld>
            <a:endParaRPr lang="en-AU"/>
          </a:p>
        </p:txBody>
      </p:sp>
    </p:spTree>
    <p:extLst>
      <p:ext uri="{BB962C8B-B14F-4D97-AF65-F5344CB8AC3E}">
        <p14:creationId xmlns:p14="http://schemas.microsoft.com/office/powerpoint/2010/main" val="2619859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rz2DGOMN_n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98E8A7A-9E0A-4F27-82F4-BF1E40D8FBEE}" type="slidenum">
              <a:rPr lang="en-AU" smtClean="0"/>
              <a:t>1</a:t>
            </a:fld>
            <a:endParaRPr lang="en-AU"/>
          </a:p>
        </p:txBody>
      </p:sp>
    </p:spTree>
    <p:extLst>
      <p:ext uri="{BB962C8B-B14F-4D97-AF65-F5344CB8AC3E}">
        <p14:creationId xmlns:p14="http://schemas.microsoft.com/office/powerpoint/2010/main" val="148310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AU" sz="1300" dirty="0"/>
              <a:t>Now we’re going to observe the processes called dissolving, and see if we can form a clear solution.</a:t>
            </a:r>
          </a:p>
          <a:p>
            <a:pPr defTabSz="990478">
              <a:defRPr/>
            </a:pPr>
            <a:r>
              <a:rPr lang="en-AU" sz="1300" dirty="0"/>
              <a:t>Before performing the experiment, reinforce the Scientific Method by discussing with the students a hypothesis about what might happen. Then assist students to perform the experiment to confirm or disprove the hypothesis. Discuss what was observed (the results), and explore student ideas on why this may have happened.</a:t>
            </a:r>
          </a:p>
          <a:p>
            <a:pPr defTabSz="990478">
              <a:defRPr/>
            </a:pPr>
            <a:r>
              <a:rPr lang="en-AU" sz="1300" dirty="0"/>
              <a:t>This experiment explores dissolving. </a:t>
            </a:r>
            <a:r>
              <a:rPr lang="en-AU" sz="1300" b="1" dirty="0"/>
              <a:t>Dissolving</a:t>
            </a:r>
            <a:r>
              <a:rPr lang="en-AU" sz="1300" dirty="0"/>
              <a:t> means to completely mix into a “</a:t>
            </a:r>
            <a:r>
              <a:rPr lang="en-AU" sz="1300" b="1" dirty="0"/>
              <a:t>solution</a:t>
            </a:r>
            <a:r>
              <a:rPr lang="en-AU" sz="1300" dirty="0"/>
              <a:t>”. Some substances can dissolve easily into others, while others cannot. There is a limit to how much of one substance can dissolve in another. </a:t>
            </a:r>
          </a:p>
          <a:p>
            <a:pPr defTabSz="1072886">
              <a:defRPr/>
            </a:pPr>
            <a:r>
              <a:rPr lang="en-AU" sz="1300" dirty="0"/>
              <a:t>Refer to RISK ASSESSMENT for Module 2 before conducting experiment.</a:t>
            </a:r>
          </a:p>
          <a:p>
            <a:pPr defTabSz="1072886">
              <a:defRPr/>
            </a:pPr>
            <a:r>
              <a:rPr lang="en-AU" sz="1300" dirty="0"/>
              <a:t>Refer to Experiment notes (E2.2.2 in Coordinator Notes for Module 2.2)</a:t>
            </a:r>
          </a:p>
          <a:p>
            <a:pPr defTabSz="1072886">
              <a:defRPr/>
            </a:pPr>
            <a:r>
              <a:rPr lang="en-AU" sz="1300" dirty="0"/>
              <a:t>……………………………….</a:t>
            </a:r>
          </a:p>
          <a:p>
            <a:pPr defTabSz="1072886">
              <a:defRPr/>
            </a:pPr>
            <a:r>
              <a:rPr lang="en-AU" sz="1300" dirty="0"/>
              <a:t>Extensions:</a:t>
            </a:r>
          </a:p>
          <a:p>
            <a:pPr defTabSz="1072886">
              <a:defRPr/>
            </a:pPr>
            <a:r>
              <a:rPr lang="en-AU" sz="1300" dirty="0"/>
              <a:t>Is there a difference between warm and cold water? Can you dissolve more or less salt in warm water?</a:t>
            </a:r>
          </a:p>
          <a:p>
            <a:pPr defTabSz="1072886">
              <a:defRPr/>
            </a:pPr>
            <a:r>
              <a:rPr lang="en-AU" sz="1300" dirty="0"/>
              <a:t>What else does / does not dissolve in water?</a:t>
            </a:r>
          </a:p>
          <a:p>
            <a:endParaRPr lang="en-AU" sz="1300" dirty="0"/>
          </a:p>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10</a:t>
            </a:fld>
            <a:endParaRPr lang="en-AU"/>
          </a:p>
        </p:txBody>
      </p:sp>
    </p:spTree>
    <p:extLst>
      <p:ext uri="{BB962C8B-B14F-4D97-AF65-F5344CB8AC3E}">
        <p14:creationId xmlns:p14="http://schemas.microsoft.com/office/powerpoint/2010/main" val="1639333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AU" dirty="0"/>
              <a:t>Imagine we placed an empty container on a table. </a:t>
            </a:r>
          </a:p>
          <a:p>
            <a:pPr defTabSz="990478">
              <a:defRPr/>
            </a:pPr>
            <a:r>
              <a:rPr lang="en-AU" dirty="0"/>
              <a:t>Imagine we then stretch a special type a fabric, a “semi-permeable membrane” down the middle. </a:t>
            </a:r>
          </a:p>
          <a:p>
            <a:pPr defTabSz="990478">
              <a:defRPr/>
            </a:pPr>
            <a:r>
              <a:rPr lang="en-AU" dirty="0"/>
              <a:t>This membrane can let water through, but not salt. The salt-particles won’t fit through the gaps in the fabric.</a:t>
            </a:r>
          </a:p>
          <a:p>
            <a:pPr defTabSz="990478">
              <a:defRPr/>
            </a:pPr>
            <a:r>
              <a:rPr lang="en-AU" dirty="0"/>
              <a:t>On one side of the membrane, we place a salt-water solution.</a:t>
            </a:r>
          </a:p>
          <a:p>
            <a:pPr defTabSz="990478">
              <a:defRPr/>
            </a:pPr>
            <a:r>
              <a:rPr lang="en-AU" dirty="0"/>
              <a:t>On the other side, we place fresh water. </a:t>
            </a:r>
          </a:p>
          <a:p>
            <a:pPr defTabSz="990478">
              <a:defRPr/>
            </a:pPr>
            <a:r>
              <a:rPr lang="en-AU" dirty="0"/>
              <a:t>The water molecules want to be spread out evenly, within the entire container. They want to reach what we call </a:t>
            </a:r>
            <a:r>
              <a:rPr lang="en-AU" b="1" dirty="0"/>
              <a:t>equilibrium</a:t>
            </a:r>
            <a:r>
              <a:rPr lang="en-AU" dirty="0"/>
              <a:t>, where there is equal amounts (of salt and water) on both sides. </a:t>
            </a:r>
            <a:r>
              <a:rPr lang="en-AU" dirty="0" smtClean="0"/>
              <a:t>The </a:t>
            </a:r>
            <a:r>
              <a:rPr lang="en-AU" dirty="0"/>
              <a:t>fresh water will travel through the membrane, and mix into the salt-water solution. This will “dilute” the salt water over time, making it less salty. This process is called </a:t>
            </a:r>
            <a:r>
              <a:rPr lang="en-AU" b="1" dirty="0" smtClean="0"/>
              <a:t>OSMOSIS. </a:t>
            </a:r>
            <a:r>
              <a:rPr lang="en-AU" dirty="0" smtClean="0"/>
              <a:t>Osmosis </a:t>
            </a:r>
            <a:r>
              <a:rPr lang="en-AU" dirty="0"/>
              <a:t>is a passive process. This means that it doesn’t require an input of energy, it happens naturally. </a:t>
            </a:r>
          </a:p>
          <a:p>
            <a:pPr defTabSz="990478">
              <a:defRPr/>
            </a:pPr>
            <a:r>
              <a:rPr lang="en-AU" dirty="0"/>
              <a:t>………………………..</a:t>
            </a:r>
          </a:p>
          <a:p>
            <a:pPr defTabSz="990478">
              <a:defRPr/>
            </a:pPr>
            <a:r>
              <a:rPr lang="en-AU" dirty="0"/>
              <a:t>A semi-permeable membrane is a membrane that will allow some atoms or molecules to pass but not others. A simple example is a screen door. It allows air molecules to pass through but not pests or anything larger than the holes in the screen door. Another example is Gore-Tex clothing fabric that contains an extremely thin plastic film into which billions of small pores have been cut. The pores are big enough to let water vapour through, but small enough to prevent liquid water from passing.</a:t>
            </a:r>
          </a:p>
          <a:p>
            <a:pPr defTabSz="990478">
              <a:defRPr/>
            </a:pPr>
            <a:r>
              <a:rPr lang="en-AU" dirty="0"/>
              <a:t>Reference: http://puretecwater.com/reverse-osmosis/what-is-reverse-osmosis</a:t>
            </a:r>
          </a:p>
        </p:txBody>
      </p:sp>
      <p:sp>
        <p:nvSpPr>
          <p:cNvPr id="4" name="Slide Number Placeholder 3"/>
          <p:cNvSpPr>
            <a:spLocks noGrp="1"/>
          </p:cNvSpPr>
          <p:nvPr>
            <p:ph type="sldNum" sz="quarter" idx="10"/>
          </p:nvPr>
        </p:nvSpPr>
        <p:spPr/>
        <p:txBody>
          <a:bodyPr/>
          <a:lstStyle/>
          <a:p>
            <a:fld id="{D98E8A7A-9E0A-4F27-82F4-BF1E40D8FBEE}" type="slidenum">
              <a:rPr lang="en-AU" smtClean="0"/>
              <a:t>11</a:t>
            </a:fld>
            <a:endParaRPr lang="en-AU"/>
          </a:p>
        </p:txBody>
      </p:sp>
    </p:spTree>
    <p:extLst>
      <p:ext uri="{BB962C8B-B14F-4D97-AF65-F5344CB8AC3E}">
        <p14:creationId xmlns:p14="http://schemas.microsoft.com/office/powerpoint/2010/main" val="4092759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AU" sz="1300" dirty="0"/>
              <a:t>Osmosis is a passive process. This means that it doesn’t require an input of energy, it happens naturally. </a:t>
            </a:r>
          </a:p>
          <a:p>
            <a:r>
              <a:rPr lang="en-AU" dirty="0" smtClean="0"/>
              <a:t>The process of </a:t>
            </a:r>
            <a:r>
              <a:rPr lang="en-AU" b="1" dirty="0" smtClean="0"/>
              <a:t>REVERSE OSMOSIS </a:t>
            </a:r>
            <a:r>
              <a:rPr lang="en-AU" b="0" dirty="0" smtClean="0"/>
              <a:t>on the other hand, </a:t>
            </a:r>
            <a:r>
              <a:rPr lang="en-AU" dirty="0" smtClean="0"/>
              <a:t>requires a lot of energy input. Reverse</a:t>
            </a:r>
            <a:r>
              <a:rPr lang="en-AU" baseline="0" dirty="0" smtClean="0"/>
              <a:t> osmosis is the process used in </a:t>
            </a:r>
            <a:r>
              <a:rPr lang="en-AU" b="1" baseline="0" dirty="0" smtClean="0"/>
              <a:t>desalination plants</a:t>
            </a:r>
            <a:r>
              <a:rPr lang="en-AU" baseline="0" dirty="0" smtClean="0"/>
              <a:t>, to separate salt and water out of sea-water. Salt-water is pushed under pressure through a semi-permeable membrane, that the salt can’t fit through. Fresh water is separated out, and the salt is left behind.</a:t>
            </a:r>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12</a:t>
            </a:fld>
            <a:endParaRPr lang="en-AU"/>
          </a:p>
        </p:txBody>
      </p:sp>
    </p:spTree>
    <p:extLst>
      <p:ext uri="{BB962C8B-B14F-4D97-AF65-F5344CB8AC3E}">
        <p14:creationId xmlns:p14="http://schemas.microsoft.com/office/powerpoint/2010/main" val="1994417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AU" sz="1300" dirty="0"/>
              <a:t>Now we’re going to observe the process of osmosis. </a:t>
            </a:r>
          </a:p>
          <a:p>
            <a:pPr defTabSz="990478">
              <a:defRPr/>
            </a:pPr>
            <a:r>
              <a:rPr lang="en-AU" sz="1300" dirty="0"/>
              <a:t>The gummy bears (and the potato) contain small amounts of water. </a:t>
            </a:r>
          </a:p>
          <a:p>
            <a:pPr defTabSz="990478">
              <a:defRPr/>
            </a:pPr>
            <a:r>
              <a:rPr lang="en-AU" sz="1300" dirty="0"/>
              <a:t>Lets see what happens if we soak them in fresh water compared to salt water.</a:t>
            </a:r>
          </a:p>
          <a:p>
            <a:pPr defTabSz="990478">
              <a:defRPr/>
            </a:pPr>
            <a:r>
              <a:rPr lang="en-AU" sz="1300" dirty="0"/>
              <a:t>Before performing the experiment, reinforce the Scientific Method by discussing with the students a hypothesis about what might happen. Then assist students to perform the experiment to confirm or disprove the hypothesis. Discuss what was observed (the results), and explore student ideas on why this may have happened.</a:t>
            </a:r>
          </a:p>
          <a:p>
            <a:r>
              <a:rPr lang="en-AU" baseline="0" dirty="0" smtClean="0"/>
              <a:t>Optionally, the facilitator may choose to conduct the experiment the night before, to show students the results they can expect – particularly recommended if students take the experiment home.</a:t>
            </a:r>
          </a:p>
          <a:p>
            <a:pPr defTabSz="990478">
              <a:defRPr/>
            </a:pPr>
            <a:endParaRPr lang="en-AU" sz="1300" dirty="0"/>
          </a:p>
          <a:p>
            <a:pPr defTabSz="1072886">
              <a:defRPr/>
            </a:pPr>
            <a:r>
              <a:rPr lang="en-AU" sz="1300" dirty="0"/>
              <a:t>Refer to RISK ASSESSMENT for Module 2 before conducting experiment.</a:t>
            </a:r>
          </a:p>
          <a:p>
            <a:pPr defTabSz="1072886">
              <a:defRPr/>
            </a:pPr>
            <a:r>
              <a:rPr lang="en-AU" sz="1300" dirty="0"/>
              <a:t>Refer to Experiment notes (E2.2.3 in Coordinator Notes for Module 2.2)</a:t>
            </a:r>
          </a:p>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13</a:t>
            </a:fld>
            <a:endParaRPr lang="en-AU"/>
          </a:p>
        </p:txBody>
      </p:sp>
    </p:spTree>
    <p:extLst>
      <p:ext uri="{BB962C8B-B14F-4D97-AF65-F5344CB8AC3E}">
        <p14:creationId xmlns:p14="http://schemas.microsoft.com/office/powerpoint/2010/main" val="320276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AU" dirty="0"/>
              <a:t>We call the bugs that make us sick</a:t>
            </a:r>
            <a:r>
              <a:rPr lang="en-AU" i="1" dirty="0"/>
              <a:t> </a:t>
            </a:r>
            <a:r>
              <a:rPr lang="en-AU" b="1" i="1" dirty="0"/>
              <a:t>pathogens</a:t>
            </a:r>
            <a:r>
              <a:rPr lang="en-AU" b="1" dirty="0"/>
              <a:t>. </a:t>
            </a:r>
            <a:r>
              <a:rPr lang="en-AU" dirty="0" smtClean="0"/>
              <a:t>Sometimes </a:t>
            </a:r>
            <a:r>
              <a:rPr lang="en-AU" dirty="0"/>
              <a:t>dirty water can contain pathogens, but we can’t see them because they are extremely small.</a:t>
            </a:r>
          </a:p>
          <a:p>
            <a:pPr defTabSz="990478">
              <a:defRPr/>
            </a:pPr>
            <a:r>
              <a:rPr lang="en-AU" b="1" dirty="0"/>
              <a:t>They can be present in both muddy and clear water.</a:t>
            </a:r>
          </a:p>
          <a:p>
            <a:pPr defTabSz="990478">
              <a:defRPr/>
            </a:pPr>
            <a:r>
              <a:rPr lang="en-AU" dirty="0"/>
              <a:t>The main pathogens in dirty water are called bacteria, viruses and protozoa.</a:t>
            </a:r>
          </a:p>
          <a:p>
            <a:pPr defTabSz="990478">
              <a:defRPr/>
            </a:pPr>
            <a:r>
              <a:rPr lang="en-AU" dirty="0"/>
              <a:t>Viruses and bacteria are so tiny, they can only be seen with a microscope.</a:t>
            </a:r>
          </a:p>
          <a:p>
            <a:pPr defTabSz="990478">
              <a:defRPr/>
            </a:pPr>
            <a:r>
              <a:rPr lang="en-AU" dirty="0"/>
              <a:t>They are more than 1 million times smaller than we can see with our naked eyes.</a:t>
            </a:r>
          </a:p>
          <a:p>
            <a:pPr defTabSz="990478">
              <a:defRPr/>
            </a:pPr>
            <a:r>
              <a:rPr lang="en-AU" dirty="0"/>
              <a:t>They are what we call </a:t>
            </a:r>
            <a:r>
              <a:rPr lang="en-AU" b="1" dirty="0"/>
              <a:t>microorganisms. </a:t>
            </a:r>
          </a:p>
          <a:p>
            <a:pPr defTabSz="990478">
              <a:defRPr/>
            </a:pPr>
            <a:r>
              <a:rPr lang="en-AU" dirty="0"/>
              <a:t>Water needs to be free from pathogens to be safe to drink. Because pathogens are so tiny, they are very difficult to filter out. Instead, water treatment plants use a chemical process called </a:t>
            </a:r>
            <a:r>
              <a:rPr lang="en-AU" b="1" dirty="0"/>
              <a:t>‘disinfection’ </a:t>
            </a:r>
            <a:r>
              <a:rPr lang="en-AU" dirty="0"/>
              <a:t>to treat and destroy pathogens in water, to ensure our water is safe to drink.</a:t>
            </a:r>
          </a:p>
          <a:p>
            <a:pPr defTabSz="990478">
              <a:defRPr/>
            </a:pPr>
            <a:r>
              <a:rPr lang="en-AU" dirty="0"/>
              <a:t>…………………………………………………………………………..</a:t>
            </a:r>
          </a:p>
          <a:p>
            <a:r>
              <a:rPr lang="en-AU" b="1" dirty="0"/>
              <a:t>Pathogen Sizes:</a:t>
            </a:r>
          </a:p>
          <a:p>
            <a:r>
              <a:rPr lang="en-AU" dirty="0"/>
              <a:t>Viruses: 20 – 400 nm (nanometres)</a:t>
            </a:r>
          </a:p>
          <a:p>
            <a:r>
              <a:rPr lang="en-AU" dirty="0"/>
              <a:t>Bacteria: most are about 2 – 8 µm but some can be as long as 600 µm and some as short as 0.5 µm</a:t>
            </a:r>
          </a:p>
          <a:p>
            <a:r>
              <a:rPr lang="en-AU" dirty="0"/>
              <a:t>Protozoa: 5-500 µm</a:t>
            </a:r>
          </a:p>
          <a:p>
            <a:r>
              <a:rPr lang="en-AU" b="1" dirty="0"/>
              <a:t>Note: </a:t>
            </a:r>
          </a:p>
          <a:p>
            <a:r>
              <a:rPr lang="en-AU" dirty="0"/>
              <a:t>µ stands for ‘micro’ and 1 µm is 0.000001 m (1 x 10</a:t>
            </a:r>
            <a:r>
              <a:rPr lang="en-AU" baseline="30000" dirty="0"/>
              <a:t>-6 </a:t>
            </a:r>
            <a:r>
              <a:rPr lang="en-AU" dirty="0"/>
              <a:t>m)</a:t>
            </a:r>
          </a:p>
          <a:p>
            <a:pPr defTabSz="990478">
              <a:defRPr/>
            </a:pPr>
            <a:r>
              <a:rPr lang="en-AU" dirty="0"/>
              <a:t>n stands for ‘</a:t>
            </a:r>
            <a:r>
              <a:rPr lang="en-AU" dirty="0" err="1"/>
              <a:t>nano</a:t>
            </a:r>
            <a:r>
              <a:rPr lang="en-AU" dirty="0"/>
              <a:t>’  and 1 nm is 0.000000001 m (1 x 10</a:t>
            </a:r>
            <a:r>
              <a:rPr lang="en-AU" baseline="30000" dirty="0"/>
              <a:t>-9</a:t>
            </a:r>
            <a:r>
              <a:rPr lang="en-AU" dirty="0"/>
              <a:t> m)</a:t>
            </a:r>
          </a:p>
          <a:p>
            <a:pPr defTabSz="990478">
              <a:defRPr/>
            </a:pPr>
            <a:r>
              <a:rPr lang="en-AU" dirty="0"/>
              <a:t>m stands for ‘metres’</a:t>
            </a:r>
          </a:p>
          <a:p>
            <a:pPr defTabSz="990478">
              <a:defRPr/>
            </a:pPr>
            <a:r>
              <a:rPr lang="en-AU" i="1" dirty="0"/>
              <a:t>……………………………….</a:t>
            </a:r>
          </a:p>
          <a:p>
            <a:pPr defTabSz="990478">
              <a:defRPr/>
            </a:pPr>
            <a:r>
              <a:rPr lang="en-AU" i="1" dirty="0"/>
              <a:t>Extension:</a:t>
            </a:r>
            <a:endParaRPr lang="en-AU" dirty="0"/>
          </a:p>
          <a:p>
            <a:r>
              <a:rPr lang="en-AU" dirty="0"/>
              <a:t>These sicknesses are caused by pathogens:</a:t>
            </a:r>
          </a:p>
          <a:p>
            <a:r>
              <a:rPr lang="en-AU" dirty="0"/>
              <a:t>Cholera – caused by the bacterium </a:t>
            </a:r>
            <a:r>
              <a:rPr lang="en-AU" i="1" dirty="0"/>
              <a:t>V. </a:t>
            </a:r>
            <a:r>
              <a:rPr lang="en-AU" i="1" dirty="0" err="1"/>
              <a:t>cholerae</a:t>
            </a:r>
            <a:endParaRPr lang="en-AU" i="1" dirty="0"/>
          </a:p>
          <a:p>
            <a:r>
              <a:rPr lang="en-AU" dirty="0"/>
              <a:t>Malaria – caused by plasmodium parasite</a:t>
            </a:r>
          </a:p>
          <a:p>
            <a:r>
              <a:rPr lang="en-AU" dirty="0"/>
              <a:t>Severe Diarrhoea – caused by the bacterium </a:t>
            </a:r>
            <a:r>
              <a:rPr lang="en-AU" i="1" dirty="0"/>
              <a:t>E. coli</a:t>
            </a:r>
          </a:p>
          <a:p>
            <a:endParaRPr lang="en-AU" i="1" dirty="0"/>
          </a:p>
          <a:p>
            <a:r>
              <a:rPr lang="en-AU" dirty="0"/>
              <a:t>There are a few ways commonly used to disinfect water, these include:</a:t>
            </a:r>
          </a:p>
          <a:p>
            <a:pPr marL="185715" indent="-185715">
              <a:buFontTx/>
              <a:buChar char="-"/>
            </a:pPr>
            <a:r>
              <a:rPr lang="en-AU" dirty="0"/>
              <a:t>Adding chlorine to the water (for short storage times, 1 to 2 days)</a:t>
            </a:r>
          </a:p>
          <a:p>
            <a:pPr marL="185715" indent="-185715">
              <a:buFontTx/>
              <a:buChar char="-"/>
            </a:pPr>
            <a:r>
              <a:rPr lang="en-AU" dirty="0"/>
              <a:t>Adding chloramine (produced by reacting chlorine and ammonia) for systems with long pipelines</a:t>
            </a:r>
          </a:p>
          <a:p>
            <a:r>
              <a:rPr lang="en-AU" dirty="0"/>
              <a:t>Disinfection sometimes requires the pH of the water to be adjusted to be more effective (a change to more acidic or more basic). Ultraviolet (UV) light is sometimes used to complement chemical disinfection.</a:t>
            </a:r>
          </a:p>
          <a:p>
            <a:endParaRPr lang="en-AU" i="1" dirty="0"/>
          </a:p>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14</a:t>
            </a:fld>
            <a:endParaRPr lang="en-AU"/>
          </a:p>
        </p:txBody>
      </p:sp>
    </p:spTree>
    <p:extLst>
      <p:ext uri="{BB962C8B-B14F-4D97-AF65-F5344CB8AC3E}">
        <p14:creationId xmlns:p14="http://schemas.microsoft.com/office/powerpoint/2010/main" val="4193063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AU" sz="1300" dirty="0"/>
              <a:t>Now we’re going to simulate microorganisms dissolving in water, and experiment to see if we can filter them out.</a:t>
            </a:r>
          </a:p>
          <a:p>
            <a:pPr defTabSz="990478">
              <a:defRPr/>
            </a:pPr>
            <a:r>
              <a:rPr lang="en-AU" sz="1300" dirty="0"/>
              <a:t>Before performing the experiment, reinforce the Scientific Method by discussing with the students a hypothesis about what might happen. Then assist students to perform the experiment to confirm or disprove the hypothesis. Discuss what was observed (the results), and explore student ideas on why this may have happened.</a:t>
            </a:r>
          </a:p>
          <a:p>
            <a:pPr defTabSz="1072886">
              <a:defRPr/>
            </a:pPr>
            <a:r>
              <a:rPr lang="en-AU" sz="1300" dirty="0"/>
              <a:t>Refer to RISK ASSESSMENT for Module 2 before conducting experiment.</a:t>
            </a:r>
          </a:p>
          <a:p>
            <a:pPr defTabSz="1072886">
              <a:defRPr/>
            </a:pPr>
            <a:r>
              <a:rPr lang="en-AU" sz="1300" dirty="0"/>
              <a:t>Refer to Experiment notes (E2.2.4 in Coordinator Notes for Module 2.2)</a:t>
            </a:r>
          </a:p>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15</a:t>
            </a:fld>
            <a:endParaRPr lang="en-AU"/>
          </a:p>
        </p:txBody>
      </p:sp>
    </p:spTree>
    <p:extLst>
      <p:ext uri="{BB962C8B-B14F-4D97-AF65-F5344CB8AC3E}">
        <p14:creationId xmlns:p14="http://schemas.microsoft.com/office/powerpoint/2010/main" val="2019433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AU" dirty="0" smtClean="0"/>
              <a:t>Water treatment plants are not possible in every community</a:t>
            </a:r>
            <a:r>
              <a:rPr lang="en-AU" baseline="0" dirty="0" smtClean="0"/>
              <a:t> around the world. </a:t>
            </a:r>
            <a:r>
              <a:rPr lang="en-AU" dirty="0" smtClean="0"/>
              <a:t>Engineers and scientists have worked hard to find creative,</a:t>
            </a:r>
            <a:r>
              <a:rPr lang="en-AU" baseline="0" dirty="0" smtClean="0"/>
              <a:t> safe and cost effective ways to clean water and make it safe for drinking.</a:t>
            </a:r>
          </a:p>
          <a:p>
            <a:pPr algn="just"/>
            <a:r>
              <a:rPr lang="en-AU" dirty="0" smtClean="0"/>
              <a:t>Between </a:t>
            </a:r>
            <a:r>
              <a:rPr lang="en-AU" dirty="0"/>
              <a:t>1990 and 2015, 2.6 billion people gained access to improved drinking water sources.</a:t>
            </a:r>
          </a:p>
          <a:p>
            <a:r>
              <a:rPr lang="en-AU" dirty="0" smtClean="0"/>
              <a:t>(United </a:t>
            </a:r>
            <a:r>
              <a:rPr lang="en-AU" dirty="0"/>
              <a:t>Nations, Millennium </a:t>
            </a:r>
            <a:r>
              <a:rPr lang="en-AU" dirty="0" smtClean="0"/>
              <a:t>Goals, Report 2015 http://www.un.org/millenniumgoals/news.shtml).</a:t>
            </a:r>
          </a:p>
          <a:p>
            <a:r>
              <a:rPr lang="en-AU" dirty="0" smtClean="0"/>
              <a:t>However, there are still lots of places in the world where people don’t have access to clean water.</a:t>
            </a:r>
            <a:endParaRPr lang="en-AU" dirty="0"/>
          </a:p>
          <a:p>
            <a:r>
              <a:rPr lang="en-AU" dirty="0" smtClean="0"/>
              <a:t>Has anyone heard of any other ways to clean (or “purify”) water to make it safe for drinking?</a:t>
            </a:r>
          </a:p>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16</a:t>
            </a:fld>
            <a:endParaRPr lang="en-AU"/>
          </a:p>
        </p:txBody>
      </p:sp>
    </p:spTree>
    <p:extLst>
      <p:ext uri="{BB962C8B-B14F-4D97-AF65-F5344CB8AC3E}">
        <p14:creationId xmlns:p14="http://schemas.microsoft.com/office/powerpoint/2010/main" val="2565186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http://lifestraw.com/products/lifestraw/</a:t>
            </a:r>
          </a:p>
          <a:p>
            <a:r>
              <a:rPr lang="en-AU" dirty="0" err="1" smtClean="0"/>
              <a:t>LifeStraw</a:t>
            </a:r>
            <a:r>
              <a:rPr lang="en-AU" dirty="0" smtClean="0"/>
              <a:t> is an example of a portable,</a:t>
            </a:r>
            <a:r>
              <a:rPr lang="en-AU" baseline="0" dirty="0" smtClean="0"/>
              <a:t> personal water treatment device.</a:t>
            </a:r>
            <a:endParaRPr lang="en-AU" dirty="0" smtClean="0"/>
          </a:p>
          <a:p>
            <a:r>
              <a:rPr lang="en-AU" dirty="0" smtClean="0"/>
              <a:t>The straw-style filter design lets you turn up to 1,000 litres of contaminated water into safe drinking water. It removes 99.9999% of waterborne bacteria.</a:t>
            </a:r>
            <a:r>
              <a:rPr lang="en-AU" baseline="0" dirty="0" smtClean="0"/>
              <a:t> However, it doesn’t remove chemicals, salt water, heavy metals and viruses.</a:t>
            </a:r>
            <a:endParaRPr lang="en-AU" dirty="0" smtClean="0"/>
          </a:p>
        </p:txBody>
      </p:sp>
      <p:sp>
        <p:nvSpPr>
          <p:cNvPr id="4" name="Slide Number Placeholder 3"/>
          <p:cNvSpPr>
            <a:spLocks noGrp="1"/>
          </p:cNvSpPr>
          <p:nvPr>
            <p:ph type="sldNum" sz="quarter" idx="10"/>
          </p:nvPr>
        </p:nvSpPr>
        <p:spPr/>
        <p:txBody>
          <a:bodyPr/>
          <a:lstStyle/>
          <a:p>
            <a:fld id="{D98E8A7A-9E0A-4F27-82F4-BF1E40D8FBEE}" type="slidenum">
              <a:rPr lang="en-AU" smtClean="0"/>
              <a:t>17</a:t>
            </a:fld>
            <a:endParaRPr lang="en-AU"/>
          </a:p>
        </p:txBody>
      </p:sp>
    </p:spTree>
    <p:extLst>
      <p:ext uri="{BB962C8B-B14F-4D97-AF65-F5344CB8AC3E}">
        <p14:creationId xmlns:p14="http://schemas.microsoft.com/office/powerpoint/2010/main" val="1926959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AU" dirty="0"/>
              <a:t>Dirty water is poured inside, and the unit is shut; the ball then absorbs sunlight, which causes the dirty water inside to evaporate. Evaporation causes contaminants to separate from the water, generating potable water in the form of condensation, which can be collected and stored, ready for drinking. The </a:t>
            </a:r>
            <a:r>
              <a:rPr lang="en-AU" dirty="0" err="1"/>
              <a:t>Solarball</a:t>
            </a:r>
            <a:r>
              <a:rPr lang="en-AU" dirty="0"/>
              <a:t> can produce up to 3 litres of clean water per day. However, it doesn’t remove bacteria, chemicals, heavy metals and viruses.</a:t>
            </a:r>
          </a:p>
          <a:p>
            <a:pPr defTabSz="990478">
              <a:defRPr/>
            </a:pPr>
            <a:r>
              <a:rPr lang="en-AU" dirty="0"/>
              <a:t>http://inhabitat.com/6-water-purifying-devices-for-clean-drinking-water-in-the-developing-world/</a:t>
            </a:r>
          </a:p>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18</a:t>
            </a:fld>
            <a:endParaRPr lang="en-AU"/>
          </a:p>
        </p:txBody>
      </p:sp>
    </p:spTree>
    <p:extLst>
      <p:ext uri="{BB962C8B-B14F-4D97-AF65-F5344CB8AC3E}">
        <p14:creationId xmlns:p14="http://schemas.microsoft.com/office/powerpoint/2010/main" val="1127370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19</a:t>
            </a:fld>
            <a:endParaRPr lang="en-AU"/>
          </a:p>
        </p:txBody>
      </p:sp>
    </p:spTree>
    <p:extLst>
      <p:ext uri="{BB962C8B-B14F-4D97-AF65-F5344CB8AC3E}">
        <p14:creationId xmlns:p14="http://schemas.microsoft.com/office/powerpoint/2010/main" val="1600075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AU" dirty="0"/>
              <a:t>Ask students if we can drink water from everywhere we find it (puddles, creeks, drains, taps, dams)</a:t>
            </a:r>
          </a:p>
          <a:p>
            <a:pPr defTabSz="990478">
              <a:defRPr/>
            </a:pPr>
            <a:r>
              <a:rPr lang="en-AU" dirty="0"/>
              <a:t>Ask where they think safe drinking water comes from?</a:t>
            </a:r>
          </a:p>
          <a:p>
            <a:pPr defTabSz="990478">
              <a:defRPr/>
            </a:pPr>
            <a:r>
              <a:rPr lang="en-AU" dirty="0"/>
              <a:t>Examples: home and school taps, water bubblers.</a:t>
            </a:r>
          </a:p>
          <a:p>
            <a:r>
              <a:rPr lang="en-AU" dirty="0"/>
              <a:t>Ask students what they think might be in dirty water, that they shouldn’t drink?</a:t>
            </a:r>
          </a:p>
          <a:p>
            <a:pPr defTabSz="990478">
              <a:defRPr/>
            </a:pPr>
            <a:r>
              <a:rPr lang="en-AU" dirty="0"/>
              <a:t>Water can be contaminated with lots of different things! We can’t always see contamination.</a:t>
            </a:r>
          </a:p>
          <a:p>
            <a:r>
              <a:rPr lang="en-AU" dirty="0"/>
              <a:t>Examples:</a:t>
            </a:r>
          </a:p>
          <a:p>
            <a:pPr marL="185715" indent="-185715">
              <a:buFont typeface="Arial" panose="020B0604020202020204" pitchFamily="34" charset="0"/>
              <a:buChar char="•"/>
            </a:pPr>
            <a:r>
              <a:rPr lang="en-AU" dirty="0"/>
              <a:t>Dirt and grit</a:t>
            </a:r>
          </a:p>
          <a:p>
            <a:pPr marL="185715" indent="-185715">
              <a:buFont typeface="Arial" panose="020B0604020202020204" pitchFamily="34" charset="0"/>
              <a:buChar char="•"/>
            </a:pPr>
            <a:r>
              <a:rPr lang="en-AU" dirty="0"/>
              <a:t>Bacteria, viruses, parasites and other bugs </a:t>
            </a:r>
          </a:p>
          <a:p>
            <a:pPr marL="185715" indent="-185715">
              <a:buFont typeface="Arial" panose="020B0604020202020204" pitchFamily="34" charset="0"/>
              <a:buChar char="•"/>
            </a:pPr>
            <a:r>
              <a:rPr lang="en-AU" dirty="0"/>
              <a:t>Chemical pollution</a:t>
            </a:r>
          </a:p>
          <a:p>
            <a:pPr marL="185715" indent="-185715">
              <a:buFont typeface="Arial" panose="020B0604020202020204" pitchFamily="34" charset="0"/>
              <a:buChar char="•"/>
            </a:pPr>
            <a:r>
              <a:rPr lang="en-AU" dirty="0"/>
              <a:t>Poisons</a:t>
            </a:r>
          </a:p>
          <a:p>
            <a:pPr marL="185715" indent="-185715">
              <a:buFont typeface="Arial" panose="020B0604020202020204" pitchFamily="34" charset="0"/>
              <a:buChar char="•"/>
            </a:pPr>
            <a:r>
              <a:rPr lang="en-AU" dirty="0"/>
              <a:t>Animal and human waste</a:t>
            </a:r>
          </a:p>
          <a:p>
            <a:pPr defTabSz="990478">
              <a:defRPr/>
            </a:pPr>
            <a:r>
              <a:rPr lang="en-AU" dirty="0"/>
              <a:t>Even if water looks clear and clean, it could be actually be dirty!</a:t>
            </a:r>
          </a:p>
          <a:p>
            <a:r>
              <a:rPr lang="en-AU" dirty="0"/>
              <a:t>Drinking contaminated water can cause illness.</a:t>
            </a:r>
          </a:p>
          <a:p>
            <a:r>
              <a:rPr lang="en-AU" dirty="0"/>
              <a:t>Facts: Sadly, 3.4 million people across the world die from water related diseases every year (World Health Organisation, 2009</a:t>
            </a:r>
            <a:r>
              <a:rPr lang="en-AU" dirty="0" smtClean="0"/>
              <a:t>). This </a:t>
            </a:r>
            <a:r>
              <a:rPr lang="en-AU" dirty="0"/>
              <a:t>is because dirty water can carry microorganisms, some of which can cause disease and make us </a:t>
            </a:r>
            <a:r>
              <a:rPr lang="en-AU" dirty="0" smtClean="0"/>
              <a:t>sick. We </a:t>
            </a:r>
            <a:r>
              <a:rPr lang="en-AU" dirty="0"/>
              <a:t>call the bugs that make us sick</a:t>
            </a:r>
            <a:r>
              <a:rPr lang="en-AU" i="1" dirty="0"/>
              <a:t> </a:t>
            </a:r>
            <a:r>
              <a:rPr lang="en-AU" b="1" i="1" dirty="0"/>
              <a:t>pathogens</a:t>
            </a:r>
            <a:r>
              <a:rPr lang="en-AU" b="1" dirty="0"/>
              <a:t>. </a:t>
            </a:r>
            <a:r>
              <a:rPr lang="en-AU" dirty="0"/>
              <a:t>These are so tiny you need a microscope to see them.</a:t>
            </a:r>
          </a:p>
          <a:p>
            <a:pPr defTabSz="990478">
              <a:defRPr/>
            </a:pPr>
            <a:r>
              <a:rPr lang="en-AU" dirty="0"/>
              <a:t>In countries where there isn’t clean drinking water, diseases like cholera, malaria and severe diarrhoea are very common. </a:t>
            </a:r>
          </a:p>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2</a:t>
            </a:fld>
            <a:endParaRPr lang="en-AU"/>
          </a:p>
        </p:txBody>
      </p:sp>
    </p:spTree>
    <p:extLst>
      <p:ext uri="{BB962C8B-B14F-4D97-AF65-F5344CB8AC3E}">
        <p14:creationId xmlns:p14="http://schemas.microsoft.com/office/powerpoint/2010/main" val="2075327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Optional </a:t>
            </a:r>
            <a:r>
              <a:rPr lang="en-AU" dirty="0" smtClean="0"/>
              <a:t>Storyline:</a:t>
            </a:r>
          </a:p>
          <a:p>
            <a:r>
              <a:rPr lang="en-AU" dirty="0" smtClean="0"/>
              <a:t>A</a:t>
            </a:r>
            <a:r>
              <a:rPr lang="en-AU" baseline="0" dirty="0" smtClean="0"/>
              <a:t> community has called for help! Their water treatment plant has broken down, and they need help to provide clean water to the town taps while the plant is being repaired. </a:t>
            </a:r>
          </a:p>
          <a:p>
            <a:endParaRPr lang="en-AU" baseline="0" dirty="0" smtClean="0"/>
          </a:p>
          <a:p>
            <a:r>
              <a:rPr lang="en-AU" baseline="0" dirty="0" smtClean="0"/>
              <a:t>Your task is to come up with a filtration system to filter out all the leaves, dirt and rubbish caught in the water upstream of the treatment plant.</a:t>
            </a:r>
            <a:endParaRPr lang="en-AU" dirty="0"/>
          </a:p>
        </p:txBody>
      </p:sp>
      <p:sp>
        <p:nvSpPr>
          <p:cNvPr id="4" name="Slide Number Placeholder 3"/>
          <p:cNvSpPr>
            <a:spLocks noGrp="1"/>
          </p:cNvSpPr>
          <p:nvPr>
            <p:ph type="sldNum" sz="quarter" idx="10"/>
          </p:nvPr>
        </p:nvSpPr>
        <p:spPr/>
        <p:txBody>
          <a:bodyPr/>
          <a:lstStyle/>
          <a:p>
            <a:pPr defTabSz="990478">
              <a:defRPr/>
            </a:pPr>
            <a:fld id="{D98E8A7A-9E0A-4F27-82F4-BF1E40D8FBEE}" type="slidenum">
              <a:rPr lang="en-AU">
                <a:solidFill>
                  <a:prstClr val="black"/>
                </a:solidFill>
                <a:latin typeface="Calibri" panose="020F0502020204030204"/>
              </a:rPr>
              <a:pPr defTabSz="990478">
                <a:defRPr/>
              </a:pPr>
              <a:t>20</a:t>
            </a:fld>
            <a:endParaRPr lang="en-AU">
              <a:solidFill>
                <a:prstClr val="black"/>
              </a:solidFill>
              <a:latin typeface="Calibri" panose="020F0502020204030204"/>
            </a:endParaRPr>
          </a:p>
        </p:txBody>
      </p:sp>
    </p:spTree>
    <p:extLst>
      <p:ext uri="{BB962C8B-B14F-4D97-AF65-F5344CB8AC3E}">
        <p14:creationId xmlns:p14="http://schemas.microsoft.com/office/powerpoint/2010/main" val="2581864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AU" dirty="0"/>
              <a:t>https://www.crd.bc.ca/education/school-programs/for-k12-teachers/educator-guides-resources/drinking-water/water-in-our-community </a:t>
            </a:r>
          </a:p>
          <a:p>
            <a:pPr defTabSz="990478">
              <a:defRPr/>
            </a:pPr>
            <a:endParaRPr lang="en-AU" dirty="0"/>
          </a:p>
          <a:p>
            <a:pPr defTabSz="990478">
              <a:defRPr/>
            </a:pPr>
            <a:r>
              <a:rPr lang="en-AU" dirty="0"/>
              <a:t>http://www.hometrainingtools.com/a/water-filtration-science-project </a:t>
            </a:r>
          </a:p>
          <a:p>
            <a:pPr defTabSz="990478">
              <a:defRPr/>
            </a:pPr>
            <a:endParaRPr lang="en-AU" sz="1300" i="1" dirty="0">
              <a:solidFill>
                <a:prstClr val="black"/>
              </a:solidFill>
            </a:endParaRPr>
          </a:p>
          <a:p>
            <a:endParaRPr lang="en-AU" dirty="0"/>
          </a:p>
        </p:txBody>
      </p:sp>
      <p:sp>
        <p:nvSpPr>
          <p:cNvPr id="4" name="Slide Number Placeholder 3"/>
          <p:cNvSpPr>
            <a:spLocks noGrp="1"/>
          </p:cNvSpPr>
          <p:nvPr>
            <p:ph type="sldNum" sz="quarter" idx="10"/>
          </p:nvPr>
        </p:nvSpPr>
        <p:spPr/>
        <p:txBody>
          <a:bodyPr/>
          <a:lstStyle/>
          <a:p>
            <a:pPr defTabSz="990478">
              <a:defRPr/>
            </a:pPr>
            <a:fld id="{D98E8A7A-9E0A-4F27-82F4-BF1E40D8FBEE}" type="slidenum">
              <a:rPr lang="en-AU">
                <a:solidFill>
                  <a:prstClr val="black"/>
                </a:solidFill>
                <a:latin typeface="Calibri" panose="020F0502020204030204"/>
              </a:rPr>
              <a:pPr defTabSz="990478">
                <a:defRPr/>
              </a:pPr>
              <a:t>21</a:t>
            </a:fld>
            <a:endParaRPr lang="en-AU">
              <a:solidFill>
                <a:prstClr val="black"/>
              </a:solidFill>
              <a:latin typeface="Calibri" panose="020F0502020204030204"/>
            </a:endParaRPr>
          </a:p>
        </p:txBody>
      </p:sp>
    </p:spTree>
    <p:extLst>
      <p:ext uri="{BB962C8B-B14F-4D97-AF65-F5344CB8AC3E}">
        <p14:creationId xmlns:p14="http://schemas.microsoft.com/office/powerpoint/2010/main" val="1767440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defTabSz="990478">
              <a:defRPr/>
            </a:pPr>
            <a:fld id="{D98E8A7A-9E0A-4F27-82F4-BF1E40D8FBEE}" type="slidenum">
              <a:rPr lang="en-AU">
                <a:solidFill>
                  <a:prstClr val="black"/>
                </a:solidFill>
                <a:latin typeface="Calibri" panose="020F0502020204030204"/>
              </a:rPr>
              <a:pPr defTabSz="990478">
                <a:defRPr/>
              </a:pPr>
              <a:t>22</a:t>
            </a:fld>
            <a:endParaRPr lang="en-AU">
              <a:solidFill>
                <a:prstClr val="black"/>
              </a:solidFill>
              <a:latin typeface="Calibri" panose="020F0502020204030204"/>
            </a:endParaRPr>
          </a:p>
        </p:txBody>
      </p:sp>
    </p:spTree>
    <p:extLst>
      <p:ext uri="{BB962C8B-B14F-4D97-AF65-F5344CB8AC3E}">
        <p14:creationId xmlns:p14="http://schemas.microsoft.com/office/powerpoint/2010/main" val="2080720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defTabSz="990478">
              <a:defRPr/>
            </a:pPr>
            <a:fld id="{D98E8A7A-9E0A-4F27-82F4-BF1E40D8FBEE}" type="slidenum">
              <a:rPr lang="en-AU">
                <a:solidFill>
                  <a:prstClr val="black"/>
                </a:solidFill>
                <a:latin typeface="Calibri" panose="020F0502020204030204"/>
              </a:rPr>
              <a:pPr defTabSz="990478">
                <a:defRPr/>
              </a:pPr>
              <a:t>23</a:t>
            </a:fld>
            <a:endParaRPr lang="en-AU">
              <a:solidFill>
                <a:prstClr val="black"/>
              </a:solidFill>
              <a:latin typeface="Calibri" panose="020F0502020204030204"/>
            </a:endParaRPr>
          </a:p>
        </p:txBody>
      </p:sp>
    </p:spTree>
    <p:extLst>
      <p:ext uri="{BB962C8B-B14F-4D97-AF65-F5344CB8AC3E}">
        <p14:creationId xmlns:p14="http://schemas.microsoft.com/office/powerpoint/2010/main" val="1233421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AU" dirty="0"/>
              <a:t>783 million people don’t have access to clean water. That’s  1 in every 9 people! And more than 32 times the population of Australia!</a:t>
            </a:r>
          </a:p>
          <a:p>
            <a:pPr defTabSz="990478">
              <a:defRPr/>
            </a:pPr>
            <a:r>
              <a:rPr lang="en-AU" dirty="0"/>
              <a:t>Ask students how they think clean drinking water is supplied to our taps? Where does our water come from? </a:t>
            </a:r>
          </a:p>
          <a:p>
            <a:pPr defTabSz="990478">
              <a:defRPr/>
            </a:pPr>
            <a:r>
              <a:rPr lang="en-AU" dirty="0"/>
              <a:t>Surface sources include: rivers, dams, lakes, rain</a:t>
            </a:r>
          </a:p>
          <a:p>
            <a:pPr defTabSz="990478">
              <a:defRPr/>
            </a:pPr>
            <a:r>
              <a:rPr lang="en-AU" dirty="0"/>
              <a:t>Underground sources include: ground water, sand beds.</a:t>
            </a:r>
          </a:p>
          <a:p>
            <a:pPr defTabSz="990478">
              <a:defRPr/>
            </a:pPr>
            <a:r>
              <a:rPr lang="en-AU" dirty="0"/>
              <a:t>How do we keep the water clean in a fish tank? (plants, filters, chemicals)</a:t>
            </a:r>
          </a:p>
          <a:p>
            <a:r>
              <a:rPr lang="en-AU" dirty="0"/>
              <a:t>Luckily, we don’t normally have to clean our own drinking water! </a:t>
            </a:r>
          </a:p>
          <a:p>
            <a:r>
              <a:rPr lang="en-AU" dirty="0"/>
              <a:t>Water Treatment Plants are used to produce safe drinking water, before the water enters our pipes and comes through to our taps.</a:t>
            </a:r>
          </a:p>
          <a:p>
            <a:pPr defTabSz="990478">
              <a:defRPr/>
            </a:pPr>
            <a:r>
              <a:rPr lang="en-AU" dirty="0"/>
              <a:t>Drinking water is treated through a multiple step process to make it ‘</a:t>
            </a:r>
            <a:r>
              <a:rPr lang="en-AU" b="1" dirty="0"/>
              <a:t>potable</a:t>
            </a:r>
            <a:r>
              <a:rPr lang="en-AU" dirty="0"/>
              <a:t>’ (safe to drink). These steps can include: Coagulation, Flocculation, Sedimentation, Filtration, Disinfection, Fluoridation.</a:t>
            </a:r>
          </a:p>
          <a:p>
            <a:pPr defTabSz="990478">
              <a:defRPr/>
            </a:pPr>
            <a:r>
              <a:rPr lang="en-AU" dirty="0"/>
              <a:t>………………………………… </a:t>
            </a:r>
          </a:p>
          <a:p>
            <a:pPr defTabSz="990478">
              <a:defRPr/>
            </a:pPr>
            <a:r>
              <a:rPr lang="en-AU" dirty="0"/>
              <a:t>Extension:</a:t>
            </a:r>
          </a:p>
          <a:p>
            <a:r>
              <a:rPr lang="en-AU" dirty="0"/>
              <a:t>A tour of a local water treatment plant would be a fantastic compliment to this lesson.</a:t>
            </a:r>
          </a:p>
        </p:txBody>
      </p:sp>
      <p:sp>
        <p:nvSpPr>
          <p:cNvPr id="4" name="Slide Number Placeholder 3"/>
          <p:cNvSpPr>
            <a:spLocks noGrp="1"/>
          </p:cNvSpPr>
          <p:nvPr>
            <p:ph type="sldNum" sz="quarter" idx="10"/>
          </p:nvPr>
        </p:nvSpPr>
        <p:spPr/>
        <p:txBody>
          <a:bodyPr/>
          <a:lstStyle/>
          <a:p>
            <a:fld id="{D98E8A7A-9E0A-4F27-82F4-BF1E40D8FBEE}" type="slidenum">
              <a:rPr lang="en-AU" smtClean="0"/>
              <a:t>3</a:t>
            </a:fld>
            <a:endParaRPr lang="en-AU"/>
          </a:p>
        </p:txBody>
      </p:sp>
    </p:spTree>
    <p:extLst>
      <p:ext uri="{BB962C8B-B14F-4D97-AF65-F5344CB8AC3E}">
        <p14:creationId xmlns:p14="http://schemas.microsoft.com/office/powerpoint/2010/main" val="377808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AU" dirty="0"/>
              <a:t>This short video explains how Sydney Water collect, store, treat, and deliver safe drinking water to the community. This is the same process as other towns, and other States across Australia. </a:t>
            </a:r>
          </a:p>
          <a:p>
            <a:pPr defTabSz="990478">
              <a:defRPr/>
            </a:pPr>
            <a:endParaRPr lang="en-AU" dirty="0"/>
          </a:p>
          <a:p>
            <a:pPr defTabSz="990478">
              <a:defRPr/>
            </a:pPr>
            <a:r>
              <a:rPr lang="en-AU" dirty="0"/>
              <a:t>Sydney Water video: </a:t>
            </a:r>
            <a:r>
              <a:rPr lang="en-AU" dirty="0">
                <a:hlinkClick r:id="rId3" tooltip="Share link"/>
              </a:rPr>
              <a:t>https://youtu.be/rz2DGOMN_n4</a:t>
            </a:r>
            <a:endParaRPr lang="en-AU" dirty="0"/>
          </a:p>
          <a:p>
            <a:r>
              <a:rPr lang="en-AU" dirty="0"/>
              <a:t>http://www.sydneywater.com.au/SW/water-the-environment/how-we-manage-sydney-s-water/safe-drinking-water/index.htm  </a:t>
            </a:r>
          </a:p>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4</a:t>
            </a:fld>
            <a:endParaRPr lang="en-AU"/>
          </a:p>
        </p:txBody>
      </p:sp>
    </p:spTree>
    <p:extLst>
      <p:ext uri="{BB962C8B-B14F-4D97-AF65-F5344CB8AC3E}">
        <p14:creationId xmlns:p14="http://schemas.microsoft.com/office/powerpoint/2010/main" val="2124803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AU" dirty="0"/>
              <a:t>Water can contain soil particles that make the water look murky and cloudy. Solids floating in water are called </a:t>
            </a:r>
            <a:r>
              <a:rPr lang="en-AU" b="1" dirty="0"/>
              <a:t>suspended solids.</a:t>
            </a:r>
          </a:p>
          <a:p>
            <a:pPr defTabSz="990478">
              <a:defRPr/>
            </a:pPr>
            <a:r>
              <a:rPr lang="en-AU" dirty="0"/>
              <a:t>How might we make a glass of muddy / dirty water clean?</a:t>
            </a:r>
          </a:p>
          <a:p>
            <a:pPr defTabSz="990478">
              <a:defRPr/>
            </a:pPr>
            <a:r>
              <a:rPr lang="en-AU" dirty="0"/>
              <a:t>Examples: filtering, chemicals.</a:t>
            </a:r>
          </a:p>
          <a:p>
            <a:pPr defTabSz="990478">
              <a:defRPr/>
            </a:pPr>
            <a:r>
              <a:rPr lang="en-AU" dirty="0"/>
              <a:t>We can wait for the solid particles to settle and sink, but this can take a long time. Bacteria and pathogens can stick to the particles, and make it unsafe to drink.</a:t>
            </a:r>
          </a:p>
          <a:p>
            <a:pPr defTabSz="990478">
              <a:defRPr/>
            </a:pPr>
            <a:r>
              <a:rPr lang="en-AU" dirty="0"/>
              <a:t>So we need to remove the particles!</a:t>
            </a:r>
          </a:p>
          <a:p>
            <a:pPr defTabSz="990478">
              <a:defRPr/>
            </a:pPr>
            <a:r>
              <a:rPr lang="en-AU" dirty="0"/>
              <a:t>The first steps in making muddy water clear and clean to drink are called </a:t>
            </a:r>
            <a:r>
              <a:rPr lang="en-AU" b="1" dirty="0"/>
              <a:t>coagulation</a:t>
            </a:r>
            <a:r>
              <a:rPr lang="en-AU" dirty="0"/>
              <a:t> and </a:t>
            </a:r>
            <a:r>
              <a:rPr lang="en-AU" b="1" dirty="0"/>
              <a:t>flocculation</a:t>
            </a:r>
            <a:r>
              <a:rPr lang="en-AU" dirty="0"/>
              <a:t>. In these steps, a chemical (coagulant) is added to the water to help the particles stick together into clumps to make them easier to remove. When particles stick together we call this coagulation. The clumps of coagulant combined with the particles is called ‘floc’. Flocculation is a gentle mixing, or stirring process, that helps the flocs continue to join together, to form into even bigger, denser clumps.</a:t>
            </a:r>
          </a:p>
          <a:p>
            <a:pPr defTabSz="990478">
              <a:defRPr/>
            </a:pPr>
            <a:r>
              <a:rPr lang="en-AU" dirty="0"/>
              <a:t>Let’s have a go!</a:t>
            </a:r>
          </a:p>
        </p:txBody>
      </p:sp>
      <p:sp>
        <p:nvSpPr>
          <p:cNvPr id="4" name="Slide Number Placeholder 3"/>
          <p:cNvSpPr>
            <a:spLocks noGrp="1"/>
          </p:cNvSpPr>
          <p:nvPr>
            <p:ph type="sldNum" sz="quarter" idx="10"/>
          </p:nvPr>
        </p:nvSpPr>
        <p:spPr/>
        <p:txBody>
          <a:bodyPr/>
          <a:lstStyle/>
          <a:p>
            <a:fld id="{D98E8A7A-9E0A-4F27-82F4-BF1E40D8FBEE}" type="slidenum">
              <a:rPr lang="en-AU" smtClean="0"/>
              <a:t>5</a:t>
            </a:fld>
            <a:endParaRPr lang="en-AU"/>
          </a:p>
        </p:txBody>
      </p:sp>
    </p:spTree>
    <p:extLst>
      <p:ext uri="{BB962C8B-B14F-4D97-AF65-F5344CB8AC3E}">
        <p14:creationId xmlns:p14="http://schemas.microsoft.com/office/powerpoint/2010/main" val="2237425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AU" sz="1300" dirty="0"/>
              <a:t>Now we’re going to observe the processes called coagulation and flocculation, to see if we can make muddy water clear! </a:t>
            </a:r>
          </a:p>
          <a:p>
            <a:pPr defTabSz="990478">
              <a:defRPr/>
            </a:pPr>
            <a:r>
              <a:rPr lang="en-AU" sz="1300" dirty="0"/>
              <a:t>Coagulation: chemical reaction. Flocculation: stirring and mixing.</a:t>
            </a:r>
          </a:p>
          <a:p>
            <a:pPr defTabSz="990478">
              <a:defRPr/>
            </a:pPr>
            <a:r>
              <a:rPr lang="en-AU" sz="1300" dirty="0"/>
              <a:t>Before performing the experiment, reinforce the Scientific Method by discussing with the students a hypothesis about what might happen. Then assist students to perform the experiment to confirm or disprove the hypothesis. Discuss what was observed (the results), and explore student ideas on why this may have happened.</a:t>
            </a:r>
          </a:p>
          <a:p>
            <a:pPr defTabSz="990478">
              <a:defRPr/>
            </a:pPr>
            <a:r>
              <a:rPr lang="en-AU" sz="1300" dirty="0"/>
              <a:t>This experiment explores coagulation and flocculation.</a:t>
            </a:r>
          </a:p>
          <a:p>
            <a:pPr defTabSz="1072886">
              <a:defRPr/>
            </a:pPr>
            <a:r>
              <a:rPr lang="en-AU" sz="1300" dirty="0"/>
              <a:t>Refer to RISK ASSESSMENT for Module 2 before conducting experiment.</a:t>
            </a:r>
          </a:p>
          <a:p>
            <a:pPr defTabSz="1072886">
              <a:defRPr/>
            </a:pPr>
            <a:r>
              <a:rPr lang="en-AU" sz="1300" dirty="0"/>
              <a:t>Refer to Experiment notes (E2.2.1 in Coordinator Notes for Module 2.2)</a:t>
            </a:r>
          </a:p>
          <a:p>
            <a:pPr defTabSz="1072886">
              <a:defRPr/>
            </a:pPr>
            <a:r>
              <a:rPr lang="en-AU" sz="1300" dirty="0"/>
              <a:t>……………………………….</a:t>
            </a:r>
          </a:p>
          <a:p>
            <a:endParaRPr lang="en-AU" sz="1300" dirty="0"/>
          </a:p>
        </p:txBody>
      </p:sp>
      <p:sp>
        <p:nvSpPr>
          <p:cNvPr id="4" name="Slide Number Placeholder 3"/>
          <p:cNvSpPr>
            <a:spLocks noGrp="1"/>
          </p:cNvSpPr>
          <p:nvPr>
            <p:ph type="sldNum" sz="quarter" idx="10"/>
          </p:nvPr>
        </p:nvSpPr>
        <p:spPr/>
        <p:txBody>
          <a:bodyPr/>
          <a:lstStyle/>
          <a:p>
            <a:fld id="{D98E8A7A-9E0A-4F27-82F4-BF1E40D8FBEE}" type="slidenum">
              <a:rPr lang="en-AU" smtClean="0"/>
              <a:t>6</a:t>
            </a:fld>
            <a:endParaRPr lang="en-AU"/>
          </a:p>
        </p:txBody>
      </p:sp>
    </p:spTree>
    <p:extLst>
      <p:ext uri="{BB962C8B-B14F-4D97-AF65-F5344CB8AC3E}">
        <p14:creationId xmlns:p14="http://schemas.microsoft.com/office/powerpoint/2010/main" val="990062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t>This slide is an opportunity to discuss the key water treatment processes with the participants. </a:t>
            </a:r>
            <a:r>
              <a:rPr lang="en-AU" sz="1000" dirty="0" smtClean="0"/>
              <a:t>Water </a:t>
            </a:r>
            <a:r>
              <a:rPr lang="en-AU" sz="1000" dirty="0"/>
              <a:t>is typically stored in reservoirs and dams, then pumped to a treatment plant for cleaning. Before it enters the plant, the water will through a grates to catch and remove big sticks and rubbish. </a:t>
            </a:r>
          </a:p>
          <a:p>
            <a:r>
              <a:rPr lang="en-AU" sz="1000" u="sng" dirty="0"/>
              <a:t>Step 1 COAGULATION</a:t>
            </a:r>
          </a:p>
          <a:p>
            <a:r>
              <a:rPr lang="en-AU" sz="1000" dirty="0"/>
              <a:t>A chemical (coagulant) is added to the untreated water. It reacts with impurities in the water (small soil particles and dissolved organic matter). The coagulant traps the suspended particles, forming clumps. The clumps of coagulant combined with the captured particle's are called ‘floc’.</a:t>
            </a:r>
          </a:p>
          <a:p>
            <a:r>
              <a:rPr lang="en-AU" sz="1000" u="sng" dirty="0"/>
              <a:t>Step 2 FLOCCULATION</a:t>
            </a:r>
          </a:p>
          <a:p>
            <a:r>
              <a:rPr lang="en-AU" sz="1000" dirty="0"/>
              <a:t>Flocculation is a gentle mixing, or stirring process. It brings together the flocs formed in the coagulation step to form larger flocs.</a:t>
            </a:r>
            <a:br>
              <a:rPr lang="en-AU" sz="1000" dirty="0"/>
            </a:br>
            <a:r>
              <a:rPr lang="en-AU" sz="1000" u="sng" dirty="0"/>
              <a:t>Step 3: SEDIMENTATION</a:t>
            </a:r>
          </a:p>
          <a:p>
            <a:r>
              <a:rPr lang="en-AU" sz="1000" dirty="0"/>
              <a:t>Water and the flocs pass slowly sedimentation basins. Most of the floc settles (sinks) to the bottom as sludge. This settling process is called sedimentation. The sludge is then pumped away and disposed of, and the water moves to the next step in the process. Some small particles of floc will still be present in the water.</a:t>
            </a:r>
          </a:p>
          <a:p>
            <a:r>
              <a:rPr lang="en-AU" sz="1000" u="sng" dirty="0"/>
              <a:t>Step 4: FILTRATION</a:t>
            </a:r>
          </a:p>
          <a:p>
            <a:r>
              <a:rPr lang="en-AU" sz="1000" dirty="0"/>
              <a:t>Filtration occurs when the water is passed through another material to remove fine particles. A number of different materials can be used for filtering. Some common materials are: sand, anthracite (hard coal) and synthetic fabrics.</a:t>
            </a:r>
          </a:p>
          <a:p>
            <a:r>
              <a:rPr lang="en-AU" sz="1000" u="sng" dirty="0"/>
              <a:t>Step 5: DISINFECTION</a:t>
            </a:r>
          </a:p>
          <a:p>
            <a:r>
              <a:rPr lang="en-AU" sz="1000" dirty="0"/>
              <a:t>A chemical disinfectant is usually added to destroy any illness causing bugs (pathogens, microorganisms) that have not been removed in the flocculation and filtration steps. There are a few ways commonly used to disinfect water, these include:</a:t>
            </a:r>
          </a:p>
          <a:p>
            <a:pPr marL="185715" indent="-185715">
              <a:buFontTx/>
              <a:buChar char="-"/>
            </a:pPr>
            <a:r>
              <a:rPr lang="en-AU" sz="1000" dirty="0"/>
              <a:t>Adding chlorine to the water (for short storage times, 1 to 2 days)</a:t>
            </a:r>
          </a:p>
          <a:p>
            <a:pPr marL="185715" indent="-185715">
              <a:buFontTx/>
              <a:buChar char="-"/>
            </a:pPr>
            <a:r>
              <a:rPr lang="en-AU" sz="1000" dirty="0"/>
              <a:t>Adding chloramine (produced by reacting chlorine and ammonia) for systems with long pipelines</a:t>
            </a:r>
          </a:p>
          <a:p>
            <a:r>
              <a:rPr lang="en-AU" sz="1000" dirty="0"/>
              <a:t>Disinfection sometimes requires the pH of the water to be adjusted to be more effective (a change to more acidic or more basic). Ultraviolet (UV) light is sometimes used to complement chemical disinfection.</a:t>
            </a:r>
          </a:p>
          <a:p>
            <a:r>
              <a:rPr lang="en-AU" sz="1000" u="sng" dirty="0"/>
              <a:t>Step 6: FLUORIDATION. </a:t>
            </a:r>
          </a:p>
          <a:p>
            <a:r>
              <a:rPr lang="en-AU" sz="1000" dirty="0"/>
              <a:t>In Australia fluoride is usually added to water. Fluoride does not affect the appearance, taste or odour of drinking water, but scientists have demonstrated fluoride has significant public health benefit.</a:t>
            </a:r>
          </a:p>
          <a:p>
            <a:r>
              <a:rPr lang="en-AU" sz="1000" u="sng" dirty="0"/>
              <a:t>Step 7: STORAGE.</a:t>
            </a:r>
          </a:p>
          <a:p>
            <a:r>
              <a:rPr lang="en-AU" sz="1000" dirty="0"/>
              <a:t>Drinking water can be stored in storage tanks, located to deliver water effectively to the community. Storage tanks can have many shapes and sizes, and are often located on hills or built on stilts.</a:t>
            </a:r>
          </a:p>
        </p:txBody>
      </p:sp>
      <p:sp>
        <p:nvSpPr>
          <p:cNvPr id="4" name="Slide Number Placeholder 3"/>
          <p:cNvSpPr>
            <a:spLocks noGrp="1"/>
          </p:cNvSpPr>
          <p:nvPr>
            <p:ph type="sldNum" sz="quarter" idx="10"/>
          </p:nvPr>
        </p:nvSpPr>
        <p:spPr/>
        <p:txBody>
          <a:bodyPr/>
          <a:lstStyle/>
          <a:p>
            <a:fld id="{D98E8A7A-9E0A-4F27-82F4-BF1E40D8FBEE}" type="slidenum">
              <a:rPr lang="en-AU" smtClean="0"/>
              <a:t>7</a:t>
            </a:fld>
            <a:endParaRPr lang="en-AU"/>
          </a:p>
        </p:txBody>
      </p:sp>
    </p:spTree>
    <p:extLst>
      <p:ext uri="{BB962C8B-B14F-4D97-AF65-F5344CB8AC3E}">
        <p14:creationId xmlns:p14="http://schemas.microsoft.com/office/powerpoint/2010/main" val="3722601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How do we supply</a:t>
            </a:r>
            <a:r>
              <a:rPr lang="en-AU" baseline="0" dirty="0" smtClean="0"/>
              <a:t> water to </a:t>
            </a:r>
            <a:r>
              <a:rPr lang="en-AU" baseline="0" dirty="0"/>
              <a:t>places where there isn’t enough </a:t>
            </a:r>
            <a:r>
              <a:rPr lang="en-AU" baseline="0" dirty="0" smtClean="0"/>
              <a:t>rainfall, surface water, or </a:t>
            </a:r>
            <a:r>
              <a:rPr lang="en-AU" baseline="0" dirty="0"/>
              <a:t>underground water supply?</a:t>
            </a:r>
          </a:p>
          <a:p>
            <a:r>
              <a:rPr lang="en-AU" baseline="0" dirty="0" smtClean="0"/>
              <a:t>‘Desalination’ </a:t>
            </a:r>
            <a:r>
              <a:rPr lang="en-AU" baseline="0" dirty="0"/>
              <a:t>is </a:t>
            </a:r>
            <a:r>
              <a:rPr lang="en-AU" baseline="0" dirty="0" smtClean="0"/>
              <a:t>one method, </a:t>
            </a:r>
            <a:r>
              <a:rPr lang="en-AU" baseline="0" dirty="0"/>
              <a:t>which has been adopted in Sydney.</a:t>
            </a:r>
          </a:p>
          <a:p>
            <a:r>
              <a:rPr lang="en-AU" sz="1300" u="sng" dirty="0"/>
              <a:t>Desalination</a:t>
            </a:r>
            <a:r>
              <a:rPr lang="en-AU" sz="1300" dirty="0"/>
              <a:t> is the process of taking salt out of sea water, to provide us with water we can drink. We can’t drink sea-water!</a:t>
            </a:r>
          </a:p>
          <a:p>
            <a:r>
              <a:rPr lang="en-AU" sz="1300" dirty="0"/>
              <a:t>If we filled a bucket with 1 litre of fresh water, and a second bucket with 1 litre of salty sea-water, there would be actually more water in the first bucket, as the second bucket contains water AND salt.</a:t>
            </a:r>
          </a:p>
          <a:p>
            <a:r>
              <a:rPr lang="en-AU" sz="1300" dirty="0"/>
              <a:t>Event though we can’t usually see the salt, we know it is present (taste, smell, chemical properties of sea-water).</a:t>
            </a:r>
          </a:p>
          <a:p>
            <a:r>
              <a:rPr lang="en-AU" baseline="0" dirty="0" smtClean="0"/>
              <a:t>…………………………………………..</a:t>
            </a:r>
            <a:endParaRPr lang="en-AU" baseline="0" dirty="0"/>
          </a:p>
          <a:p>
            <a:pPr defTabSz="990478">
              <a:defRPr/>
            </a:pPr>
            <a:r>
              <a:rPr lang="en-AU" baseline="0" dirty="0" smtClean="0"/>
              <a:t>Extensions:</a:t>
            </a:r>
          </a:p>
          <a:p>
            <a:pPr defTabSz="990478">
              <a:defRPr/>
            </a:pPr>
            <a:r>
              <a:rPr lang="en-AU" sz="1300" dirty="0"/>
              <a:t>Desalination uses a process called “</a:t>
            </a:r>
            <a:r>
              <a:rPr lang="en-AU" sz="1300" u="sng" dirty="0"/>
              <a:t>reverse osmosis” </a:t>
            </a:r>
            <a:r>
              <a:rPr lang="en-AU" sz="1300" dirty="0"/>
              <a:t>to separate the salt from sea water. This process uses a lot of energy.</a:t>
            </a:r>
          </a:p>
          <a:p>
            <a:pPr defTabSz="990478">
              <a:defRPr/>
            </a:pPr>
            <a:endParaRPr lang="en-AU" baseline="0" dirty="0" smtClean="0"/>
          </a:p>
          <a:p>
            <a:pPr defTabSz="990478">
              <a:defRPr/>
            </a:pPr>
            <a:r>
              <a:rPr lang="en-AU" baseline="0" dirty="0" smtClean="0"/>
              <a:t>For </a:t>
            </a:r>
            <a:r>
              <a:rPr lang="en-AU" baseline="0" dirty="0"/>
              <a:t>a </a:t>
            </a:r>
            <a:r>
              <a:rPr lang="en-AU" baseline="0" dirty="0" smtClean="0"/>
              <a:t>virtual </a:t>
            </a:r>
            <a:r>
              <a:rPr lang="en-AU" baseline="0" dirty="0"/>
              <a:t>tour of Sydney’s desalination plant visit: </a:t>
            </a:r>
            <a:r>
              <a:rPr lang="en-AU" dirty="0"/>
              <a:t>http://www.sydneywater.com.au/Education/Tours/DesalVirtualTour/tour.html</a:t>
            </a:r>
          </a:p>
          <a:p>
            <a:pPr defTabSz="990478">
              <a:defRPr/>
            </a:pPr>
            <a:endParaRPr lang="en-AU" dirty="0"/>
          </a:p>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8</a:t>
            </a:fld>
            <a:endParaRPr lang="en-AU"/>
          </a:p>
        </p:txBody>
      </p:sp>
    </p:spTree>
    <p:extLst>
      <p:ext uri="{BB962C8B-B14F-4D97-AF65-F5344CB8AC3E}">
        <p14:creationId xmlns:p14="http://schemas.microsoft.com/office/powerpoint/2010/main" val="893937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AU" dirty="0"/>
              <a:t>We’ve looked at particles in muddy water. </a:t>
            </a:r>
          </a:p>
          <a:p>
            <a:pPr defTabSz="990478">
              <a:defRPr/>
            </a:pPr>
            <a:r>
              <a:rPr lang="en-AU" dirty="0"/>
              <a:t>Clear water can also contain particles – but so small we can’t see them. </a:t>
            </a:r>
          </a:p>
          <a:p>
            <a:pPr defTabSz="990478">
              <a:defRPr/>
            </a:pPr>
            <a:r>
              <a:rPr lang="en-AU" dirty="0"/>
              <a:t>Salt-water is an example of a clear solution. </a:t>
            </a:r>
          </a:p>
          <a:p>
            <a:pPr defTabSz="990478">
              <a:defRPr/>
            </a:pPr>
            <a:r>
              <a:rPr lang="en-AU" dirty="0"/>
              <a:t>Salt water is a mixture of water and salt. </a:t>
            </a:r>
          </a:p>
          <a:p>
            <a:pPr defTabSz="990478">
              <a:defRPr/>
            </a:pPr>
            <a:r>
              <a:rPr lang="en-AU" dirty="0"/>
              <a:t>The particles in a solution are so small, they can’t be separated out by filtering, and they can’t be seen by the naked eye. You cannot see the salt, and the salt and water will stay mixed as solution if left alone.  </a:t>
            </a:r>
          </a:p>
          <a:p>
            <a:pPr defTabSz="990478">
              <a:defRPr/>
            </a:pPr>
            <a:endParaRPr lang="en-AU" dirty="0"/>
          </a:p>
          <a:p>
            <a:pPr defTabSz="990478">
              <a:defRPr/>
            </a:pPr>
            <a:r>
              <a:rPr lang="en-AU" dirty="0"/>
              <a:t>A </a:t>
            </a:r>
            <a:r>
              <a:rPr lang="en-AU" b="1" dirty="0"/>
              <a:t>solution</a:t>
            </a:r>
            <a:r>
              <a:rPr lang="en-AU" dirty="0"/>
              <a:t> is a specific type of mixture where one substance is completely dissolved into another. </a:t>
            </a:r>
            <a:r>
              <a:rPr lang="en-AU" b="1" dirty="0"/>
              <a:t>Dissolving</a:t>
            </a:r>
            <a:r>
              <a:rPr lang="en-AU" dirty="0"/>
              <a:t> means to completely mix into a solution. </a:t>
            </a:r>
          </a:p>
          <a:p>
            <a:pPr defTabSz="990478">
              <a:defRPr/>
            </a:pPr>
            <a:r>
              <a:rPr lang="en-AU" dirty="0"/>
              <a:t>Some substances can dissolve easily into others, while others cannot. There is a limit to how much of one substance can dissolve in another. </a:t>
            </a:r>
          </a:p>
          <a:p>
            <a:pPr defTabSz="990478">
              <a:defRPr/>
            </a:pPr>
            <a:r>
              <a:rPr lang="en-AU" dirty="0"/>
              <a:t>………………………………</a:t>
            </a:r>
          </a:p>
          <a:p>
            <a:pPr defTabSz="990478">
              <a:defRPr/>
            </a:pPr>
            <a:r>
              <a:rPr lang="en-AU" dirty="0"/>
              <a:t>Extension:</a:t>
            </a:r>
          </a:p>
          <a:p>
            <a:r>
              <a:rPr lang="en-AU" dirty="0"/>
              <a:t>A solution is the same, or uniform, throughout. We call it “homogeneous”.</a:t>
            </a:r>
          </a:p>
          <a:p>
            <a:r>
              <a:rPr lang="en-AU" dirty="0"/>
              <a:t>The liquid in a solution is called a “solvent”.</a:t>
            </a:r>
          </a:p>
          <a:p>
            <a:r>
              <a:rPr lang="en-AU" dirty="0"/>
              <a:t>The particles dissolved in a solvent are called a “solute”.</a:t>
            </a:r>
          </a:p>
          <a:p>
            <a:r>
              <a:rPr lang="en-AU" dirty="0"/>
              <a:t>Solubility is the measure of how much solute can be dissolved into a litre of solvent.</a:t>
            </a:r>
            <a:br>
              <a:rPr lang="en-AU" dirty="0"/>
            </a:br>
            <a:r>
              <a:rPr lang="en-AU" dirty="0"/>
              <a:t>When a solution reaches the point where it cannot dissolve any more solute, it is considered “saturated”. </a:t>
            </a:r>
          </a:p>
        </p:txBody>
      </p:sp>
      <p:sp>
        <p:nvSpPr>
          <p:cNvPr id="4" name="Slide Number Placeholder 3"/>
          <p:cNvSpPr>
            <a:spLocks noGrp="1"/>
          </p:cNvSpPr>
          <p:nvPr>
            <p:ph type="sldNum" sz="quarter" idx="10"/>
          </p:nvPr>
        </p:nvSpPr>
        <p:spPr/>
        <p:txBody>
          <a:bodyPr/>
          <a:lstStyle/>
          <a:p>
            <a:fld id="{D98E8A7A-9E0A-4F27-82F4-BF1E40D8FBEE}" type="slidenum">
              <a:rPr lang="en-AU" smtClean="0"/>
              <a:t>9</a:t>
            </a:fld>
            <a:endParaRPr lang="en-AU"/>
          </a:p>
        </p:txBody>
      </p:sp>
    </p:spTree>
    <p:extLst>
      <p:ext uri="{BB962C8B-B14F-4D97-AF65-F5344CB8AC3E}">
        <p14:creationId xmlns:p14="http://schemas.microsoft.com/office/powerpoint/2010/main" val="3467896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1933D5-831F-40CD-86A1-F0B6D08615E4}" type="datetime1">
              <a:rPr lang="en-AU" smtClean="0"/>
              <a:t>23/03/2018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6400" y="6303600"/>
            <a:ext cx="1249524" cy="474286"/>
          </a:xfrm>
          <a:prstGeom prst="rect">
            <a:avLst/>
          </a:prstGeom>
        </p:spPr>
      </p:pic>
    </p:spTree>
    <p:extLst>
      <p:ext uri="{BB962C8B-B14F-4D97-AF65-F5344CB8AC3E}">
        <p14:creationId xmlns:p14="http://schemas.microsoft.com/office/powerpoint/2010/main" val="1742915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F47550-868A-4593-8F0B-3E5A147FC2C2}" type="datetime1">
              <a:rPr lang="en-AU" smtClean="0"/>
              <a:t>23/03/2018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2545201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22024F-70A1-488D-B390-D58269EA6F57}" type="datetime1">
              <a:rPr lang="en-AU" smtClean="0"/>
              <a:t>23/03/2018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26846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DDCB19-6D5B-4211-889E-686E551A2CF2}" type="datetime1">
              <a:rPr lang="en-AU" smtClean="0"/>
              <a:t>23/03/2018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498232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7CA4B4-540F-4C52-A0C9-C7BBB8374096}" type="datetime1">
              <a:rPr lang="en-AU" smtClean="0"/>
              <a:t>23/03/2018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241180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66DC3E-1634-4C66-A371-E4A2FE18018C}" type="datetime1">
              <a:rPr lang="en-AU" smtClean="0"/>
              <a:t>23/03/2018</a:t>
            </a:fld>
            <a:endParaRPr lang="en-AU"/>
          </a:p>
        </p:txBody>
      </p:sp>
      <p:sp>
        <p:nvSpPr>
          <p:cNvPr id="6" name="Footer Placeholder 5"/>
          <p:cNvSpPr>
            <a:spLocks noGrp="1"/>
          </p:cNvSpPr>
          <p:nvPr>
            <p:ph type="ftr" sz="quarter" idx="11"/>
          </p:nvPr>
        </p:nvSpPr>
        <p:spPr/>
        <p:txBody>
          <a:bodyPr/>
          <a:lstStyle/>
          <a:p>
            <a:r>
              <a:rPr lang="en-AU"/>
              <a:t>Science Clubs Module 1.1                                                             Proudly developed by SMART with funding from Inspiring Australia</a:t>
            </a:r>
          </a:p>
        </p:txBody>
      </p:sp>
      <p:sp>
        <p:nvSpPr>
          <p:cNvPr id="7" name="Slide Number Placeholder 6"/>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133415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56C760-1DCF-4BF5-B9EC-EDC7A80BA44B}" type="datetime1">
              <a:rPr lang="en-AU" smtClean="0"/>
              <a:t>23/03/2018</a:t>
            </a:fld>
            <a:endParaRPr lang="en-AU"/>
          </a:p>
        </p:txBody>
      </p:sp>
      <p:sp>
        <p:nvSpPr>
          <p:cNvPr id="8" name="Footer Placeholder 7"/>
          <p:cNvSpPr>
            <a:spLocks noGrp="1"/>
          </p:cNvSpPr>
          <p:nvPr>
            <p:ph type="ftr" sz="quarter" idx="11"/>
          </p:nvPr>
        </p:nvSpPr>
        <p:spPr/>
        <p:txBody>
          <a:bodyPr/>
          <a:lstStyle/>
          <a:p>
            <a:r>
              <a:rPr lang="en-AU"/>
              <a:t>Science Clubs Module 1.1                                                             Proudly developed by SMART with funding from Inspiring Australia</a:t>
            </a:r>
          </a:p>
        </p:txBody>
      </p:sp>
      <p:sp>
        <p:nvSpPr>
          <p:cNvPr id="9" name="Slide Number Placeholder 8"/>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792808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F40DCA-07E6-4396-A137-2FBB333A78FF}" type="datetime1">
              <a:rPr lang="en-AU" smtClean="0"/>
              <a:t>23/03/2018</a:t>
            </a:fld>
            <a:endParaRPr lang="en-AU"/>
          </a:p>
        </p:txBody>
      </p:sp>
      <p:sp>
        <p:nvSpPr>
          <p:cNvPr id="4" name="Footer Placeholder 3"/>
          <p:cNvSpPr>
            <a:spLocks noGrp="1"/>
          </p:cNvSpPr>
          <p:nvPr>
            <p:ph type="ftr" sz="quarter" idx="11"/>
          </p:nvPr>
        </p:nvSpPr>
        <p:spPr/>
        <p:txBody>
          <a:bodyPr/>
          <a:lstStyle/>
          <a:p>
            <a:r>
              <a:rPr lang="en-AU"/>
              <a:t>Science Clubs Module 1.1                                                             Proudly developed by SMART with funding from Inspiring Australia</a:t>
            </a:r>
          </a:p>
        </p:txBody>
      </p:sp>
      <p:sp>
        <p:nvSpPr>
          <p:cNvPr id="5" name="Slide Number Placeholder 4"/>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71997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518AC-1616-4A3B-874B-6D0EEB8CA24E}" type="datetime1">
              <a:rPr lang="en-AU" smtClean="0"/>
              <a:t>23/03/2018</a:t>
            </a:fld>
            <a:endParaRPr lang="en-AU"/>
          </a:p>
        </p:txBody>
      </p:sp>
      <p:sp>
        <p:nvSpPr>
          <p:cNvPr id="3" name="Footer Placeholder 2"/>
          <p:cNvSpPr>
            <a:spLocks noGrp="1"/>
          </p:cNvSpPr>
          <p:nvPr>
            <p:ph type="ftr" sz="quarter" idx="11"/>
          </p:nvPr>
        </p:nvSpPr>
        <p:spPr/>
        <p:txBody>
          <a:bodyPr/>
          <a:lstStyle/>
          <a:p>
            <a:r>
              <a:rPr lang="en-AU"/>
              <a:t>Science Clubs Module 1.1                                                             Proudly developed by SMART with funding from Inspiring Australia</a:t>
            </a:r>
          </a:p>
        </p:txBody>
      </p:sp>
      <p:sp>
        <p:nvSpPr>
          <p:cNvPr id="4" name="Slide Number Placeholder 3"/>
          <p:cNvSpPr>
            <a:spLocks noGrp="1"/>
          </p:cNvSpPr>
          <p:nvPr>
            <p:ph type="sldNum" sz="quarter" idx="12"/>
          </p:nvPr>
        </p:nvSpPr>
        <p:spPr/>
        <p:txBody>
          <a:bodyPr/>
          <a:lstStyle/>
          <a:p>
            <a:fld id="{E0184A67-BBA8-453B-B1E0-F72BFCC84079}"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9600" y="6238800"/>
            <a:ext cx="1166222" cy="442667"/>
          </a:xfrm>
          <a:prstGeom prst="rect">
            <a:avLst/>
          </a:prstGeom>
        </p:spPr>
      </p:pic>
      <p:pic>
        <p:nvPicPr>
          <p:cNvPr id="6" name="Picture 5"/>
          <p:cNvPicPr>
            <a:picLocks noChangeAspect="1"/>
          </p:cNvPicPr>
          <p:nvPr userDrawn="1"/>
        </p:nvPicPr>
        <p:blipFill>
          <a:blip r:embed="rId3"/>
          <a:stretch>
            <a:fillRect/>
          </a:stretch>
        </p:blipFill>
        <p:spPr>
          <a:xfrm>
            <a:off x="6472800" y="6285600"/>
            <a:ext cx="1212385" cy="396110"/>
          </a:xfrm>
          <a:prstGeom prst="rect">
            <a:avLst/>
          </a:prstGeom>
        </p:spPr>
      </p:pic>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6068" t="21468" r="29650" b="33997"/>
          <a:stretch/>
        </p:blipFill>
        <p:spPr>
          <a:xfrm>
            <a:off x="7624800" y="6238800"/>
            <a:ext cx="101600" cy="397164"/>
          </a:xfrm>
          <a:prstGeom prst="rect">
            <a:avLst/>
          </a:prstGeom>
        </p:spPr>
      </p:pic>
    </p:spTree>
    <p:extLst>
      <p:ext uri="{BB962C8B-B14F-4D97-AF65-F5344CB8AC3E}">
        <p14:creationId xmlns:p14="http://schemas.microsoft.com/office/powerpoint/2010/main" val="4167757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83400C-6BF5-4579-8A01-86C1624DBB87}" type="datetime1">
              <a:rPr lang="en-AU" smtClean="0"/>
              <a:t>23/03/2018</a:t>
            </a:fld>
            <a:endParaRPr lang="en-AU"/>
          </a:p>
        </p:txBody>
      </p:sp>
      <p:sp>
        <p:nvSpPr>
          <p:cNvPr id="6" name="Footer Placeholder 5"/>
          <p:cNvSpPr>
            <a:spLocks noGrp="1"/>
          </p:cNvSpPr>
          <p:nvPr>
            <p:ph type="ftr" sz="quarter" idx="11"/>
          </p:nvPr>
        </p:nvSpPr>
        <p:spPr/>
        <p:txBody>
          <a:bodyPr/>
          <a:lstStyle/>
          <a:p>
            <a:r>
              <a:rPr lang="en-AU"/>
              <a:t>Science Clubs Module 1.1                                                             Proudly developed by SMART with funding from Inspiring Australia</a:t>
            </a:r>
          </a:p>
        </p:txBody>
      </p:sp>
      <p:sp>
        <p:nvSpPr>
          <p:cNvPr id="7" name="Slide Number Placeholder 6"/>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972339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40C96C-33D9-4233-AF82-0D8209907901}" type="datetime1">
              <a:rPr lang="en-AU" smtClean="0"/>
              <a:t>23/03/2018</a:t>
            </a:fld>
            <a:endParaRPr lang="en-AU"/>
          </a:p>
        </p:txBody>
      </p:sp>
      <p:sp>
        <p:nvSpPr>
          <p:cNvPr id="6" name="Footer Placeholder 5"/>
          <p:cNvSpPr>
            <a:spLocks noGrp="1"/>
          </p:cNvSpPr>
          <p:nvPr>
            <p:ph type="ftr" sz="quarter" idx="11"/>
          </p:nvPr>
        </p:nvSpPr>
        <p:spPr/>
        <p:txBody>
          <a:bodyPr/>
          <a:lstStyle/>
          <a:p>
            <a:r>
              <a:rPr lang="en-AU"/>
              <a:t>Science Clubs Module 1.1                                                             Proudly developed by SMART with funding from Inspiring Australia</a:t>
            </a:r>
          </a:p>
        </p:txBody>
      </p:sp>
      <p:sp>
        <p:nvSpPr>
          <p:cNvPr id="7" name="Slide Number Placeholder 6"/>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893859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91815-F5FA-4381-BD29-261492BD6AB7}" type="datetime1">
              <a:rPr lang="en-AU" smtClean="0"/>
              <a:t>23/03/2018</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Science Clubs Module 1.1                                                             Proudly developed by SMART with funding from Inspiring Australia</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184A67-BBA8-453B-B1E0-F72BFCC84079}" type="slidenum">
              <a:rPr lang="en-AU" smtClean="0"/>
              <a:t>‹#›</a:t>
            </a:fld>
            <a:endParaRPr lang="en-AU"/>
          </a:p>
        </p:txBody>
      </p:sp>
    </p:spTree>
    <p:extLst>
      <p:ext uri="{BB962C8B-B14F-4D97-AF65-F5344CB8AC3E}">
        <p14:creationId xmlns:p14="http://schemas.microsoft.com/office/powerpoint/2010/main" val="2862039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www.ducksters.com/science/chemistry/solutions_and_dissolving.php" TargetMode="External"/><Relationship Id="rId3" Type="http://schemas.openxmlformats.org/officeDocument/2006/relationships/hyperlink" Target="https://www.hunterwater.com.au/Water-and-Sewer/Water-Supply/Water-Treatment-Processes.aspx" TargetMode="External"/><Relationship Id="rId7" Type="http://schemas.openxmlformats.org/officeDocument/2006/relationships/hyperlink" Target="http://www.ffc.org.au/FFC_files/desal/Whatisdesalination-factsheet-1.pdf"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hsc.sca.nsw.gov.au/biology/water-pathogens" TargetMode="External"/><Relationship Id="rId11" Type="http://schemas.openxmlformats.org/officeDocument/2006/relationships/hyperlink" Target="https://sciencing.com/osmosis-kids-8650496.html" TargetMode="External"/><Relationship Id="rId5" Type="http://schemas.openxmlformats.org/officeDocument/2006/relationships/hyperlink" Target="https://www.watercorporation.com.au/home/education/teaching-resources/elearning" TargetMode="External"/><Relationship Id="rId10" Type="http://schemas.openxmlformats.org/officeDocument/2006/relationships/hyperlink" Target="http://www.science-sparks.com/2015/04/18/osmosis-made-easy/" TargetMode="External"/><Relationship Id="rId4" Type="http://schemas.openxmlformats.org/officeDocument/2006/relationships/hyperlink" Target="https://www.sawater.com.au/community-and-environment/our-water-and-sewerage-systems/water-treatment/conventional-water-treatment-plants" TargetMode="External"/><Relationship Id="rId9" Type="http://schemas.openxmlformats.org/officeDocument/2006/relationships/hyperlink" Target="http://puretecwater.com/reverse-osmosis/what-is-reverse-osmosi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hyperlink" Target="https://youtu.be/rz2DGOMN_n4"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2C8"/>
        </a:solid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614161" cy="4902896"/>
          </a:xfrm>
          <a:prstGeom prst="rect">
            <a:avLst/>
          </a:prstGeom>
        </p:spPr>
      </p:pic>
      <p:sp>
        <p:nvSpPr>
          <p:cNvPr id="2" name="Rectangle 1"/>
          <p:cNvSpPr/>
          <p:nvPr/>
        </p:nvSpPr>
        <p:spPr>
          <a:xfrm>
            <a:off x="1331629" y="2264580"/>
            <a:ext cx="6458673" cy="36492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533" t="13839" r="20727" b="34263"/>
          <a:stretch/>
        </p:blipFill>
        <p:spPr>
          <a:xfrm>
            <a:off x="6845182" y="226341"/>
            <a:ext cx="1885914" cy="1515467"/>
          </a:xfrm>
          <a:prstGeom prst="rect">
            <a:avLst/>
          </a:prstGeom>
        </p:spPr>
      </p:pic>
      <p:sp>
        <p:nvSpPr>
          <p:cNvPr id="19" name="Title 1"/>
          <p:cNvSpPr>
            <a:spLocks noGrp="1"/>
          </p:cNvSpPr>
          <p:nvPr>
            <p:ph type="ctrTitle"/>
          </p:nvPr>
        </p:nvSpPr>
        <p:spPr>
          <a:xfrm>
            <a:off x="1170936" y="2495606"/>
            <a:ext cx="6458673" cy="1515533"/>
          </a:xfrm>
        </p:spPr>
        <p:txBody>
          <a:bodyPr/>
          <a:lstStyle/>
          <a:p>
            <a:r>
              <a:rPr lang="en-AU" b="1" dirty="0">
                <a:solidFill>
                  <a:schemeClr val="tx2">
                    <a:lumMod val="50000"/>
                  </a:schemeClr>
                </a:solidFill>
                <a:latin typeface="+mn-lt"/>
              </a:rPr>
              <a:t>WATER</a:t>
            </a:r>
          </a:p>
        </p:txBody>
      </p:sp>
      <p:sp>
        <p:nvSpPr>
          <p:cNvPr id="23" name="Subtitle 2"/>
          <p:cNvSpPr>
            <a:spLocks noGrp="1"/>
          </p:cNvSpPr>
          <p:nvPr>
            <p:ph type="subTitle" idx="1"/>
          </p:nvPr>
        </p:nvSpPr>
        <p:spPr>
          <a:xfrm>
            <a:off x="2741918" y="4157262"/>
            <a:ext cx="3210691" cy="613461"/>
          </a:xfrm>
        </p:spPr>
        <p:txBody>
          <a:bodyPr>
            <a:normAutofit lnSpcReduction="10000"/>
          </a:bodyPr>
          <a:lstStyle/>
          <a:p>
            <a:r>
              <a:rPr lang="en-AU" sz="4000" dirty="0">
                <a:solidFill>
                  <a:schemeClr val="bg2">
                    <a:lumMod val="25000"/>
                  </a:schemeClr>
                </a:solidFill>
                <a:latin typeface="Arial Narrow" panose="020B0606020202030204" pitchFamily="34" charset="0"/>
              </a:rPr>
              <a:t>Water Filtration</a:t>
            </a:r>
          </a:p>
        </p:txBody>
      </p:sp>
      <p:sp>
        <p:nvSpPr>
          <p:cNvPr id="10" name="Footer Placeholder 3"/>
          <p:cNvSpPr>
            <a:spLocks noGrp="1"/>
          </p:cNvSpPr>
          <p:nvPr>
            <p:ph type="ftr" sz="quarter" idx="11"/>
          </p:nvPr>
        </p:nvSpPr>
        <p:spPr>
          <a:xfrm>
            <a:off x="4606184" y="6436578"/>
            <a:ext cx="4477996" cy="365125"/>
          </a:xfrm>
        </p:spPr>
        <p:txBody>
          <a:bodyPr/>
          <a:lstStyle/>
          <a:p>
            <a:r>
              <a:rPr lang="en-AU" dirty="0">
                <a:solidFill>
                  <a:schemeClr val="bg1"/>
                </a:solidFill>
              </a:rPr>
              <a:t>Proudly developed by SMART with funding from Inspiring Australia</a:t>
            </a:r>
          </a:p>
        </p:txBody>
      </p:sp>
      <p:sp>
        <p:nvSpPr>
          <p:cNvPr id="11" name="TextBox 10"/>
          <p:cNvSpPr txBox="1"/>
          <p:nvPr/>
        </p:nvSpPr>
        <p:spPr>
          <a:xfrm>
            <a:off x="1331629" y="5409064"/>
            <a:ext cx="1638450" cy="369332"/>
          </a:xfrm>
          <a:prstGeom prst="rect">
            <a:avLst/>
          </a:prstGeom>
          <a:noFill/>
          <a:ln>
            <a:noFill/>
          </a:ln>
        </p:spPr>
        <p:txBody>
          <a:bodyPr wrap="square" rtlCol="0">
            <a:spAutoFit/>
          </a:bodyPr>
          <a:lstStyle/>
          <a:p>
            <a:pPr algn="ctr"/>
            <a:r>
              <a:rPr lang="en-AU"/>
              <a:t>Module 2.2</a:t>
            </a:r>
            <a:endParaRPr lang="en-AU" dirty="0"/>
          </a:p>
        </p:txBody>
      </p:sp>
      <p:pic>
        <p:nvPicPr>
          <p:cNvPr id="14" name="Picture 2" descr="http://www.scienceweek.net.au/wp-content/uploads/2012/03/initiative_ia_colour_inline_smal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5074" y="5097289"/>
            <a:ext cx="3084535" cy="807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231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ontent Placeholder 2"/>
          <p:cNvSpPr txBox="1">
            <a:spLocks/>
          </p:cNvSpPr>
          <p:nvPr/>
        </p:nvSpPr>
        <p:spPr>
          <a:xfrm>
            <a:off x="575188" y="793164"/>
            <a:ext cx="8716297" cy="180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AU" sz="2000" b="1" dirty="0"/>
              <a:t>Aim: </a:t>
            </a:r>
            <a:r>
              <a:rPr lang="en-AU" sz="2000" dirty="0"/>
              <a:t>T</a:t>
            </a:r>
            <a:r>
              <a:rPr lang="en-AU" sz="2000" dirty="0" smtClean="0"/>
              <a:t>o </a:t>
            </a:r>
            <a:r>
              <a:rPr lang="en-AU" sz="2000" dirty="0"/>
              <a:t>observe </a:t>
            </a:r>
            <a:r>
              <a:rPr lang="en-AU" sz="2000" dirty="0" smtClean="0"/>
              <a:t>how substances dissolve in water</a:t>
            </a:r>
          </a:p>
          <a:p>
            <a:pPr marL="0" indent="0">
              <a:lnSpc>
                <a:spcPct val="100000"/>
              </a:lnSpc>
              <a:spcBef>
                <a:spcPts val="0"/>
              </a:spcBef>
              <a:buFont typeface="Arial" panose="020B0604020202020204" pitchFamily="34" charset="0"/>
              <a:buNone/>
            </a:pPr>
            <a:endParaRPr lang="en-AU" sz="1000" dirty="0"/>
          </a:p>
          <a:p>
            <a:pPr marL="0" indent="0">
              <a:lnSpc>
                <a:spcPct val="100000"/>
              </a:lnSpc>
              <a:spcBef>
                <a:spcPts val="0"/>
              </a:spcBef>
              <a:buFont typeface="Arial" panose="020B0604020202020204" pitchFamily="34" charset="0"/>
              <a:buNone/>
            </a:pPr>
            <a:r>
              <a:rPr lang="en-AU" sz="2000" b="1" dirty="0" smtClean="0"/>
              <a:t>Materials (per group):</a:t>
            </a:r>
            <a:endParaRPr lang="en-AU" sz="2000" dirty="0"/>
          </a:p>
          <a:p>
            <a:pPr>
              <a:lnSpc>
                <a:spcPct val="100000"/>
              </a:lnSpc>
              <a:spcBef>
                <a:spcPts val="0"/>
              </a:spcBef>
            </a:pPr>
            <a:r>
              <a:rPr lang="en-AU" sz="2000" dirty="0"/>
              <a:t>2 </a:t>
            </a:r>
            <a:r>
              <a:rPr lang="en-AU" sz="2000" dirty="0" smtClean="0"/>
              <a:t>clear cups or jars</a:t>
            </a:r>
          </a:p>
          <a:p>
            <a:pPr>
              <a:lnSpc>
                <a:spcPct val="100000"/>
              </a:lnSpc>
              <a:spcBef>
                <a:spcPts val="0"/>
              </a:spcBef>
            </a:pPr>
            <a:r>
              <a:rPr lang="en-AU" sz="2000" dirty="0" smtClean="0"/>
              <a:t>1/2 cup of salt</a:t>
            </a:r>
          </a:p>
          <a:p>
            <a:pPr>
              <a:lnSpc>
                <a:spcPct val="100000"/>
              </a:lnSpc>
              <a:spcBef>
                <a:spcPts val="0"/>
              </a:spcBef>
            </a:pPr>
            <a:r>
              <a:rPr lang="en-AU" sz="2000" dirty="0" smtClean="0"/>
              <a:t>1 tablespoon of pepper (or sand)</a:t>
            </a:r>
          </a:p>
          <a:p>
            <a:pPr>
              <a:lnSpc>
                <a:spcPct val="100000"/>
              </a:lnSpc>
              <a:spcBef>
                <a:spcPts val="0"/>
              </a:spcBef>
            </a:pPr>
            <a:r>
              <a:rPr lang="en-AU" sz="2000" dirty="0" smtClean="0"/>
              <a:t>2 spoons</a:t>
            </a:r>
          </a:p>
          <a:p>
            <a:pPr>
              <a:lnSpc>
                <a:spcPct val="100000"/>
              </a:lnSpc>
              <a:spcBef>
                <a:spcPts val="0"/>
              </a:spcBef>
            </a:pPr>
            <a:r>
              <a:rPr lang="en-AU" sz="2000" dirty="0" smtClean="0"/>
              <a:t>500ml water </a:t>
            </a:r>
          </a:p>
          <a:p>
            <a:pPr>
              <a:lnSpc>
                <a:spcPct val="100000"/>
              </a:lnSpc>
              <a:spcBef>
                <a:spcPts val="0"/>
              </a:spcBef>
            </a:pPr>
            <a:r>
              <a:rPr lang="en-AU" sz="2000" dirty="0" smtClean="0"/>
              <a:t>Marker</a:t>
            </a:r>
          </a:p>
          <a:p>
            <a:pPr marL="0" indent="0">
              <a:lnSpc>
                <a:spcPct val="100000"/>
              </a:lnSpc>
              <a:spcBef>
                <a:spcPts val="0"/>
              </a:spcBef>
              <a:buNone/>
            </a:pPr>
            <a:endParaRPr lang="en-AU" sz="1200" b="1" dirty="0" smtClean="0"/>
          </a:p>
          <a:p>
            <a:pPr marL="0" indent="0">
              <a:lnSpc>
                <a:spcPct val="100000"/>
              </a:lnSpc>
              <a:spcBef>
                <a:spcPts val="0"/>
              </a:spcBef>
              <a:buNone/>
            </a:pPr>
            <a:r>
              <a:rPr lang="en-AU" sz="2000" b="1" dirty="0" smtClean="0"/>
              <a:t>Procedure</a:t>
            </a:r>
            <a:r>
              <a:rPr lang="en-AU" sz="2000" b="1" dirty="0"/>
              <a:t>:</a:t>
            </a:r>
          </a:p>
          <a:p>
            <a:pPr marL="354013" indent="-354013">
              <a:lnSpc>
                <a:spcPct val="100000"/>
              </a:lnSpc>
              <a:spcBef>
                <a:spcPts val="0"/>
              </a:spcBef>
              <a:buFont typeface="+mj-lt"/>
              <a:buAutoNum type="arabicPeriod"/>
            </a:pPr>
            <a:r>
              <a:rPr lang="en-AU" sz="2000" dirty="0" smtClean="0"/>
              <a:t>Form into groups of 2 to 3.</a:t>
            </a:r>
          </a:p>
          <a:p>
            <a:pPr marL="354013" indent="-354013">
              <a:lnSpc>
                <a:spcPct val="100000"/>
              </a:lnSpc>
              <a:spcBef>
                <a:spcPts val="0"/>
              </a:spcBef>
              <a:buFont typeface="+mj-lt"/>
              <a:buAutoNum type="arabicPeriod"/>
            </a:pPr>
            <a:r>
              <a:rPr lang="en-AU" sz="2000" dirty="0" smtClean="0"/>
              <a:t>Pour </a:t>
            </a:r>
            <a:r>
              <a:rPr lang="en-AU" sz="2000" dirty="0"/>
              <a:t>an equal amount of </a:t>
            </a:r>
            <a:r>
              <a:rPr lang="en-AU" sz="2000" dirty="0" smtClean="0"/>
              <a:t>water </a:t>
            </a:r>
            <a:r>
              <a:rPr lang="en-AU" sz="2000" dirty="0"/>
              <a:t>into each cup</a:t>
            </a:r>
            <a:r>
              <a:rPr lang="en-AU" sz="2000" dirty="0" smtClean="0"/>
              <a:t>.</a:t>
            </a:r>
          </a:p>
          <a:p>
            <a:pPr marL="354013" indent="-354013">
              <a:lnSpc>
                <a:spcPct val="100000"/>
              </a:lnSpc>
              <a:spcBef>
                <a:spcPts val="0"/>
              </a:spcBef>
              <a:buFont typeface="+mj-lt"/>
              <a:buAutoNum type="arabicPeriod"/>
            </a:pPr>
            <a:r>
              <a:rPr lang="en-AU" sz="2000" dirty="0" smtClean="0"/>
              <a:t>Use the marker to label one cup ‘salt’. Add a spoonful of salt to this cup. </a:t>
            </a:r>
          </a:p>
          <a:p>
            <a:pPr marL="354013" indent="-354013">
              <a:lnSpc>
                <a:spcPct val="100000"/>
              </a:lnSpc>
              <a:spcBef>
                <a:spcPts val="0"/>
              </a:spcBef>
              <a:buFont typeface="+mj-lt"/>
              <a:buAutoNum type="arabicPeriod"/>
            </a:pPr>
            <a:r>
              <a:rPr lang="en-AU" sz="2000" dirty="0" smtClean="0"/>
              <a:t>Use </a:t>
            </a:r>
            <a:r>
              <a:rPr lang="en-AU" sz="2000" dirty="0"/>
              <a:t>the marker to label </a:t>
            </a:r>
            <a:r>
              <a:rPr lang="en-AU" sz="2000" dirty="0" smtClean="0"/>
              <a:t>the second </a:t>
            </a:r>
            <a:r>
              <a:rPr lang="en-AU" sz="2000" dirty="0"/>
              <a:t>cup </a:t>
            </a:r>
            <a:r>
              <a:rPr lang="en-AU" sz="2000" dirty="0" smtClean="0"/>
              <a:t>‘pepper’. </a:t>
            </a:r>
            <a:r>
              <a:rPr lang="en-AU" sz="2000" dirty="0"/>
              <a:t>Add a </a:t>
            </a:r>
            <a:r>
              <a:rPr lang="en-AU" sz="2000" dirty="0" smtClean="0"/>
              <a:t>spoonful </a:t>
            </a:r>
            <a:r>
              <a:rPr lang="en-AU" sz="2000" dirty="0"/>
              <a:t>of </a:t>
            </a:r>
            <a:r>
              <a:rPr lang="en-AU" sz="2000" dirty="0" smtClean="0"/>
              <a:t>pepper </a:t>
            </a:r>
            <a:br>
              <a:rPr lang="en-AU" sz="2000" dirty="0" smtClean="0"/>
            </a:br>
            <a:r>
              <a:rPr lang="en-AU" sz="2000" dirty="0" smtClean="0"/>
              <a:t>to </a:t>
            </a:r>
            <a:r>
              <a:rPr lang="en-AU" sz="2000" dirty="0"/>
              <a:t>this cup. </a:t>
            </a:r>
            <a:endParaRPr lang="en-AU" sz="2000" dirty="0" smtClean="0"/>
          </a:p>
          <a:p>
            <a:pPr marL="354013" indent="-354013">
              <a:lnSpc>
                <a:spcPct val="100000"/>
              </a:lnSpc>
              <a:spcBef>
                <a:spcPts val="0"/>
              </a:spcBef>
              <a:buFont typeface="+mj-lt"/>
              <a:buAutoNum type="arabicPeriod"/>
            </a:pPr>
            <a:r>
              <a:rPr lang="en-AU" sz="2000" dirty="0" smtClean="0"/>
              <a:t>Stir both cups and observe. What do you see? Record your results.</a:t>
            </a:r>
            <a:endParaRPr lang="en-AU" sz="2000" dirty="0"/>
          </a:p>
          <a:p>
            <a:pPr marL="354013" indent="-354013">
              <a:lnSpc>
                <a:spcPct val="100000"/>
              </a:lnSpc>
              <a:spcBef>
                <a:spcPts val="0"/>
              </a:spcBef>
              <a:buFont typeface="+mj-lt"/>
              <a:buAutoNum type="arabicPeriod"/>
            </a:pPr>
            <a:r>
              <a:rPr lang="en-AU" sz="2000" dirty="0" smtClean="0"/>
              <a:t>Now, continue to add more spoonful's of salt to the ‘salt’ cup, stir each time.</a:t>
            </a:r>
          </a:p>
          <a:p>
            <a:pPr marL="354013" indent="-354013">
              <a:lnSpc>
                <a:spcPct val="100000"/>
              </a:lnSpc>
              <a:spcBef>
                <a:spcPts val="0"/>
              </a:spcBef>
              <a:buFont typeface="+mj-lt"/>
              <a:buAutoNum type="arabicPeriod"/>
            </a:pPr>
            <a:r>
              <a:rPr lang="en-AU" sz="2000" dirty="0" smtClean="0"/>
              <a:t>Observe and record your results.</a:t>
            </a:r>
          </a:p>
          <a:p>
            <a:pPr marL="514350" indent="-514350">
              <a:lnSpc>
                <a:spcPct val="100000"/>
              </a:lnSpc>
              <a:spcBef>
                <a:spcPts val="0"/>
              </a:spcBef>
              <a:buFont typeface="+mj-lt"/>
              <a:buAutoNum type="arabicPeriod"/>
            </a:pPr>
            <a:endParaRPr lang="en-AU" sz="2000" dirty="0">
              <a:solidFill>
                <a:srgbClr val="FF0000"/>
              </a:solidFill>
            </a:endParaRPr>
          </a:p>
        </p:txBody>
      </p:sp>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8" name="Title 1"/>
          <p:cNvSpPr txBox="1">
            <a:spLocks/>
          </p:cNvSpPr>
          <p:nvPr/>
        </p:nvSpPr>
        <p:spPr>
          <a:xfrm>
            <a:off x="4894672" y="254062"/>
            <a:ext cx="4107662" cy="754380"/>
          </a:xfrm>
          <a:prstGeom prst="rect">
            <a:avLst/>
          </a:prstGeom>
        </p:spPr>
        <p:txBody>
          <a:bodyPr vert="horz" lIns="91440" tIns="45720" rIns="91440" bIns="45720" rtlCol="0" anchor="ctr">
            <a:normAutofit lnSpcReduction="10000"/>
          </a:bodyPr>
          <a:lst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a:lstStyle>
          <a:p>
            <a:pPr algn="r"/>
            <a:r>
              <a:rPr lang="en-AU" sz="5400" b="1" cap="none" dirty="0" smtClean="0">
                <a:ln/>
                <a:solidFill>
                  <a:schemeClr val="accent4"/>
                </a:solidFill>
                <a:latin typeface="+mn-lt"/>
                <a:ea typeface="+mn-ea"/>
                <a:cs typeface="+mn-cs"/>
              </a:rPr>
              <a:t>Salty Water</a:t>
            </a:r>
            <a:endParaRPr lang="en-AU" sz="5400" b="1" cap="none" dirty="0">
              <a:ln/>
              <a:solidFill>
                <a:schemeClr val="accent4"/>
              </a:solidFill>
              <a:latin typeface="+mn-lt"/>
              <a:ea typeface="+mn-ea"/>
              <a:cs typeface="+mn-cs"/>
            </a:endParaRPr>
          </a:p>
        </p:txBody>
      </p:sp>
      <p:sp>
        <p:nvSpPr>
          <p:cNvPr id="183" name="Rectangle 18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6146" name="Picture 2" descr="flour and wa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1367" y="1628700"/>
            <a:ext cx="2986879" cy="1989308"/>
          </a:xfrm>
          <a:prstGeom prst="rect">
            <a:avLst/>
          </a:prstGeom>
          <a:noFill/>
          <a:extLst>
            <a:ext uri="{909E8E84-426E-40DD-AFC4-6F175D3DCCD1}">
              <a14:hiddenFill xmlns:a14="http://schemas.microsoft.com/office/drawing/2010/main">
                <a:solidFill>
                  <a:srgbClr val="FFFFFF"/>
                </a:solidFill>
              </a14:hiddenFill>
            </a:ext>
          </a:extLst>
        </p:spPr>
      </p:pic>
      <p:sp>
        <p:nvSpPr>
          <p:cNvPr id="180" name="Rectangle 179"/>
          <p:cNvSpPr/>
          <p:nvPr/>
        </p:nvSpPr>
        <p:spPr>
          <a:xfrm>
            <a:off x="464419" y="6374404"/>
            <a:ext cx="2433680" cy="230832"/>
          </a:xfrm>
          <a:prstGeom prst="rect">
            <a:avLst/>
          </a:prstGeom>
        </p:spPr>
        <p:txBody>
          <a:bodyPr wrap="none">
            <a:spAutoFit/>
          </a:bodyPr>
          <a:lstStyle/>
          <a:p>
            <a:r>
              <a:rPr lang="en-AU" sz="900" i="1" dirty="0"/>
              <a:t>Image source: http://www.science-sparks.com/</a:t>
            </a:r>
          </a:p>
        </p:txBody>
      </p:sp>
    </p:spTree>
    <p:extLst>
      <p:ext uri="{BB962C8B-B14F-4D97-AF65-F5344CB8AC3E}">
        <p14:creationId xmlns:p14="http://schemas.microsoft.com/office/powerpoint/2010/main" val="3095235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8" name="Title 1"/>
          <p:cNvSpPr txBox="1">
            <a:spLocks/>
          </p:cNvSpPr>
          <p:nvPr/>
        </p:nvSpPr>
        <p:spPr>
          <a:xfrm>
            <a:off x="1989172" y="343349"/>
            <a:ext cx="5564147"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a:lstStyle>
          <a:p>
            <a:r>
              <a:rPr lang="en-AU" sz="5400" cap="none" dirty="0" smtClean="0">
                <a:solidFill>
                  <a:schemeClr val="tx1"/>
                </a:solidFill>
                <a:latin typeface="+mn-lt"/>
              </a:rPr>
              <a:t>What is </a:t>
            </a:r>
            <a:r>
              <a:rPr lang="en-AU" sz="5400" b="1" cap="none" dirty="0" smtClean="0">
                <a:solidFill>
                  <a:srgbClr val="0082C8"/>
                </a:solidFill>
                <a:latin typeface="+mn-lt"/>
              </a:rPr>
              <a:t>Osmosis</a:t>
            </a:r>
            <a:r>
              <a:rPr lang="en-AU" sz="5400" cap="none" dirty="0" smtClean="0">
                <a:solidFill>
                  <a:schemeClr val="tx1"/>
                </a:solidFill>
                <a:latin typeface="+mn-lt"/>
              </a:rPr>
              <a:t>?</a:t>
            </a:r>
            <a:endParaRPr lang="en-AU" sz="5400" cap="none" dirty="0">
              <a:solidFill>
                <a:schemeClr val="tx1"/>
              </a:solidFill>
              <a:latin typeface="+mn-lt"/>
            </a:endParaRPr>
          </a:p>
        </p:txBody>
      </p:sp>
      <p:sp>
        <p:nvSpPr>
          <p:cNvPr id="183" name="Rectangle 18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grpSp>
        <p:nvGrpSpPr>
          <p:cNvPr id="5" name="Group 4"/>
          <p:cNvGrpSpPr>
            <a:grpSpLocks noChangeAspect="1"/>
          </p:cNvGrpSpPr>
          <p:nvPr/>
        </p:nvGrpSpPr>
        <p:grpSpPr>
          <a:xfrm>
            <a:off x="1873753" y="1926138"/>
            <a:ext cx="5472508" cy="2880000"/>
            <a:chOff x="768285" y="1852109"/>
            <a:chExt cx="7502258" cy="3948190"/>
          </a:xfrm>
        </p:grpSpPr>
        <p:sp>
          <p:nvSpPr>
            <p:cNvPr id="179" name="Oval 178"/>
            <p:cNvSpPr/>
            <p:nvPr/>
          </p:nvSpPr>
          <p:spPr>
            <a:xfrm>
              <a:off x="1653886" y="4130301"/>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0" name="Isosceles Triangle 179"/>
            <p:cNvSpPr/>
            <p:nvPr/>
          </p:nvSpPr>
          <p:spPr>
            <a:xfrm flipV="1">
              <a:off x="1344676" y="3878301"/>
              <a:ext cx="252000" cy="252000"/>
            </a:xfrm>
            <a:prstGeom prst="triangl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1" name="Oval 180"/>
            <p:cNvSpPr/>
            <p:nvPr/>
          </p:nvSpPr>
          <p:spPr>
            <a:xfrm>
              <a:off x="2726110" y="4040129"/>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6" name="Oval 185"/>
            <p:cNvSpPr/>
            <p:nvPr/>
          </p:nvSpPr>
          <p:spPr>
            <a:xfrm>
              <a:off x="1015364" y="4341264"/>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7" name="Oval 186"/>
            <p:cNvSpPr/>
            <p:nvPr/>
          </p:nvSpPr>
          <p:spPr>
            <a:xfrm>
              <a:off x="2241342" y="3837894"/>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8" name="Oval 187"/>
            <p:cNvSpPr/>
            <p:nvPr/>
          </p:nvSpPr>
          <p:spPr>
            <a:xfrm>
              <a:off x="3086110" y="3551220"/>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9" name="Oval 188"/>
            <p:cNvSpPr/>
            <p:nvPr/>
          </p:nvSpPr>
          <p:spPr>
            <a:xfrm>
              <a:off x="3745356" y="4172690"/>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0" name="Oval 189"/>
            <p:cNvSpPr/>
            <p:nvPr/>
          </p:nvSpPr>
          <p:spPr>
            <a:xfrm>
              <a:off x="2883920" y="4549565"/>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4" name="Oval 193"/>
            <p:cNvSpPr/>
            <p:nvPr/>
          </p:nvSpPr>
          <p:spPr>
            <a:xfrm>
              <a:off x="1405141" y="5025245"/>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5" name="Isosceles Triangle 194"/>
            <p:cNvSpPr/>
            <p:nvPr/>
          </p:nvSpPr>
          <p:spPr>
            <a:xfrm flipV="1">
              <a:off x="2011646" y="5324583"/>
              <a:ext cx="252000" cy="252000"/>
            </a:xfrm>
            <a:prstGeom prst="triangl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6" name="Isosceles Triangle 195"/>
            <p:cNvSpPr/>
            <p:nvPr/>
          </p:nvSpPr>
          <p:spPr>
            <a:xfrm flipV="1">
              <a:off x="2194681" y="4412155"/>
              <a:ext cx="252000" cy="252000"/>
            </a:xfrm>
            <a:prstGeom prst="triangl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7" name="Isosceles Triangle 196"/>
            <p:cNvSpPr/>
            <p:nvPr/>
          </p:nvSpPr>
          <p:spPr>
            <a:xfrm flipV="1">
              <a:off x="3629203" y="4654689"/>
              <a:ext cx="252000" cy="252000"/>
            </a:xfrm>
            <a:prstGeom prst="triangl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8" name="Isosceles Triangle 197"/>
            <p:cNvSpPr/>
            <p:nvPr/>
          </p:nvSpPr>
          <p:spPr>
            <a:xfrm flipV="1">
              <a:off x="3492344" y="4050913"/>
              <a:ext cx="252000" cy="252000"/>
            </a:xfrm>
            <a:prstGeom prst="triangl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9" name="Isosceles Triangle 198"/>
            <p:cNvSpPr/>
            <p:nvPr/>
          </p:nvSpPr>
          <p:spPr>
            <a:xfrm flipV="1">
              <a:off x="2435463" y="4878858"/>
              <a:ext cx="252000" cy="252000"/>
            </a:xfrm>
            <a:prstGeom prst="triangl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0" name="Oval 199"/>
            <p:cNvSpPr/>
            <p:nvPr/>
          </p:nvSpPr>
          <p:spPr>
            <a:xfrm>
              <a:off x="1314891" y="2463120"/>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1" name="Isosceles Triangle 200"/>
            <p:cNvSpPr/>
            <p:nvPr/>
          </p:nvSpPr>
          <p:spPr>
            <a:xfrm flipV="1">
              <a:off x="2034652" y="2538699"/>
              <a:ext cx="252000" cy="252000"/>
            </a:xfrm>
            <a:prstGeom prst="triangl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2" name="Oval 201"/>
            <p:cNvSpPr/>
            <p:nvPr/>
          </p:nvSpPr>
          <p:spPr>
            <a:xfrm>
              <a:off x="2515192" y="2796501"/>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3" name="Oval 202"/>
            <p:cNvSpPr/>
            <p:nvPr/>
          </p:nvSpPr>
          <p:spPr>
            <a:xfrm>
              <a:off x="1905865" y="2761721"/>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4" name="Oval 203"/>
            <p:cNvSpPr/>
            <p:nvPr/>
          </p:nvSpPr>
          <p:spPr>
            <a:xfrm>
              <a:off x="2350413" y="2075539"/>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5" name="Oval 204"/>
            <p:cNvSpPr/>
            <p:nvPr/>
          </p:nvSpPr>
          <p:spPr>
            <a:xfrm>
              <a:off x="2977150" y="2156471"/>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6" name="Oval 205"/>
            <p:cNvSpPr/>
            <p:nvPr/>
          </p:nvSpPr>
          <p:spPr>
            <a:xfrm>
              <a:off x="3618344" y="2363713"/>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7" name="Oval 206"/>
            <p:cNvSpPr/>
            <p:nvPr/>
          </p:nvSpPr>
          <p:spPr>
            <a:xfrm>
              <a:off x="3014828" y="2772509"/>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8" name="Oval 207"/>
            <p:cNvSpPr/>
            <p:nvPr/>
          </p:nvSpPr>
          <p:spPr>
            <a:xfrm>
              <a:off x="3755203" y="3353999"/>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9" name="Oval 208"/>
            <p:cNvSpPr/>
            <p:nvPr/>
          </p:nvSpPr>
          <p:spPr>
            <a:xfrm>
              <a:off x="1674891" y="3602895"/>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0" name="Oval 209"/>
            <p:cNvSpPr/>
            <p:nvPr/>
          </p:nvSpPr>
          <p:spPr>
            <a:xfrm>
              <a:off x="2409364" y="3338860"/>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1" name="Oval 210"/>
            <p:cNvSpPr/>
            <p:nvPr/>
          </p:nvSpPr>
          <p:spPr>
            <a:xfrm>
              <a:off x="1205435" y="3174847"/>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2" name="Isosceles Triangle 211"/>
            <p:cNvSpPr/>
            <p:nvPr/>
          </p:nvSpPr>
          <p:spPr>
            <a:xfrm flipV="1">
              <a:off x="1661296" y="3267192"/>
              <a:ext cx="252000" cy="252000"/>
            </a:xfrm>
            <a:prstGeom prst="triangl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3" name="Isosceles Triangle 212"/>
            <p:cNvSpPr/>
            <p:nvPr/>
          </p:nvSpPr>
          <p:spPr>
            <a:xfrm flipV="1">
              <a:off x="2830718" y="3302416"/>
              <a:ext cx="252000" cy="252000"/>
            </a:xfrm>
            <a:prstGeom prst="triangl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4" name="Isosceles Triangle 213"/>
            <p:cNvSpPr/>
            <p:nvPr/>
          </p:nvSpPr>
          <p:spPr>
            <a:xfrm flipV="1">
              <a:off x="3387072" y="3283052"/>
              <a:ext cx="252000" cy="252000"/>
            </a:xfrm>
            <a:prstGeom prst="triangl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5" name="Isosceles Triangle 214"/>
            <p:cNvSpPr/>
            <p:nvPr/>
          </p:nvSpPr>
          <p:spPr>
            <a:xfrm flipV="1">
              <a:off x="3330376" y="2538494"/>
              <a:ext cx="252000" cy="252000"/>
            </a:xfrm>
            <a:prstGeom prst="triangl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6" name="Isosceles Triangle 215"/>
            <p:cNvSpPr/>
            <p:nvPr/>
          </p:nvSpPr>
          <p:spPr>
            <a:xfrm flipV="1">
              <a:off x="2139865" y="3508747"/>
              <a:ext cx="252000" cy="252000"/>
            </a:xfrm>
            <a:prstGeom prst="triangl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7" name="Oval 216"/>
            <p:cNvSpPr/>
            <p:nvPr/>
          </p:nvSpPr>
          <p:spPr>
            <a:xfrm>
              <a:off x="1865686" y="4684772"/>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8" name="Oval 217"/>
            <p:cNvSpPr/>
            <p:nvPr/>
          </p:nvSpPr>
          <p:spPr>
            <a:xfrm>
              <a:off x="2703920" y="5055480"/>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9" name="Oval 218"/>
            <p:cNvSpPr/>
            <p:nvPr/>
          </p:nvSpPr>
          <p:spPr>
            <a:xfrm>
              <a:off x="3385356" y="5030240"/>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ounded Rectangle 1"/>
            <p:cNvSpPr/>
            <p:nvPr/>
          </p:nvSpPr>
          <p:spPr>
            <a:xfrm>
              <a:off x="768285" y="1852109"/>
              <a:ext cx="7502258" cy="3920894"/>
            </a:xfrm>
            <a:prstGeom prst="round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 name="Straight Connector 3"/>
            <p:cNvCxnSpPr/>
            <p:nvPr/>
          </p:nvCxnSpPr>
          <p:spPr>
            <a:xfrm>
              <a:off x="4519414" y="1879405"/>
              <a:ext cx="0" cy="3920894"/>
            </a:xfrm>
            <a:prstGeom prst="line">
              <a:avLst/>
            </a:prstGeom>
            <a:ln w="762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0" name="Oval 219"/>
            <p:cNvSpPr/>
            <p:nvPr/>
          </p:nvSpPr>
          <p:spPr>
            <a:xfrm>
              <a:off x="5435278" y="4103059"/>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1" name="Oval 220"/>
            <p:cNvSpPr/>
            <p:nvPr/>
          </p:nvSpPr>
          <p:spPr>
            <a:xfrm>
              <a:off x="6507502" y="4012887"/>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2" name="Oval 221"/>
            <p:cNvSpPr/>
            <p:nvPr/>
          </p:nvSpPr>
          <p:spPr>
            <a:xfrm>
              <a:off x="4796756" y="4314022"/>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3" name="Oval 222"/>
            <p:cNvSpPr/>
            <p:nvPr/>
          </p:nvSpPr>
          <p:spPr>
            <a:xfrm>
              <a:off x="6022734" y="3810652"/>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4" name="Oval 223"/>
            <p:cNvSpPr/>
            <p:nvPr/>
          </p:nvSpPr>
          <p:spPr>
            <a:xfrm>
              <a:off x="6867502" y="3523978"/>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5" name="Oval 224"/>
            <p:cNvSpPr/>
            <p:nvPr/>
          </p:nvSpPr>
          <p:spPr>
            <a:xfrm>
              <a:off x="7526748" y="4145448"/>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6" name="Oval 225"/>
            <p:cNvSpPr/>
            <p:nvPr/>
          </p:nvSpPr>
          <p:spPr>
            <a:xfrm>
              <a:off x="6665312" y="4522323"/>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7" name="Oval 226"/>
            <p:cNvSpPr/>
            <p:nvPr/>
          </p:nvSpPr>
          <p:spPr>
            <a:xfrm>
              <a:off x="5186533" y="4998003"/>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8" name="Oval 227"/>
            <p:cNvSpPr/>
            <p:nvPr/>
          </p:nvSpPr>
          <p:spPr>
            <a:xfrm>
              <a:off x="5096283" y="2435878"/>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9" name="Oval 228"/>
            <p:cNvSpPr/>
            <p:nvPr/>
          </p:nvSpPr>
          <p:spPr>
            <a:xfrm>
              <a:off x="6296584" y="2769259"/>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0" name="Oval 229"/>
            <p:cNvSpPr/>
            <p:nvPr/>
          </p:nvSpPr>
          <p:spPr>
            <a:xfrm>
              <a:off x="5687257" y="2734479"/>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1" name="Oval 230"/>
            <p:cNvSpPr/>
            <p:nvPr/>
          </p:nvSpPr>
          <p:spPr>
            <a:xfrm>
              <a:off x="6131805" y="2048297"/>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2" name="Oval 231"/>
            <p:cNvSpPr/>
            <p:nvPr/>
          </p:nvSpPr>
          <p:spPr>
            <a:xfrm>
              <a:off x="6758542" y="2129229"/>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3" name="Oval 232"/>
            <p:cNvSpPr/>
            <p:nvPr/>
          </p:nvSpPr>
          <p:spPr>
            <a:xfrm>
              <a:off x="7399736" y="2336471"/>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4" name="Oval 233"/>
            <p:cNvSpPr/>
            <p:nvPr/>
          </p:nvSpPr>
          <p:spPr>
            <a:xfrm>
              <a:off x="6796220" y="2745267"/>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5" name="Oval 234"/>
            <p:cNvSpPr/>
            <p:nvPr/>
          </p:nvSpPr>
          <p:spPr>
            <a:xfrm>
              <a:off x="7536595" y="3326757"/>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6" name="Oval 235"/>
            <p:cNvSpPr/>
            <p:nvPr/>
          </p:nvSpPr>
          <p:spPr>
            <a:xfrm>
              <a:off x="5456283" y="3575653"/>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7" name="Oval 236"/>
            <p:cNvSpPr/>
            <p:nvPr/>
          </p:nvSpPr>
          <p:spPr>
            <a:xfrm>
              <a:off x="6190756" y="3311618"/>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8" name="Oval 237"/>
            <p:cNvSpPr/>
            <p:nvPr/>
          </p:nvSpPr>
          <p:spPr>
            <a:xfrm>
              <a:off x="4986827" y="3147605"/>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9" name="Oval 238"/>
            <p:cNvSpPr/>
            <p:nvPr/>
          </p:nvSpPr>
          <p:spPr>
            <a:xfrm>
              <a:off x="5647078" y="4657530"/>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0" name="Oval 239"/>
            <p:cNvSpPr/>
            <p:nvPr/>
          </p:nvSpPr>
          <p:spPr>
            <a:xfrm>
              <a:off x="6485312" y="5028238"/>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1" name="Oval 240"/>
            <p:cNvSpPr/>
            <p:nvPr/>
          </p:nvSpPr>
          <p:spPr>
            <a:xfrm>
              <a:off x="7166748" y="5002998"/>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42" name="Content Placeholder 2"/>
          <p:cNvSpPr txBox="1">
            <a:spLocks/>
          </p:cNvSpPr>
          <p:nvPr/>
        </p:nvSpPr>
        <p:spPr>
          <a:xfrm>
            <a:off x="890992" y="5041646"/>
            <a:ext cx="7438030" cy="7380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sz="2400" dirty="0" smtClean="0"/>
              <a:t>Fresh </a:t>
            </a:r>
            <a:r>
              <a:rPr lang="en-AU" sz="2400" dirty="0"/>
              <a:t>water molecules </a:t>
            </a:r>
            <a:r>
              <a:rPr lang="en-AU" sz="2400" dirty="0" smtClean="0"/>
              <a:t>move </a:t>
            </a:r>
            <a:r>
              <a:rPr lang="en-AU" sz="2400" dirty="0"/>
              <a:t>into the salty </a:t>
            </a:r>
            <a:r>
              <a:rPr lang="en-AU" sz="2400" dirty="0" smtClean="0"/>
              <a:t>water, </a:t>
            </a:r>
            <a:br>
              <a:rPr lang="en-AU" sz="2400" dirty="0" smtClean="0"/>
            </a:br>
            <a:r>
              <a:rPr lang="en-AU" sz="2400" dirty="0" smtClean="0"/>
              <a:t>through the membrane (special fabric). Salt stays put.</a:t>
            </a:r>
            <a:endParaRPr lang="en-AU" sz="2400" dirty="0"/>
          </a:p>
        </p:txBody>
      </p:sp>
      <p:cxnSp>
        <p:nvCxnSpPr>
          <p:cNvPr id="8" name="Straight Arrow Connector 7"/>
          <p:cNvCxnSpPr/>
          <p:nvPr/>
        </p:nvCxnSpPr>
        <p:spPr>
          <a:xfrm flipH="1">
            <a:off x="4144465" y="4642949"/>
            <a:ext cx="80649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p:nvPr/>
        </p:nvCxnSpPr>
        <p:spPr>
          <a:xfrm flipH="1">
            <a:off x="4144465" y="2148154"/>
            <a:ext cx="80649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flipH="1">
            <a:off x="4206759" y="3480680"/>
            <a:ext cx="80649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7" name="TextBox 246"/>
          <p:cNvSpPr txBox="1"/>
          <p:nvPr/>
        </p:nvSpPr>
        <p:spPr>
          <a:xfrm>
            <a:off x="7560464" y="3183374"/>
            <a:ext cx="948652" cy="461665"/>
          </a:xfrm>
          <a:prstGeom prst="rect">
            <a:avLst/>
          </a:prstGeom>
          <a:noFill/>
        </p:spPr>
        <p:txBody>
          <a:bodyPr wrap="square" rtlCol="0">
            <a:spAutoFit/>
          </a:bodyPr>
          <a:lstStyle/>
          <a:p>
            <a:r>
              <a:rPr lang="en-AU" sz="2400" dirty="0"/>
              <a:t>Water</a:t>
            </a:r>
          </a:p>
        </p:txBody>
      </p:sp>
      <p:sp>
        <p:nvSpPr>
          <p:cNvPr id="248" name="TextBox 247"/>
          <p:cNvSpPr txBox="1"/>
          <p:nvPr/>
        </p:nvSpPr>
        <p:spPr>
          <a:xfrm>
            <a:off x="758962" y="3174575"/>
            <a:ext cx="948652" cy="830997"/>
          </a:xfrm>
          <a:prstGeom prst="rect">
            <a:avLst/>
          </a:prstGeom>
          <a:noFill/>
        </p:spPr>
        <p:txBody>
          <a:bodyPr wrap="square" rtlCol="0">
            <a:spAutoFit/>
          </a:bodyPr>
          <a:lstStyle/>
          <a:p>
            <a:pPr algn="ctr"/>
            <a:r>
              <a:rPr lang="en-AU" sz="2400" dirty="0" smtClean="0"/>
              <a:t>Salt Water</a:t>
            </a:r>
            <a:endParaRPr lang="en-AU" sz="2400" dirty="0"/>
          </a:p>
        </p:txBody>
      </p:sp>
      <p:sp>
        <p:nvSpPr>
          <p:cNvPr id="75" name="Rectangle 74"/>
          <p:cNvSpPr/>
          <p:nvPr/>
        </p:nvSpPr>
        <p:spPr>
          <a:xfrm>
            <a:off x="430577" y="6377215"/>
            <a:ext cx="1229824" cy="230832"/>
          </a:xfrm>
          <a:prstGeom prst="rect">
            <a:avLst/>
          </a:prstGeom>
        </p:spPr>
        <p:txBody>
          <a:bodyPr wrap="none">
            <a:spAutoFit/>
          </a:bodyPr>
          <a:lstStyle/>
          <a:p>
            <a:r>
              <a:rPr lang="en-AU" sz="900" i="1" dirty="0"/>
              <a:t>Image source: </a:t>
            </a:r>
            <a:r>
              <a:rPr lang="en-AU" sz="900" i="1" dirty="0" smtClean="0"/>
              <a:t>SMART</a:t>
            </a:r>
            <a:endParaRPr lang="en-AU" sz="900" i="1" dirty="0"/>
          </a:p>
        </p:txBody>
      </p:sp>
    </p:spTree>
    <p:extLst>
      <p:ext uri="{BB962C8B-B14F-4D97-AF65-F5344CB8AC3E}">
        <p14:creationId xmlns:p14="http://schemas.microsoft.com/office/powerpoint/2010/main" val="645332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p:cNvPicPr>
            <a:picLocks noChangeAspect="1" noChangeArrowheads="1"/>
          </p:cNvPicPr>
          <p:nvPr/>
        </p:nvPicPr>
        <p:blipFill rotWithShape="1">
          <a:blip r:embed="rId3">
            <a:extLst>
              <a:ext uri="{28A0092B-C50C-407E-A947-70E740481C1C}">
                <a14:useLocalDpi xmlns:a14="http://schemas.microsoft.com/office/drawing/2010/main" val="0"/>
              </a:ext>
            </a:extLst>
          </a:blip>
          <a:srcRect l="-267" t="15689" r="267" b="-4129"/>
          <a:stretch/>
        </p:blipFill>
        <p:spPr bwMode="auto">
          <a:xfrm>
            <a:off x="1826737" y="1257122"/>
            <a:ext cx="5358449" cy="4897033"/>
          </a:xfrm>
          <a:prstGeom prst="rect">
            <a:avLst/>
          </a:prstGeom>
          <a:noFill/>
          <a:extLst>
            <a:ext uri="{909E8E84-426E-40DD-AFC4-6F175D3DCCD1}">
              <a14:hiddenFill xmlns:a14="http://schemas.microsoft.com/office/drawing/2010/main">
                <a:solidFill>
                  <a:srgbClr val="FFFFFF"/>
                </a:solidFill>
              </a14:hiddenFill>
            </a:ext>
          </a:extLst>
        </p:spPr>
      </p:pic>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8" name="Title 1"/>
          <p:cNvSpPr txBox="1">
            <a:spLocks/>
          </p:cNvSpPr>
          <p:nvPr/>
        </p:nvSpPr>
        <p:spPr>
          <a:xfrm>
            <a:off x="1893638" y="16394"/>
            <a:ext cx="5564147"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a:lstStyle>
          <a:p>
            <a:r>
              <a:rPr lang="en-AU" sz="5400" b="1" cap="none" dirty="0" smtClean="0">
                <a:solidFill>
                  <a:srgbClr val="0082C8"/>
                </a:solidFill>
                <a:latin typeface="+mn-lt"/>
              </a:rPr>
              <a:t>Reverse</a:t>
            </a:r>
            <a:r>
              <a:rPr lang="en-AU" sz="5400" cap="none" dirty="0" smtClean="0">
                <a:solidFill>
                  <a:schemeClr val="tx1"/>
                </a:solidFill>
                <a:latin typeface="+mn-lt"/>
              </a:rPr>
              <a:t> </a:t>
            </a:r>
            <a:r>
              <a:rPr lang="en-AU" sz="5400" b="1" cap="none" dirty="0" smtClean="0">
                <a:solidFill>
                  <a:srgbClr val="0082C8"/>
                </a:solidFill>
                <a:latin typeface="+mn-lt"/>
              </a:rPr>
              <a:t>Osmosis</a:t>
            </a:r>
            <a:endParaRPr lang="en-AU" sz="5400" cap="none" dirty="0">
              <a:solidFill>
                <a:schemeClr val="tx1"/>
              </a:solidFill>
              <a:latin typeface="+mn-lt"/>
            </a:endParaRPr>
          </a:p>
        </p:txBody>
      </p:sp>
      <p:sp>
        <p:nvSpPr>
          <p:cNvPr id="183" name="Rectangle 18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249" name="Rectangle 248"/>
          <p:cNvSpPr/>
          <p:nvPr/>
        </p:nvSpPr>
        <p:spPr>
          <a:xfrm>
            <a:off x="430577" y="6377215"/>
            <a:ext cx="4003019" cy="230832"/>
          </a:xfrm>
          <a:prstGeom prst="rect">
            <a:avLst/>
          </a:prstGeom>
        </p:spPr>
        <p:txBody>
          <a:bodyPr wrap="none">
            <a:spAutoFit/>
          </a:bodyPr>
          <a:lstStyle/>
          <a:p>
            <a:r>
              <a:rPr lang="en-AU" sz="900" i="1" dirty="0"/>
              <a:t>Image source: http://puretecwater.com/reverse-osmosis/what-is-reverse-osmosis</a:t>
            </a:r>
          </a:p>
        </p:txBody>
      </p:sp>
    </p:spTree>
    <p:extLst>
      <p:ext uri="{BB962C8B-B14F-4D97-AF65-F5344CB8AC3E}">
        <p14:creationId xmlns:p14="http://schemas.microsoft.com/office/powerpoint/2010/main" val="3873771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7" name="Content Placeholder 2"/>
          <p:cNvSpPr txBox="1">
            <a:spLocks/>
          </p:cNvSpPr>
          <p:nvPr/>
        </p:nvSpPr>
        <p:spPr>
          <a:xfrm>
            <a:off x="579723" y="691941"/>
            <a:ext cx="7852478" cy="54478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AU" sz="1800" b="1" dirty="0"/>
              <a:t>Aim: </a:t>
            </a:r>
            <a:r>
              <a:rPr lang="en-AU" sz="1800" dirty="0"/>
              <a:t>to observe the effect of osmosis </a:t>
            </a:r>
            <a:endParaRPr lang="en-AU" sz="1800" dirty="0" smtClean="0"/>
          </a:p>
          <a:p>
            <a:pPr marL="0" indent="0">
              <a:lnSpc>
                <a:spcPct val="100000"/>
              </a:lnSpc>
              <a:spcBef>
                <a:spcPts val="0"/>
              </a:spcBef>
              <a:buFont typeface="Arial" panose="020B0604020202020204" pitchFamily="34" charset="0"/>
              <a:buNone/>
            </a:pPr>
            <a:endParaRPr lang="en-AU" sz="600" dirty="0" smtClean="0"/>
          </a:p>
          <a:p>
            <a:pPr marL="0" indent="0">
              <a:lnSpc>
                <a:spcPct val="100000"/>
              </a:lnSpc>
              <a:spcBef>
                <a:spcPts val="0"/>
              </a:spcBef>
              <a:buFont typeface="Arial" panose="020B0604020202020204" pitchFamily="34" charset="0"/>
              <a:buNone/>
            </a:pPr>
            <a:r>
              <a:rPr lang="en-AU" sz="1800" b="1" dirty="0" smtClean="0"/>
              <a:t>Materials (per person):</a:t>
            </a:r>
            <a:endParaRPr lang="en-AU" sz="1800" dirty="0"/>
          </a:p>
          <a:p>
            <a:pPr>
              <a:lnSpc>
                <a:spcPct val="100000"/>
              </a:lnSpc>
              <a:spcBef>
                <a:spcPts val="0"/>
              </a:spcBef>
            </a:pPr>
            <a:r>
              <a:rPr lang="en-AU" sz="1800" dirty="0" smtClean="0"/>
              <a:t>gummy bears (or raw potato pieces)</a:t>
            </a:r>
            <a:endParaRPr lang="en-AU" sz="1800" dirty="0"/>
          </a:p>
          <a:p>
            <a:pPr>
              <a:lnSpc>
                <a:spcPct val="100000"/>
              </a:lnSpc>
              <a:spcBef>
                <a:spcPts val="0"/>
              </a:spcBef>
            </a:pPr>
            <a:r>
              <a:rPr lang="en-AU" sz="1800" dirty="0"/>
              <a:t>3 </a:t>
            </a:r>
            <a:r>
              <a:rPr lang="en-AU" sz="1800" dirty="0" smtClean="0"/>
              <a:t>clear cups or jars</a:t>
            </a:r>
            <a:endParaRPr lang="en-AU" sz="1800" dirty="0"/>
          </a:p>
          <a:p>
            <a:pPr>
              <a:lnSpc>
                <a:spcPct val="100000"/>
              </a:lnSpc>
              <a:spcBef>
                <a:spcPts val="0"/>
              </a:spcBef>
            </a:pPr>
            <a:r>
              <a:rPr lang="en-AU" sz="1800" dirty="0"/>
              <a:t>3 </a:t>
            </a:r>
            <a:r>
              <a:rPr lang="en-AU" sz="1800" dirty="0" smtClean="0"/>
              <a:t>tablespoons of salt</a:t>
            </a:r>
            <a:endParaRPr lang="en-AU" sz="1800" dirty="0"/>
          </a:p>
          <a:p>
            <a:pPr>
              <a:lnSpc>
                <a:spcPct val="100000"/>
              </a:lnSpc>
              <a:spcBef>
                <a:spcPts val="0"/>
              </a:spcBef>
            </a:pPr>
            <a:r>
              <a:rPr lang="en-AU" sz="1800" dirty="0" smtClean="0"/>
              <a:t>300ml water</a:t>
            </a:r>
            <a:endParaRPr lang="en-AU" sz="1800" dirty="0"/>
          </a:p>
          <a:p>
            <a:pPr>
              <a:lnSpc>
                <a:spcPct val="100000"/>
              </a:lnSpc>
              <a:spcBef>
                <a:spcPts val="0"/>
              </a:spcBef>
            </a:pPr>
            <a:r>
              <a:rPr lang="en-AU" sz="1800" dirty="0"/>
              <a:t>Marker </a:t>
            </a:r>
            <a:endParaRPr lang="en-AU" sz="1800" dirty="0" smtClean="0"/>
          </a:p>
          <a:p>
            <a:pPr>
              <a:lnSpc>
                <a:spcPct val="100000"/>
              </a:lnSpc>
              <a:spcBef>
                <a:spcPts val="0"/>
              </a:spcBef>
            </a:pPr>
            <a:r>
              <a:rPr lang="en-AU" sz="1800" dirty="0" smtClean="0"/>
              <a:t>Spoon</a:t>
            </a:r>
          </a:p>
          <a:p>
            <a:pPr>
              <a:lnSpc>
                <a:spcPct val="100000"/>
              </a:lnSpc>
              <a:spcBef>
                <a:spcPts val="0"/>
              </a:spcBef>
            </a:pPr>
            <a:r>
              <a:rPr lang="en-AU" sz="1800" dirty="0" smtClean="0"/>
              <a:t>Ruler</a:t>
            </a:r>
          </a:p>
          <a:p>
            <a:pPr marL="0" indent="0">
              <a:lnSpc>
                <a:spcPct val="100000"/>
              </a:lnSpc>
              <a:spcBef>
                <a:spcPts val="0"/>
              </a:spcBef>
              <a:buNone/>
            </a:pPr>
            <a:endParaRPr lang="en-AU" sz="600" dirty="0"/>
          </a:p>
          <a:p>
            <a:pPr marL="0" indent="0">
              <a:lnSpc>
                <a:spcPct val="100000"/>
              </a:lnSpc>
              <a:spcBef>
                <a:spcPts val="0"/>
              </a:spcBef>
              <a:buNone/>
            </a:pPr>
            <a:r>
              <a:rPr lang="en-AU" sz="1800" b="1" dirty="0" smtClean="0"/>
              <a:t>Procedure:</a:t>
            </a:r>
            <a:endParaRPr lang="en-AU" sz="1800" b="1" dirty="0"/>
          </a:p>
          <a:p>
            <a:pPr marL="457200" indent="-457200">
              <a:lnSpc>
                <a:spcPct val="100000"/>
              </a:lnSpc>
              <a:spcBef>
                <a:spcPts val="0"/>
              </a:spcBef>
              <a:buFont typeface="+mj-lt"/>
              <a:buAutoNum type="arabicPeriod"/>
            </a:pPr>
            <a:r>
              <a:rPr lang="en-AU" sz="1800" dirty="0"/>
              <a:t>Label the three cups </a:t>
            </a:r>
            <a:r>
              <a:rPr lang="en-AU" sz="1800" dirty="0" smtClean="0"/>
              <a:t>“salt water”, “fresh water” </a:t>
            </a:r>
            <a:r>
              <a:rPr lang="en-AU" sz="1800" dirty="0"/>
              <a:t>and control.</a:t>
            </a:r>
          </a:p>
          <a:p>
            <a:pPr marL="457200" indent="-457200">
              <a:lnSpc>
                <a:spcPct val="100000"/>
              </a:lnSpc>
              <a:spcBef>
                <a:spcPts val="0"/>
              </a:spcBef>
              <a:buFont typeface="+mj-lt"/>
              <a:buAutoNum type="arabicPeriod"/>
            </a:pPr>
            <a:r>
              <a:rPr lang="en-AU" sz="1800" dirty="0"/>
              <a:t>Fill the fresh water and salt water cups half full with water. The control cup remains empty.</a:t>
            </a:r>
            <a:endParaRPr lang="en-AU" sz="1800" dirty="0" smtClean="0"/>
          </a:p>
          <a:p>
            <a:pPr marL="457200" indent="-457200">
              <a:lnSpc>
                <a:spcPct val="100000"/>
              </a:lnSpc>
              <a:spcBef>
                <a:spcPts val="0"/>
              </a:spcBef>
              <a:buFont typeface="+mj-lt"/>
              <a:buAutoNum type="arabicPeriod"/>
            </a:pPr>
            <a:r>
              <a:rPr lang="en-AU" sz="1800" dirty="0" smtClean="0"/>
              <a:t>Add </a:t>
            </a:r>
            <a:r>
              <a:rPr lang="en-AU" sz="1800" dirty="0"/>
              <a:t>3 tablespoons salt to the salt water cup and stir for a minute. </a:t>
            </a:r>
          </a:p>
          <a:p>
            <a:pPr marL="457200" indent="-457200">
              <a:lnSpc>
                <a:spcPct val="100000"/>
              </a:lnSpc>
              <a:spcBef>
                <a:spcPts val="0"/>
              </a:spcBef>
              <a:buFont typeface="+mj-lt"/>
              <a:buAutoNum type="arabicPeriod"/>
            </a:pPr>
            <a:r>
              <a:rPr lang="en-AU" sz="1800" dirty="0"/>
              <a:t>Add a gummy bear to each cup and leave them </a:t>
            </a:r>
            <a:r>
              <a:rPr lang="en-AU" sz="1800" dirty="0" smtClean="0"/>
              <a:t>overnight (at least 4 hours).</a:t>
            </a:r>
            <a:endParaRPr lang="en-AU" sz="1800" dirty="0"/>
          </a:p>
          <a:p>
            <a:pPr marL="457200" indent="-457200">
              <a:lnSpc>
                <a:spcPct val="100000"/>
              </a:lnSpc>
              <a:spcBef>
                <a:spcPts val="0"/>
              </a:spcBef>
              <a:buFont typeface="+mj-lt"/>
              <a:buAutoNum type="arabicPeriod"/>
            </a:pPr>
            <a:r>
              <a:rPr lang="en-AU" sz="1800" dirty="0"/>
              <a:t>Observe </a:t>
            </a:r>
            <a:r>
              <a:rPr lang="en-AU" sz="1800" dirty="0" smtClean="0"/>
              <a:t>the record the difference in </a:t>
            </a:r>
            <a:r>
              <a:rPr lang="en-AU" sz="1800" dirty="0"/>
              <a:t>the 3 gummy bears </a:t>
            </a:r>
            <a:r>
              <a:rPr lang="en-AU" sz="1800" dirty="0" smtClean="0"/>
              <a:t>the next day.</a:t>
            </a:r>
          </a:p>
          <a:p>
            <a:pPr marL="457200" indent="-457200">
              <a:lnSpc>
                <a:spcPct val="100000"/>
              </a:lnSpc>
              <a:spcBef>
                <a:spcPts val="0"/>
              </a:spcBef>
              <a:buFont typeface="+mj-lt"/>
              <a:buAutoNum type="arabicPeriod"/>
            </a:pPr>
            <a:endParaRPr lang="en-AU" sz="600" dirty="0"/>
          </a:p>
          <a:p>
            <a:pPr marL="0" indent="0">
              <a:lnSpc>
                <a:spcPct val="100000"/>
              </a:lnSpc>
              <a:spcBef>
                <a:spcPts val="0"/>
              </a:spcBef>
              <a:buNone/>
            </a:pPr>
            <a:r>
              <a:rPr lang="en-AU" sz="1600" i="1" dirty="0" smtClean="0">
                <a:solidFill>
                  <a:srgbClr val="0082C8"/>
                </a:solidFill>
              </a:rPr>
              <a:t>Alternately, cut a raw potato into evenly sized sticks, approx. 1cm wide x 1 cm x 4cm long. Measure the pieces and record the sizes. Place a piece of potato into each cup. Set aside and observe after 20 minutes.  Measure the pieces. Have they changed size?</a:t>
            </a:r>
            <a:endParaRPr lang="en-AU" sz="1600" i="1" dirty="0">
              <a:solidFill>
                <a:srgbClr val="0082C8"/>
              </a:solidFill>
            </a:endParaRPr>
          </a:p>
          <a:p>
            <a:pPr marL="457200" indent="-457200">
              <a:lnSpc>
                <a:spcPct val="100000"/>
              </a:lnSpc>
              <a:spcBef>
                <a:spcPts val="0"/>
              </a:spcBef>
              <a:buFont typeface="+mj-lt"/>
              <a:buAutoNum type="arabicPeriod"/>
            </a:pPr>
            <a:endParaRPr lang="en-AU" sz="1800" dirty="0"/>
          </a:p>
          <a:p>
            <a:pPr marL="457200" indent="-457200">
              <a:lnSpc>
                <a:spcPct val="100000"/>
              </a:lnSpc>
              <a:spcBef>
                <a:spcPts val="0"/>
              </a:spcBef>
              <a:buFont typeface="+mj-lt"/>
              <a:buAutoNum type="arabicPeriod"/>
            </a:pPr>
            <a:endParaRPr lang="en-AU" sz="1800" dirty="0"/>
          </a:p>
          <a:p>
            <a:pPr marL="457200" indent="-457200">
              <a:lnSpc>
                <a:spcPct val="100000"/>
              </a:lnSpc>
              <a:spcBef>
                <a:spcPts val="0"/>
              </a:spcBef>
              <a:buFont typeface="+mj-lt"/>
              <a:buAutoNum type="arabicPeriod"/>
            </a:pPr>
            <a:endParaRPr lang="en-AU" sz="1800" dirty="0"/>
          </a:p>
          <a:p>
            <a:pPr>
              <a:lnSpc>
                <a:spcPct val="100000"/>
              </a:lnSpc>
              <a:spcBef>
                <a:spcPts val="0"/>
              </a:spcBef>
              <a:buFontTx/>
              <a:buChar char="-"/>
            </a:pPr>
            <a:endParaRPr lang="en-AU" sz="1800" dirty="0"/>
          </a:p>
          <a:p>
            <a:pPr marL="0" indent="0" algn="ctr">
              <a:lnSpc>
                <a:spcPct val="100000"/>
              </a:lnSpc>
              <a:spcBef>
                <a:spcPts val="0"/>
              </a:spcBef>
              <a:buFont typeface="Arial" panose="020B0604020202020204" pitchFamily="34" charset="0"/>
              <a:buNone/>
            </a:pPr>
            <a:endParaRPr lang="en-AU" sz="1800" dirty="0"/>
          </a:p>
          <a:p>
            <a:pPr marL="0" indent="0" algn="ctr">
              <a:lnSpc>
                <a:spcPct val="100000"/>
              </a:lnSpc>
              <a:spcBef>
                <a:spcPts val="0"/>
              </a:spcBef>
              <a:buFont typeface="Arial" panose="020B0604020202020204" pitchFamily="34" charset="0"/>
              <a:buNone/>
            </a:pPr>
            <a:endParaRPr lang="en-AU" sz="1800" dirty="0"/>
          </a:p>
        </p:txBody>
      </p:sp>
      <p:sp>
        <p:nvSpPr>
          <p:cNvPr id="2" name="Rectangle 1"/>
          <p:cNvSpPr/>
          <p:nvPr/>
        </p:nvSpPr>
        <p:spPr>
          <a:xfrm>
            <a:off x="6286026" y="-22602"/>
            <a:ext cx="258436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Osmosis</a:t>
            </a:r>
          </a:p>
        </p:txBody>
      </p:sp>
      <p:pic>
        <p:nvPicPr>
          <p:cNvPr id="3" name="Picture 2"/>
          <p:cNvPicPr>
            <a:picLocks noChangeAspect="1"/>
          </p:cNvPicPr>
          <p:nvPr/>
        </p:nvPicPr>
        <p:blipFill rotWithShape="1">
          <a:blip r:embed="rId3"/>
          <a:srcRect t="13047" b="14868"/>
          <a:stretch/>
        </p:blipFill>
        <p:spPr>
          <a:xfrm>
            <a:off x="5417403" y="1078173"/>
            <a:ext cx="3296716" cy="2376466"/>
          </a:xfrm>
          <a:prstGeom prst="rect">
            <a:avLst/>
          </a:prstGeom>
        </p:spPr>
      </p:pic>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Tree>
    <p:extLst>
      <p:ext uri="{BB962C8B-B14F-4D97-AF65-F5344CB8AC3E}">
        <p14:creationId xmlns:p14="http://schemas.microsoft.com/office/powerpoint/2010/main" val="1262018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46916" y="1231005"/>
            <a:ext cx="7965282" cy="5247869"/>
          </a:xfrm>
          <a:prstGeom prst="rect">
            <a:avLst/>
          </a:prstGeom>
        </p:spPr>
      </p:pic>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2"/>
          <p:cNvSpPr txBox="1">
            <a:spLocks/>
          </p:cNvSpPr>
          <p:nvPr/>
        </p:nvSpPr>
        <p:spPr>
          <a:xfrm>
            <a:off x="768285" y="1289467"/>
            <a:ext cx="8128580" cy="13308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AU" sz="2400" dirty="0"/>
          </a:p>
        </p:txBody>
      </p:sp>
      <p:sp>
        <p:nvSpPr>
          <p:cNvPr id="11" name="TextBox 10"/>
          <p:cNvSpPr txBox="1"/>
          <p:nvPr/>
        </p:nvSpPr>
        <p:spPr>
          <a:xfrm>
            <a:off x="296092" y="6454456"/>
            <a:ext cx="2508067" cy="230832"/>
          </a:xfrm>
          <a:prstGeom prst="rect">
            <a:avLst/>
          </a:prstGeom>
          <a:noFill/>
        </p:spPr>
        <p:txBody>
          <a:bodyPr wrap="square" rtlCol="0">
            <a:spAutoFit/>
          </a:bodyPr>
          <a:lstStyle/>
          <a:p>
            <a:r>
              <a:rPr lang="en-AU" sz="900" i="1" dirty="0"/>
              <a:t>Image source: http://cnx.org/resources</a:t>
            </a:r>
          </a:p>
        </p:txBody>
      </p:sp>
      <p:sp>
        <p:nvSpPr>
          <p:cNvPr id="2" name="TextBox 1"/>
          <p:cNvSpPr txBox="1"/>
          <p:nvPr/>
        </p:nvSpPr>
        <p:spPr>
          <a:xfrm>
            <a:off x="7148104" y="2250994"/>
            <a:ext cx="2429691" cy="738664"/>
          </a:xfrm>
          <a:prstGeom prst="rect">
            <a:avLst/>
          </a:prstGeom>
          <a:noFill/>
        </p:spPr>
        <p:txBody>
          <a:bodyPr wrap="square" rtlCol="0">
            <a:spAutoFit/>
          </a:bodyPr>
          <a:lstStyle/>
          <a:p>
            <a:endParaRPr lang="en-AU" sz="2400" dirty="0"/>
          </a:p>
          <a:p>
            <a:endParaRPr lang="en-AU" dirty="0"/>
          </a:p>
        </p:txBody>
      </p:sp>
      <p:sp>
        <p:nvSpPr>
          <p:cNvPr id="13" name="Title 1"/>
          <p:cNvSpPr txBox="1">
            <a:spLocks/>
          </p:cNvSpPr>
          <p:nvPr/>
        </p:nvSpPr>
        <p:spPr>
          <a:xfrm>
            <a:off x="2075413" y="433545"/>
            <a:ext cx="5229657" cy="7608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smtClean="0">
                <a:latin typeface="+mn-lt"/>
              </a:rPr>
              <a:t>Pathogens are micro!</a:t>
            </a:r>
            <a:endParaRPr lang="en-AU" dirty="0">
              <a:latin typeface="+mn-lt"/>
            </a:endParaRPr>
          </a:p>
        </p:txBody>
      </p:sp>
      <p:sp>
        <p:nvSpPr>
          <p:cNvPr id="17" name="Rectangle 16"/>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9600" y="6238800"/>
            <a:ext cx="1166222" cy="442667"/>
          </a:xfrm>
          <a:prstGeom prst="rect">
            <a:avLst/>
          </a:prstGeom>
        </p:spPr>
      </p:pic>
      <p:pic>
        <p:nvPicPr>
          <p:cNvPr id="15" name="Picture 14"/>
          <p:cNvPicPr>
            <a:picLocks noChangeAspect="1"/>
          </p:cNvPicPr>
          <p:nvPr/>
        </p:nvPicPr>
        <p:blipFill>
          <a:blip r:embed="rId5"/>
          <a:stretch>
            <a:fillRect/>
          </a:stretch>
        </p:blipFill>
        <p:spPr>
          <a:xfrm>
            <a:off x="6472800" y="6285600"/>
            <a:ext cx="1212385" cy="396110"/>
          </a:xfrm>
          <a:prstGeom prst="rect">
            <a:avLst/>
          </a:prstGeom>
        </p:spPr>
      </p:pic>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l="66068" t="21468" r="29650" b="33997"/>
          <a:stretch/>
        </p:blipFill>
        <p:spPr>
          <a:xfrm>
            <a:off x="7624800" y="6238800"/>
            <a:ext cx="101600" cy="397164"/>
          </a:xfrm>
          <a:prstGeom prst="rect">
            <a:avLst/>
          </a:prstGeom>
        </p:spPr>
      </p:pic>
    </p:spTree>
    <p:extLst>
      <p:ext uri="{BB962C8B-B14F-4D97-AF65-F5344CB8AC3E}">
        <p14:creationId xmlns:p14="http://schemas.microsoft.com/office/powerpoint/2010/main" val="3306915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glitter bu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498" y="187655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7" name="Content Placeholder 2"/>
          <p:cNvSpPr txBox="1">
            <a:spLocks/>
          </p:cNvSpPr>
          <p:nvPr/>
        </p:nvSpPr>
        <p:spPr>
          <a:xfrm>
            <a:off x="603626" y="610272"/>
            <a:ext cx="7804672" cy="58542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AU" sz="1800" b="1" dirty="0"/>
              <a:t>Aim: </a:t>
            </a:r>
            <a:r>
              <a:rPr lang="en-AU" sz="1800" dirty="0"/>
              <a:t>T</a:t>
            </a:r>
            <a:r>
              <a:rPr lang="en-AU" sz="1800" dirty="0" smtClean="0"/>
              <a:t>o simulate and observe microorganisms in water</a:t>
            </a:r>
          </a:p>
          <a:p>
            <a:pPr marL="0" indent="0">
              <a:lnSpc>
                <a:spcPct val="100000"/>
              </a:lnSpc>
              <a:spcBef>
                <a:spcPts val="0"/>
              </a:spcBef>
              <a:buFont typeface="Arial" panose="020B0604020202020204" pitchFamily="34" charset="0"/>
              <a:buNone/>
            </a:pPr>
            <a:endParaRPr lang="en-AU" sz="500" dirty="0" smtClean="0"/>
          </a:p>
          <a:p>
            <a:pPr marL="0" indent="0">
              <a:lnSpc>
                <a:spcPct val="100000"/>
              </a:lnSpc>
              <a:spcBef>
                <a:spcPts val="0"/>
              </a:spcBef>
              <a:buFont typeface="Arial" panose="020B0604020202020204" pitchFamily="34" charset="0"/>
              <a:buNone/>
            </a:pPr>
            <a:r>
              <a:rPr lang="en-AU" sz="1800" b="1" dirty="0" smtClean="0"/>
              <a:t>Materials (per group):</a:t>
            </a:r>
            <a:endParaRPr lang="en-AU" sz="1800" dirty="0"/>
          </a:p>
          <a:p>
            <a:pPr>
              <a:lnSpc>
                <a:spcPct val="100000"/>
              </a:lnSpc>
              <a:spcBef>
                <a:spcPts val="0"/>
              </a:spcBef>
            </a:pPr>
            <a:r>
              <a:rPr lang="en-AU" sz="1800" dirty="0" smtClean="0"/>
              <a:t>1/8 teaspoon ‘</a:t>
            </a:r>
            <a:r>
              <a:rPr lang="en-AU" sz="1800" dirty="0" err="1" smtClean="0"/>
              <a:t>GlitterBug</a:t>
            </a:r>
            <a:r>
              <a:rPr lang="en-AU" sz="1800" dirty="0" smtClean="0"/>
              <a:t>’ powder (a small pinch)</a:t>
            </a:r>
            <a:endParaRPr lang="en-AU" sz="1800" dirty="0"/>
          </a:p>
          <a:p>
            <a:pPr>
              <a:lnSpc>
                <a:spcPct val="100000"/>
              </a:lnSpc>
              <a:spcBef>
                <a:spcPts val="0"/>
              </a:spcBef>
            </a:pPr>
            <a:r>
              <a:rPr lang="en-AU" sz="1800" dirty="0" smtClean="0"/>
              <a:t>2 clear cups or jars</a:t>
            </a:r>
            <a:endParaRPr lang="en-AU" sz="1800" dirty="0"/>
          </a:p>
          <a:p>
            <a:pPr>
              <a:lnSpc>
                <a:spcPct val="100000"/>
              </a:lnSpc>
              <a:spcBef>
                <a:spcPts val="0"/>
              </a:spcBef>
            </a:pPr>
            <a:r>
              <a:rPr lang="en-AU" sz="1800" dirty="0" smtClean="0"/>
              <a:t>150ml water</a:t>
            </a:r>
          </a:p>
          <a:p>
            <a:pPr>
              <a:lnSpc>
                <a:spcPct val="100000"/>
              </a:lnSpc>
              <a:spcBef>
                <a:spcPts val="0"/>
              </a:spcBef>
            </a:pPr>
            <a:r>
              <a:rPr lang="en-AU" sz="1800" dirty="0" smtClean="0"/>
              <a:t>Spoon or stirring stick</a:t>
            </a:r>
            <a:endParaRPr lang="en-AU" sz="1800" dirty="0"/>
          </a:p>
          <a:p>
            <a:pPr>
              <a:lnSpc>
                <a:spcPct val="100000"/>
              </a:lnSpc>
              <a:spcBef>
                <a:spcPts val="0"/>
              </a:spcBef>
            </a:pPr>
            <a:r>
              <a:rPr lang="en-AU" sz="1800" dirty="0" smtClean="0"/>
              <a:t>3 sheets </a:t>
            </a:r>
            <a:r>
              <a:rPr lang="en-AU" sz="1800" dirty="0"/>
              <a:t>p</a:t>
            </a:r>
            <a:r>
              <a:rPr lang="en-AU" sz="1800" dirty="0" smtClean="0"/>
              <a:t>aper </a:t>
            </a:r>
            <a:r>
              <a:rPr lang="en-AU" sz="1800" dirty="0"/>
              <a:t>towel</a:t>
            </a:r>
          </a:p>
          <a:p>
            <a:pPr>
              <a:lnSpc>
                <a:spcPct val="100000"/>
              </a:lnSpc>
              <a:spcBef>
                <a:spcPts val="0"/>
              </a:spcBef>
            </a:pPr>
            <a:r>
              <a:rPr lang="en-AU" sz="1800" dirty="0" smtClean="0"/>
              <a:t>UV light / torch (shared between groups)</a:t>
            </a:r>
          </a:p>
          <a:p>
            <a:pPr marL="0" indent="0">
              <a:lnSpc>
                <a:spcPct val="100000"/>
              </a:lnSpc>
              <a:spcBef>
                <a:spcPts val="0"/>
              </a:spcBef>
              <a:buNone/>
            </a:pPr>
            <a:endParaRPr lang="en-AU" sz="500" dirty="0"/>
          </a:p>
          <a:p>
            <a:pPr marL="0" indent="0">
              <a:lnSpc>
                <a:spcPct val="100000"/>
              </a:lnSpc>
              <a:spcBef>
                <a:spcPts val="0"/>
              </a:spcBef>
              <a:buNone/>
            </a:pPr>
            <a:r>
              <a:rPr lang="en-AU" sz="1800" b="1" dirty="0" smtClean="0"/>
              <a:t>Procedure:</a:t>
            </a:r>
            <a:endParaRPr lang="en-AU" sz="1800" b="1" dirty="0"/>
          </a:p>
          <a:p>
            <a:pPr marL="268288" indent="-268288">
              <a:lnSpc>
                <a:spcPct val="100000"/>
              </a:lnSpc>
              <a:spcBef>
                <a:spcPts val="0"/>
              </a:spcBef>
              <a:buFont typeface="+mj-lt"/>
              <a:buAutoNum type="arabicPeriod"/>
            </a:pPr>
            <a:r>
              <a:rPr lang="en-AU" sz="1800" dirty="0" smtClean="0"/>
              <a:t>Form into groups of 2 – 3 students.</a:t>
            </a:r>
          </a:p>
          <a:p>
            <a:pPr marL="268288" indent="-268288">
              <a:lnSpc>
                <a:spcPct val="100000"/>
              </a:lnSpc>
              <a:spcBef>
                <a:spcPts val="0"/>
              </a:spcBef>
              <a:buFont typeface="+mj-lt"/>
              <a:buAutoNum type="arabicPeriod"/>
            </a:pPr>
            <a:r>
              <a:rPr lang="en-AU" sz="1800" dirty="0" smtClean="0"/>
              <a:t>Half-fill 1 cup / jar with water. </a:t>
            </a:r>
          </a:p>
          <a:p>
            <a:pPr marL="268288" indent="-268288">
              <a:lnSpc>
                <a:spcPct val="100000"/>
              </a:lnSpc>
              <a:spcBef>
                <a:spcPts val="0"/>
              </a:spcBef>
              <a:buFont typeface="+mj-lt"/>
              <a:buAutoNum type="arabicPeriod"/>
            </a:pPr>
            <a:r>
              <a:rPr lang="en-AU" sz="1800" dirty="0" smtClean="0"/>
              <a:t>Observe the water with the UV torch / light. What do you see?</a:t>
            </a:r>
          </a:p>
          <a:p>
            <a:pPr marL="268288" indent="-268288">
              <a:lnSpc>
                <a:spcPct val="100000"/>
              </a:lnSpc>
              <a:spcBef>
                <a:spcPts val="0"/>
              </a:spcBef>
              <a:buFont typeface="+mj-lt"/>
              <a:buAutoNum type="arabicPeriod"/>
            </a:pPr>
            <a:r>
              <a:rPr lang="en-AU" sz="1800" dirty="0" smtClean="0"/>
              <a:t>Add a pinch of </a:t>
            </a:r>
            <a:r>
              <a:rPr lang="en-AU" sz="1800" dirty="0" err="1" smtClean="0"/>
              <a:t>GlitterBug</a:t>
            </a:r>
            <a:r>
              <a:rPr lang="en-AU" sz="1800" dirty="0" smtClean="0"/>
              <a:t> to the water in the cup, stir </a:t>
            </a:r>
            <a:r>
              <a:rPr lang="en-AU" sz="1800" dirty="0"/>
              <a:t>for </a:t>
            </a:r>
            <a:r>
              <a:rPr lang="en-AU" sz="1800" dirty="0" smtClean="0"/>
              <a:t>1 </a:t>
            </a:r>
            <a:r>
              <a:rPr lang="en-AU" sz="1800" dirty="0"/>
              <a:t>minute. </a:t>
            </a:r>
          </a:p>
          <a:p>
            <a:pPr marL="268288" indent="-268288">
              <a:lnSpc>
                <a:spcPct val="100000"/>
              </a:lnSpc>
              <a:spcBef>
                <a:spcPts val="0"/>
              </a:spcBef>
              <a:buFont typeface="+mj-lt"/>
              <a:buAutoNum type="arabicPeriod"/>
            </a:pPr>
            <a:r>
              <a:rPr lang="en-AU" sz="1800" dirty="0" smtClean="0"/>
              <a:t>Observe </a:t>
            </a:r>
            <a:r>
              <a:rPr lang="en-AU" sz="1800" dirty="0"/>
              <a:t>the </a:t>
            </a:r>
            <a:r>
              <a:rPr lang="en-AU" sz="1800" dirty="0" smtClean="0"/>
              <a:t>mixture of </a:t>
            </a:r>
            <a:r>
              <a:rPr lang="en-AU" sz="1800" dirty="0" err="1" smtClean="0"/>
              <a:t>GlitterBug</a:t>
            </a:r>
            <a:r>
              <a:rPr lang="en-AU" sz="1800" dirty="0" smtClean="0"/>
              <a:t> &amp; water </a:t>
            </a:r>
            <a:r>
              <a:rPr lang="en-AU" sz="1800" dirty="0"/>
              <a:t>with the UV torch / light. </a:t>
            </a:r>
          </a:p>
          <a:p>
            <a:pPr marL="268288" indent="-268288">
              <a:lnSpc>
                <a:spcPct val="100000"/>
              </a:lnSpc>
              <a:spcBef>
                <a:spcPts val="0"/>
              </a:spcBef>
              <a:buFont typeface="+mj-lt"/>
              <a:buAutoNum type="arabicPeriod"/>
            </a:pPr>
            <a:r>
              <a:rPr lang="en-AU" sz="1800" dirty="0" smtClean="0"/>
              <a:t>Place 1 piece of the paper towel over the empty cup / jar, and push down gently so the paper towel forms a shallow bowl inside the cup.</a:t>
            </a:r>
          </a:p>
          <a:p>
            <a:pPr marL="268288" indent="-268288">
              <a:lnSpc>
                <a:spcPct val="100000"/>
              </a:lnSpc>
              <a:spcBef>
                <a:spcPts val="0"/>
              </a:spcBef>
              <a:buFont typeface="+mj-lt"/>
              <a:buAutoNum type="arabicPeriod"/>
            </a:pPr>
            <a:r>
              <a:rPr lang="en-AU" sz="1800" dirty="0" smtClean="0"/>
              <a:t>Slowly pour the water and </a:t>
            </a:r>
            <a:r>
              <a:rPr lang="en-AU" sz="1800" dirty="0" err="1" smtClean="0"/>
              <a:t>GlitterBug</a:t>
            </a:r>
            <a:r>
              <a:rPr lang="en-AU" sz="1800" dirty="0" smtClean="0"/>
              <a:t> mixture into the empty cup, using the paper towel as a filter.</a:t>
            </a:r>
          </a:p>
          <a:p>
            <a:pPr marL="268288" indent="-268288">
              <a:lnSpc>
                <a:spcPct val="100000"/>
              </a:lnSpc>
              <a:spcBef>
                <a:spcPts val="0"/>
              </a:spcBef>
              <a:buFont typeface="+mj-lt"/>
              <a:buAutoNum type="arabicPeriod"/>
            </a:pPr>
            <a:r>
              <a:rPr lang="en-AU" sz="1800" dirty="0" smtClean="0"/>
              <a:t>Remove the paper towel and observe it with the UV light. </a:t>
            </a:r>
          </a:p>
          <a:p>
            <a:pPr marL="268288" indent="-268288">
              <a:lnSpc>
                <a:spcPct val="100000"/>
              </a:lnSpc>
              <a:spcBef>
                <a:spcPts val="0"/>
              </a:spcBef>
              <a:buFont typeface="+mj-lt"/>
              <a:buAutoNum type="arabicPeriod"/>
            </a:pPr>
            <a:r>
              <a:rPr lang="en-AU" sz="1800" dirty="0" smtClean="0"/>
              <a:t>Observe the filtered water with the UV light.</a:t>
            </a:r>
            <a:endParaRPr lang="en-AU" sz="1800" dirty="0"/>
          </a:p>
          <a:p>
            <a:pPr marL="457200" indent="-457200">
              <a:lnSpc>
                <a:spcPct val="100000"/>
              </a:lnSpc>
              <a:spcBef>
                <a:spcPts val="0"/>
              </a:spcBef>
              <a:buFont typeface="+mj-lt"/>
              <a:buAutoNum type="arabicPeriod"/>
            </a:pPr>
            <a:endParaRPr lang="en-AU" sz="1800" dirty="0"/>
          </a:p>
          <a:p>
            <a:pPr>
              <a:lnSpc>
                <a:spcPct val="100000"/>
              </a:lnSpc>
              <a:spcBef>
                <a:spcPts val="0"/>
              </a:spcBef>
              <a:buFontTx/>
              <a:buChar char="-"/>
            </a:pPr>
            <a:endParaRPr lang="en-AU" sz="1800" dirty="0"/>
          </a:p>
          <a:p>
            <a:pPr marL="0" indent="0" algn="ctr">
              <a:lnSpc>
                <a:spcPct val="100000"/>
              </a:lnSpc>
              <a:spcBef>
                <a:spcPts val="0"/>
              </a:spcBef>
              <a:buFont typeface="Arial" panose="020B0604020202020204" pitchFamily="34" charset="0"/>
              <a:buNone/>
            </a:pPr>
            <a:endParaRPr lang="en-AU" sz="1800" dirty="0"/>
          </a:p>
          <a:p>
            <a:pPr marL="0" indent="0" algn="ctr">
              <a:lnSpc>
                <a:spcPct val="100000"/>
              </a:lnSpc>
              <a:spcBef>
                <a:spcPts val="0"/>
              </a:spcBef>
              <a:buFont typeface="Arial" panose="020B0604020202020204" pitchFamily="34" charset="0"/>
              <a:buNone/>
            </a:pPr>
            <a:endParaRPr lang="en-AU" sz="1800" dirty="0"/>
          </a:p>
        </p:txBody>
      </p:sp>
      <p:sp>
        <p:nvSpPr>
          <p:cNvPr id="2" name="Rectangle 1"/>
          <p:cNvSpPr/>
          <p:nvPr/>
        </p:nvSpPr>
        <p:spPr>
          <a:xfrm>
            <a:off x="5915331" y="69404"/>
            <a:ext cx="3109376" cy="175432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smtClean="0">
                <a:ln/>
                <a:solidFill>
                  <a:schemeClr val="accent4"/>
                </a:solidFill>
              </a:rPr>
              <a:t>Micro-</a:t>
            </a:r>
            <a:br>
              <a:rPr lang="en-US" sz="5400" b="1" dirty="0" smtClean="0">
                <a:ln/>
                <a:solidFill>
                  <a:schemeClr val="accent4"/>
                </a:solidFill>
              </a:rPr>
            </a:br>
            <a:r>
              <a:rPr lang="en-US" sz="5400" b="1" dirty="0" smtClean="0">
                <a:ln/>
                <a:solidFill>
                  <a:schemeClr val="accent4"/>
                </a:solidFill>
              </a:rPr>
              <a:t>organisms</a:t>
            </a:r>
            <a:endParaRPr lang="en-US" sz="5400" b="1" cap="none" spc="0" dirty="0">
              <a:ln/>
              <a:solidFill>
                <a:schemeClr val="accent4"/>
              </a:solidFill>
              <a:effectLst/>
            </a:endParaRPr>
          </a:p>
        </p:txBody>
      </p:sp>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15" name="Rectangle 14"/>
          <p:cNvSpPr/>
          <p:nvPr/>
        </p:nvSpPr>
        <p:spPr>
          <a:xfrm>
            <a:off x="285135" y="6378873"/>
            <a:ext cx="2018501" cy="230832"/>
          </a:xfrm>
          <a:prstGeom prst="rect">
            <a:avLst/>
          </a:prstGeom>
        </p:spPr>
        <p:txBody>
          <a:bodyPr wrap="none">
            <a:spAutoFit/>
          </a:bodyPr>
          <a:lstStyle/>
          <a:p>
            <a:r>
              <a:rPr lang="en-AU" sz="900" i="1" dirty="0"/>
              <a:t>Image source: https://glitterbug.net.au</a:t>
            </a:r>
          </a:p>
        </p:txBody>
      </p:sp>
    </p:spTree>
    <p:extLst>
      <p:ext uri="{BB962C8B-B14F-4D97-AF65-F5344CB8AC3E}">
        <p14:creationId xmlns:p14="http://schemas.microsoft.com/office/powerpoint/2010/main" val="3193265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3" name="Title 1"/>
          <p:cNvSpPr txBox="1">
            <a:spLocks/>
          </p:cNvSpPr>
          <p:nvPr/>
        </p:nvSpPr>
        <p:spPr>
          <a:xfrm>
            <a:off x="962803" y="636356"/>
            <a:ext cx="7899186" cy="25661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smtClean="0">
                <a:latin typeface="+mn-lt"/>
              </a:rPr>
              <a:t>How else could we </a:t>
            </a:r>
            <a:r>
              <a:rPr lang="en-AU" b="1" dirty="0" smtClean="0">
                <a:solidFill>
                  <a:srgbClr val="0082C8"/>
                </a:solidFill>
                <a:latin typeface="+mn-lt"/>
              </a:rPr>
              <a:t>clean water</a:t>
            </a:r>
            <a:r>
              <a:rPr lang="en-AU" dirty="0" smtClean="0">
                <a:latin typeface="+mn-lt"/>
              </a:rPr>
              <a:t>?</a:t>
            </a:r>
            <a:endParaRPr lang="en-AU" dirty="0">
              <a:latin typeface="+mn-lt"/>
            </a:endParaRPr>
          </a:p>
        </p:txBody>
      </p:sp>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4" name="Picture 3"/>
          <p:cNvPicPr>
            <a:picLocks noChangeAspect="1"/>
          </p:cNvPicPr>
          <p:nvPr/>
        </p:nvPicPr>
        <p:blipFill>
          <a:blip r:embed="rId3"/>
          <a:stretch>
            <a:fillRect/>
          </a:stretch>
        </p:blipFill>
        <p:spPr>
          <a:xfrm>
            <a:off x="1867902" y="1643417"/>
            <a:ext cx="5276119" cy="3960000"/>
          </a:xfrm>
          <a:prstGeom prst="rect">
            <a:avLst/>
          </a:prstGeom>
        </p:spPr>
      </p:pic>
      <p:sp>
        <p:nvSpPr>
          <p:cNvPr id="6" name="Rectangle 5"/>
          <p:cNvSpPr/>
          <p:nvPr/>
        </p:nvSpPr>
        <p:spPr>
          <a:xfrm>
            <a:off x="285135" y="6378873"/>
            <a:ext cx="2119491" cy="230832"/>
          </a:xfrm>
          <a:prstGeom prst="rect">
            <a:avLst/>
          </a:prstGeom>
        </p:spPr>
        <p:txBody>
          <a:bodyPr wrap="none">
            <a:spAutoFit/>
          </a:bodyPr>
          <a:lstStyle/>
          <a:p>
            <a:r>
              <a:rPr lang="en-AU" sz="900" i="1" dirty="0"/>
              <a:t>Image source: http://www.pixabay.com/ </a:t>
            </a:r>
          </a:p>
        </p:txBody>
      </p:sp>
    </p:spTree>
    <p:extLst>
      <p:ext uri="{BB962C8B-B14F-4D97-AF65-F5344CB8AC3E}">
        <p14:creationId xmlns:p14="http://schemas.microsoft.com/office/powerpoint/2010/main" val="4136358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p:cNvSpPr/>
          <p:nvPr/>
        </p:nvSpPr>
        <p:spPr>
          <a:xfrm>
            <a:off x="1083100" y="458354"/>
            <a:ext cx="7537663" cy="1200329"/>
          </a:xfrm>
          <a:prstGeom prst="rect">
            <a:avLst/>
          </a:prstGeom>
        </p:spPr>
        <p:txBody>
          <a:bodyPr wrap="square">
            <a:spAutoFit/>
          </a:bodyPr>
          <a:lstStyle/>
          <a:p>
            <a:pPr algn="ctr"/>
            <a:r>
              <a:rPr lang="en-AU" sz="4000" b="1" dirty="0" err="1" smtClean="0"/>
              <a:t>LifeStraw</a:t>
            </a:r>
            <a:r>
              <a:rPr lang="en-AU" sz="4000" b="1" dirty="0" smtClean="0"/>
              <a:t>: </a:t>
            </a:r>
            <a:r>
              <a:rPr lang="en-AU" sz="3200" dirty="0" smtClean="0"/>
              <a:t>Portable, </a:t>
            </a:r>
            <a:r>
              <a:rPr lang="en-AU" sz="3200" dirty="0"/>
              <a:t>cylinder shaped tube with a very fine water filter </a:t>
            </a:r>
            <a:r>
              <a:rPr lang="en-AU" sz="3200" dirty="0" smtClean="0"/>
              <a:t>inside</a:t>
            </a:r>
            <a:endParaRPr lang="en-AU" sz="3200" dirty="0"/>
          </a:p>
        </p:txBody>
      </p:sp>
      <p:pic>
        <p:nvPicPr>
          <p:cNvPr id="4" name="Picture 3"/>
          <p:cNvPicPr>
            <a:picLocks noChangeAspect="1"/>
          </p:cNvPicPr>
          <p:nvPr/>
        </p:nvPicPr>
        <p:blipFill>
          <a:blip r:embed="rId3"/>
          <a:stretch>
            <a:fillRect/>
          </a:stretch>
        </p:blipFill>
        <p:spPr>
          <a:xfrm>
            <a:off x="3287973" y="1886431"/>
            <a:ext cx="5471243" cy="3983717"/>
          </a:xfrm>
          <a:prstGeom prst="rect">
            <a:avLst/>
          </a:prstGeom>
        </p:spPr>
      </p:pic>
      <p:pic>
        <p:nvPicPr>
          <p:cNvPr id="5" name="Picture 4"/>
          <p:cNvPicPr>
            <a:picLocks noChangeAspect="1"/>
          </p:cNvPicPr>
          <p:nvPr/>
        </p:nvPicPr>
        <p:blipFill>
          <a:blip r:embed="rId4"/>
          <a:stretch>
            <a:fillRect/>
          </a:stretch>
        </p:blipFill>
        <p:spPr>
          <a:xfrm>
            <a:off x="705976" y="1769409"/>
            <a:ext cx="2295525" cy="4572000"/>
          </a:xfrm>
          <a:prstGeom prst="rect">
            <a:avLst/>
          </a:prstGeom>
        </p:spPr>
      </p:pic>
      <p:sp>
        <p:nvSpPr>
          <p:cNvPr id="6" name="TextBox 5"/>
          <p:cNvSpPr txBox="1"/>
          <p:nvPr/>
        </p:nvSpPr>
        <p:spPr>
          <a:xfrm>
            <a:off x="1957794" y="1875802"/>
            <a:ext cx="1043707" cy="1063431"/>
          </a:xfrm>
          <a:prstGeom prst="rect">
            <a:avLst/>
          </a:prstGeom>
          <a:solidFill>
            <a:srgbClr val="A6DA60"/>
          </a:solidFill>
        </p:spPr>
        <p:txBody>
          <a:bodyPr wrap="square" rtlCol="0">
            <a:spAutoFit/>
          </a:bodyPr>
          <a:lstStyle/>
          <a:p>
            <a:endParaRPr lang="en-AU" dirty="0"/>
          </a:p>
        </p:txBody>
      </p:sp>
      <p:sp>
        <p:nvSpPr>
          <p:cNvPr id="13" name="TextBox 12"/>
          <p:cNvSpPr txBox="1"/>
          <p:nvPr/>
        </p:nvSpPr>
        <p:spPr>
          <a:xfrm>
            <a:off x="1957793" y="3211603"/>
            <a:ext cx="1043708" cy="579001"/>
          </a:xfrm>
          <a:prstGeom prst="rect">
            <a:avLst/>
          </a:prstGeom>
          <a:solidFill>
            <a:srgbClr val="A6DA60"/>
          </a:solidFill>
        </p:spPr>
        <p:txBody>
          <a:bodyPr wrap="square" rtlCol="0">
            <a:spAutoFit/>
          </a:bodyPr>
          <a:lstStyle/>
          <a:p>
            <a:endParaRPr lang="en-AU" dirty="0"/>
          </a:p>
        </p:txBody>
      </p:sp>
      <p:sp>
        <p:nvSpPr>
          <p:cNvPr id="14" name="TextBox 13"/>
          <p:cNvSpPr txBox="1"/>
          <p:nvPr/>
        </p:nvSpPr>
        <p:spPr>
          <a:xfrm>
            <a:off x="1957793" y="4166816"/>
            <a:ext cx="1043708" cy="579001"/>
          </a:xfrm>
          <a:prstGeom prst="rect">
            <a:avLst/>
          </a:prstGeom>
          <a:solidFill>
            <a:srgbClr val="A6DA60"/>
          </a:solidFill>
        </p:spPr>
        <p:txBody>
          <a:bodyPr wrap="square" rtlCol="0">
            <a:spAutoFit/>
          </a:bodyPr>
          <a:lstStyle/>
          <a:p>
            <a:endParaRPr lang="en-AU" dirty="0"/>
          </a:p>
        </p:txBody>
      </p:sp>
      <p:sp>
        <p:nvSpPr>
          <p:cNvPr id="15" name="TextBox 14"/>
          <p:cNvSpPr txBox="1"/>
          <p:nvPr/>
        </p:nvSpPr>
        <p:spPr>
          <a:xfrm>
            <a:off x="1957793" y="5232798"/>
            <a:ext cx="1043708" cy="579001"/>
          </a:xfrm>
          <a:prstGeom prst="rect">
            <a:avLst/>
          </a:prstGeom>
          <a:solidFill>
            <a:srgbClr val="A6DA60"/>
          </a:solidFill>
        </p:spPr>
        <p:txBody>
          <a:bodyPr wrap="square" rtlCol="0">
            <a:spAutoFit/>
          </a:bodyPr>
          <a:lstStyle/>
          <a:p>
            <a:endParaRPr lang="en-AU" dirty="0"/>
          </a:p>
        </p:txBody>
      </p:sp>
      <p:sp>
        <p:nvSpPr>
          <p:cNvPr id="10" name="TextBox 9"/>
          <p:cNvSpPr txBox="1"/>
          <p:nvPr/>
        </p:nvSpPr>
        <p:spPr>
          <a:xfrm>
            <a:off x="1957793" y="2121171"/>
            <a:ext cx="1043708" cy="646331"/>
          </a:xfrm>
          <a:prstGeom prst="rect">
            <a:avLst/>
          </a:prstGeom>
          <a:noFill/>
        </p:spPr>
        <p:txBody>
          <a:bodyPr wrap="square" rtlCol="0">
            <a:spAutoFit/>
          </a:bodyPr>
          <a:lstStyle/>
          <a:p>
            <a:pPr algn="ctr"/>
            <a:r>
              <a:rPr lang="en-AU" dirty="0"/>
              <a:t>Textile filter</a:t>
            </a:r>
          </a:p>
        </p:txBody>
      </p:sp>
      <p:sp>
        <p:nvSpPr>
          <p:cNvPr id="16" name="TextBox 15"/>
          <p:cNvSpPr txBox="1"/>
          <p:nvPr/>
        </p:nvSpPr>
        <p:spPr>
          <a:xfrm>
            <a:off x="1912534" y="3208131"/>
            <a:ext cx="1043708" cy="646331"/>
          </a:xfrm>
          <a:prstGeom prst="rect">
            <a:avLst/>
          </a:prstGeom>
          <a:noFill/>
        </p:spPr>
        <p:txBody>
          <a:bodyPr wrap="square" rtlCol="0">
            <a:spAutoFit/>
          </a:bodyPr>
          <a:lstStyle/>
          <a:p>
            <a:pPr algn="ctr"/>
            <a:r>
              <a:rPr lang="en-AU" dirty="0"/>
              <a:t>Polyester filter</a:t>
            </a:r>
          </a:p>
        </p:txBody>
      </p:sp>
      <p:sp>
        <p:nvSpPr>
          <p:cNvPr id="17" name="TextBox 16"/>
          <p:cNvSpPr txBox="1"/>
          <p:nvPr/>
        </p:nvSpPr>
        <p:spPr>
          <a:xfrm>
            <a:off x="1970844" y="4155234"/>
            <a:ext cx="1043708" cy="646331"/>
          </a:xfrm>
          <a:prstGeom prst="rect">
            <a:avLst/>
          </a:prstGeom>
          <a:noFill/>
        </p:spPr>
        <p:txBody>
          <a:bodyPr wrap="square" rtlCol="0">
            <a:spAutoFit/>
          </a:bodyPr>
          <a:lstStyle/>
          <a:p>
            <a:pPr algn="ctr"/>
            <a:r>
              <a:rPr lang="en-AU" dirty="0"/>
              <a:t>Iodine beads</a:t>
            </a:r>
          </a:p>
        </p:txBody>
      </p:sp>
      <p:sp>
        <p:nvSpPr>
          <p:cNvPr id="18" name="TextBox 17"/>
          <p:cNvSpPr txBox="1"/>
          <p:nvPr/>
        </p:nvSpPr>
        <p:spPr>
          <a:xfrm>
            <a:off x="1853739" y="5184598"/>
            <a:ext cx="1090494" cy="646331"/>
          </a:xfrm>
          <a:prstGeom prst="rect">
            <a:avLst/>
          </a:prstGeom>
          <a:noFill/>
        </p:spPr>
        <p:txBody>
          <a:bodyPr wrap="square" rtlCol="0">
            <a:spAutoFit/>
          </a:bodyPr>
          <a:lstStyle/>
          <a:p>
            <a:pPr algn="ctr"/>
            <a:r>
              <a:rPr lang="en-AU" dirty="0"/>
              <a:t>Activated carbon</a:t>
            </a:r>
          </a:p>
        </p:txBody>
      </p:sp>
      <p:sp>
        <p:nvSpPr>
          <p:cNvPr id="19" name="TextBox 18"/>
          <p:cNvSpPr txBox="1"/>
          <p:nvPr/>
        </p:nvSpPr>
        <p:spPr>
          <a:xfrm>
            <a:off x="391162" y="6341409"/>
            <a:ext cx="3332940" cy="369332"/>
          </a:xfrm>
          <a:prstGeom prst="rect">
            <a:avLst/>
          </a:prstGeom>
          <a:noFill/>
        </p:spPr>
        <p:txBody>
          <a:bodyPr wrap="square" rtlCol="0">
            <a:spAutoFit/>
          </a:bodyPr>
          <a:lstStyle/>
          <a:p>
            <a:r>
              <a:rPr lang="en-AU" sz="900" i="1" dirty="0"/>
              <a:t>Image source: http://inhabitat.com/6-water-purifying-devices-for-clean-drinking-water-in-the-developing-world/</a:t>
            </a:r>
          </a:p>
        </p:txBody>
      </p:sp>
      <p:sp>
        <p:nvSpPr>
          <p:cNvPr id="21" name="Rectangle 2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Tree>
    <p:extLst>
      <p:ext uri="{BB962C8B-B14F-4D97-AF65-F5344CB8AC3E}">
        <p14:creationId xmlns:p14="http://schemas.microsoft.com/office/powerpoint/2010/main" val="1129038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p:cNvSpPr/>
          <p:nvPr/>
        </p:nvSpPr>
        <p:spPr>
          <a:xfrm>
            <a:off x="548640" y="610076"/>
            <a:ext cx="8453694" cy="1169551"/>
          </a:xfrm>
          <a:prstGeom prst="rect">
            <a:avLst/>
          </a:prstGeom>
        </p:spPr>
        <p:txBody>
          <a:bodyPr wrap="square">
            <a:spAutoFit/>
          </a:bodyPr>
          <a:lstStyle/>
          <a:p>
            <a:pPr algn="ctr"/>
            <a:r>
              <a:rPr lang="en-AU" sz="4000" b="1" dirty="0"/>
              <a:t>Solar </a:t>
            </a:r>
            <a:r>
              <a:rPr lang="en-AU" sz="4000" b="1" dirty="0" smtClean="0"/>
              <a:t>Ball:</a:t>
            </a:r>
            <a:r>
              <a:rPr lang="en-AU" sz="4000" dirty="0" smtClean="0"/>
              <a:t> </a:t>
            </a:r>
            <a:r>
              <a:rPr lang="en-AU" sz="3000" dirty="0" smtClean="0"/>
              <a:t>Portable sphere, uses </a:t>
            </a:r>
            <a:r>
              <a:rPr lang="en-AU" sz="3000" dirty="0"/>
              <a:t>the suns energy to evaporate </a:t>
            </a:r>
            <a:r>
              <a:rPr lang="en-AU" sz="3000" dirty="0" smtClean="0"/>
              <a:t>water to separate it from dirt / waste.</a:t>
            </a:r>
            <a:endParaRPr lang="en-AU" sz="3000" dirty="0"/>
          </a:p>
        </p:txBody>
      </p:sp>
      <p:sp>
        <p:nvSpPr>
          <p:cNvPr id="19" name="TextBox 18"/>
          <p:cNvSpPr txBox="1"/>
          <p:nvPr/>
        </p:nvSpPr>
        <p:spPr>
          <a:xfrm>
            <a:off x="318896" y="6296893"/>
            <a:ext cx="4241128" cy="369332"/>
          </a:xfrm>
          <a:prstGeom prst="rect">
            <a:avLst/>
          </a:prstGeom>
          <a:noFill/>
        </p:spPr>
        <p:txBody>
          <a:bodyPr wrap="square" rtlCol="0">
            <a:spAutoFit/>
          </a:bodyPr>
          <a:lstStyle/>
          <a:p>
            <a:r>
              <a:rPr lang="en-AU" sz="900" i="1" dirty="0"/>
              <a:t>Image source: http://inhabitat.com/6-water-purifying-devices-for-clean-drinking-water-in-the-developing-world/</a:t>
            </a:r>
          </a:p>
        </p:txBody>
      </p:sp>
      <p:pic>
        <p:nvPicPr>
          <p:cNvPr id="2" name="Picture 1"/>
          <p:cNvPicPr>
            <a:picLocks noChangeAspect="1"/>
          </p:cNvPicPr>
          <p:nvPr/>
        </p:nvPicPr>
        <p:blipFill>
          <a:blip r:embed="rId3"/>
          <a:stretch>
            <a:fillRect/>
          </a:stretch>
        </p:blipFill>
        <p:spPr>
          <a:xfrm>
            <a:off x="1998926" y="1842749"/>
            <a:ext cx="5122196" cy="4292343"/>
          </a:xfrm>
          <a:prstGeom prst="rect">
            <a:avLst/>
          </a:prstGeom>
        </p:spPr>
      </p:pic>
    </p:spTree>
    <p:extLst>
      <p:ext uri="{BB962C8B-B14F-4D97-AF65-F5344CB8AC3E}">
        <p14:creationId xmlns:p14="http://schemas.microsoft.com/office/powerpoint/2010/main" val="858959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Content Placeholder 2"/>
          <p:cNvSpPr txBox="1">
            <a:spLocks/>
          </p:cNvSpPr>
          <p:nvPr/>
        </p:nvSpPr>
        <p:spPr>
          <a:xfrm>
            <a:off x="768285" y="1971937"/>
            <a:ext cx="8255406" cy="42062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AU" dirty="0"/>
          </a:p>
          <a:p>
            <a:pPr marL="0" indent="0">
              <a:buNone/>
            </a:pPr>
            <a:endParaRPr lang="en-AU" sz="2400" dirty="0"/>
          </a:p>
          <a:p>
            <a:endParaRPr lang="en-AU" sz="2400" dirty="0"/>
          </a:p>
          <a:p>
            <a:endParaRPr lang="en-AU" dirty="0"/>
          </a:p>
        </p:txBody>
      </p:sp>
      <p:sp>
        <p:nvSpPr>
          <p:cNvPr id="2" name="Rectangle 1"/>
          <p:cNvSpPr/>
          <p:nvPr/>
        </p:nvSpPr>
        <p:spPr>
          <a:xfrm>
            <a:off x="1159856" y="1435699"/>
            <a:ext cx="6911123" cy="2554545"/>
          </a:xfrm>
          <a:prstGeom prst="rect">
            <a:avLst/>
          </a:prstGeom>
          <a:noFill/>
        </p:spPr>
        <p:txBody>
          <a:bodyPr wrap="none" lIns="91440" tIns="45720" rIns="91440" bIns="45720">
            <a:spAutoFit/>
          </a:bodyPr>
          <a:lstStyle/>
          <a:p>
            <a:pPr algn="ctr"/>
            <a:r>
              <a:rPr lang="en-US" sz="8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Water Filtration</a:t>
            </a:r>
          </a:p>
          <a:p>
            <a:pPr algn="ctr"/>
            <a:r>
              <a:rPr lang="en-US" sz="8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Challenge! </a:t>
            </a:r>
            <a:endParaRPr lang="en-US" sz="8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9" name="Rectangle 18"/>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11" name="Picture 2" descr="Image result for water droplet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142" y="4341264"/>
            <a:ext cx="2250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182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itle 1"/>
          <p:cNvSpPr txBox="1">
            <a:spLocks/>
          </p:cNvSpPr>
          <p:nvPr/>
        </p:nvSpPr>
        <p:spPr>
          <a:xfrm>
            <a:off x="962803" y="615773"/>
            <a:ext cx="7417844" cy="10630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dirty="0" smtClean="0">
                <a:latin typeface="+mn-lt"/>
              </a:rPr>
              <a:t>Can we </a:t>
            </a:r>
            <a:r>
              <a:rPr lang="en-AU" b="1" dirty="0" smtClean="0">
                <a:solidFill>
                  <a:srgbClr val="0082C8"/>
                </a:solidFill>
                <a:latin typeface="+mn-lt"/>
              </a:rPr>
              <a:t>drink water </a:t>
            </a:r>
            <a:r>
              <a:rPr lang="en-AU" dirty="0" smtClean="0">
                <a:latin typeface="+mn-lt"/>
              </a:rPr>
              <a:t>from everywhere we find it?</a:t>
            </a:r>
            <a:endParaRPr lang="en-AU" dirty="0">
              <a:latin typeface="+mn-lt"/>
            </a:endParaRPr>
          </a:p>
        </p:txBody>
      </p:sp>
      <p:pic>
        <p:nvPicPr>
          <p:cNvPr id="13" name="Picture 12"/>
          <p:cNvPicPr>
            <a:picLocks noChangeAspect="1"/>
          </p:cNvPicPr>
          <p:nvPr/>
        </p:nvPicPr>
        <p:blipFill>
          <a:blip r:embed="rId3"/>
          <a:stretch>
            <a:fillRect/>
          </a:stretch>
        </p:blipFill>
        <p:spPr>
          <a:xfrm>
            <a:off x="4601171" y="2303125"/>
            <a:ext cx="4059265" cy="3044450"/>
          </a:xfrm>
          <a:prstGeom prst="rect">
            <a:avLst/>
          </a:prstGeom>
        </p:spPr>
      </p:pic>
      <p:sp>
        <p:nvSpPr>
          <p:cNvPr id="14" name="TextBox 13"/>
          <p:cNvSpPr txBox="1"/>
          <p:nvPr/>
        </p:nvSpPr>
        <p:spPr>
          <a:xfrm>
            <a:off x="358316" y="6286540"/>
            <a:ext cx="4433140" cy="230832"/>
          </a:xfrm>
          <a:prstGeom prst="rect">
            <a:avLst/>
          </a:prstGeom>
          <a:noFill/>
        </p:spPr>
        <p:txBody>
          <a:bodyPr wrap="square" rtlCol="0">
            <a:spAutoFit/>
          </a:bodyPr>
          <a:lstStyle/>
          <a:p>
            <a:r>
              <a:rPr lang="en-AU" sz="900" i="1" dirty="0"/>
              <a:t>Image </a:t>
            </a:r>
            <a:r>
              <a:rPr lang="en-AU" sz="900" i="1" dirty="0" smtClean="0"/>
              <a:t>sources: www.haikudeck.com   www.pixabay.com </a:t>
            </a:r>
            <a:endParaRPr lang="en-AU" sz="900" i="1" dirty="0"/>
          </a:p>
        </p:txBody>
      </p:sp>
      <p:sp>
        <p:nvSpPr>
          <p:cNvPr id="15" name="Content Placeholder 2"/>
          <p:cNvSpPr txBox="1">
            <a:spLocks/>
          </p:cNvSpPr>
          <p:nvPr/>
        </p:nvSpPr>
        <p:spPr>
          <a:xfrm>
            <a:off x="551690" y="1779210"/>
            <a:ext cx="4360151" cy="36054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AU" dirty="0"/>
          </a:p>
          <a:p>
            <a:pPr marL="0" indent="0">
              <a:buFont typeface="Arial" panose="020B0604020202020204" pitchFamily="34" charset="0"/>
              <a:buNone/>
            </a:pPr>
            <a:endParaRPr lang="en-AU" dirty="0"/>
          </a:p>
        </p:txBody>
      </p:sp>
      <p:sp>
        <p:nvSpPr>
          <p:cNvPr id="17" name="Rectangle 16"/>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1026" name="Picture 2" descr="Boy, Puddle, Autumn, Raining, Leaves"/>
          <p:cNvPicPr>
            <a:picLocks noChangeAspect="1" noChangeArrowheads="1"/>
          </p:cNvPicPr>
          <p:nvPr/>
        </p:nvPicPr>
        <p:blipFill rotWithShape="1">
          <a:blip r:embed="rId4">
            <a:extLst>
              <a:ext uri="{28A0092B-C50C-407E-A947-70E740481C1C}">
                <a14:useLocalDpi xmlns:a14="http://schemas.microsoft.com/office/drawing/2010/main" val="0"/>
              </a:ext>
            </a:extLst>
          </a:blip>
          <a:srcRect l="8400" r="10653"/>
          <a:stretch/>
        </p:blipFill>
        <p:spPr bwMode="auto">
          <a:xfrm>
            <a:off x="585216" y="2315149"/>
            <a:ext cx="3681984" cy="303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902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311029" y="689871"/>
            <a:ext cx="8389865" cy="2123658"/>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rPr>
              <a:t>Water Filtration Challenge! </a:t>
            </a:r>
          </a:p>
        </p:txBody>
      </p:sp>
      <p:sp>
        <p:nvSpPr>
          <p:cNvPr id="11" name="Rectangle 10"/>
          <p:cNvSpPr/>
          <p:nvPr/>
        </p:nvSpPr>
        <p:spPr>
          <a:xfrm>
            <a:off x="962804" y="3050795"/>
            <a:ext cx="7104528" cy="378565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3000" dirty="0"/>
              <a:t>Construct a water </a:t>
            </a:r>
            <a:r>
              <a:rPr lang="en-AU" sz="3000" dirty="0" smtClean="0"/>
              <a:t>treatment system </a:t>
            </a:r>
            <a:r>
              <a:rPr lang="en-AU" sz="3000" dirty="0"/>
              <a:t>using </a:t>
            </a:r>
            <a:r>
              <a:rPr lang="en-AU" sz="3000" dirty="0" smtClean="0"/>
              <a:t>flocculation and filtration </a:t>
            </a:r>
            <a:r>
              <a:rPr lang="en-AU" sz="3000" dirty="0"/>
              <a:t>methods to clean dirty </a:t>
            </a:r>
            <a:r>
              <a:rPr lang="en-AU" sz="3000" dirty="0" smtClean="0"/>
              <a:t>water!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AU" sz="3000" dirty="0"/>
          </a:p>
          <a:p>
            <a:r>
              <a:rPr lang="en-AU" sz="2400" i="1" dirty="0"/>
              <a:t>Water </a:t>
            </a:r>
            <a:r>
              <a:rPr lang="en-AU" sz="2400" i="1" dirty="0" smtClean="0"/>
              <a:t>treatment </a:t>
            </a:r>
            <a:r>
              <a:rPr lang="en-AU" sz="2400" i="1" dirty="0"/>
              <a:t>teams will be scored on:</a:t>
            </a:r>
          </a:p>
          <a:p>
            <a:pPr marL="457200" indent="-193675">
              <a:buFont typeface="Arial" panose="020B0604020202020204" pitchFamily="34" charset="0"/>
              <a:buChar char="•"/>
            </a:pPr>
            <a:r>
              <a:rPr lang="en-AU" sz="2400" dirty="0"/>
              <a:t>How much </a:t>
            </a:r>
            <a:r>
              <a:rPr lang="en-AU" sz="2400" dirty="0" smtClean="0"/>
              <a:t>clean water </a:t>
            </a:r>
            <a:r>
              <a:rPr lang="en-AU" sz="2400" dirty="0"/>
              <a:t>makes it to the town</a:t>
            </a:r>
          </a:p>
          <a:p>
            <a:pPr marL="457200" indent="-193675">
              <a:buFont typeface="Arial" panose="020B0604020202020204" pitchFamily="34" charset="0"/>
              <a:buChar char="•"/>
            </a:pPr>
            <a:r>
              <a:rPr lang="en-AU" sz="2400" dirty="0"/>
              <a:t>How </a:t>
            </a:r>
            <a:r>
              <a:rPr lang="en-AU" sz="2400" dirty="0" smtClean="0"/>
              <a:t>clean the water appears!</a:t>
            </a:r>
            <a:endParaRPr lang="en-AU" sz="24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AU" sz="30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p:cNvSpPr/>
          <p:nvPr/>
        </p:nvSpPr>
        <p:spPr>
          <a:xfrm>
            <a:off x="1859102" y="4226568"/>
            <a:ext cx="6208229"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468889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2372768" y="438667"/>
            <a:ext cx="514320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Calibri" panose="020F0502020204030204"/>
                <a:ea typeface="+mn-ea"/>
                <a:cs typeface="+mn-cs"/>
              </a:rPr>
              <a:t>Design your Filtration System</a:t>
            </a:r>
          </a:p>
        </p:txBody>
      </p:sp>
      <p:pic>
        <p:nvPicPr>
          <p:cNvPr id="1026" name="Picture 2" descr="https://www.crd.bc.ca/docs/default-source/Partnerships-PDF/image-download/simple-water-filter-(jpg).jpg?sfvrsn=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394" y="974392"/>
            <a:ext cx="2575188" cy="47749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6161" y="6214155"/>
            <a:ext cx="492224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1" u="none" strike="noStrike" kern="1200" cap="none" spc="0" normalizeH="0" baseline="0" noProof="0" dirty="0">
                <a:ln>
                  <a:noFill/>
                </a:ln>
                <a:solidFill>
                  <a:prstClr val="black"/>
                </a:solidFill>
                <a:effectLst/>
                <a:uLnTx/>
                <a:uFillTx/>
                <a:latin typeface="Calibri" panose="020F0502020204030204"/>
                <a:ea typeface="+mn-ea"/>
                <a:cs typeface="+mn-cs"/>
              </a:rPr>
              <a:t>https://www.crd.bc.ca/education/school-programs/for-k12-teachers/educator-guides-resources/drinking-water/water-in-our-community </a:t>
            </a:r>
          </a:p>
        </p:txBody>
      </p:sp>
      <p:pic>
        <p:nvPicPr>
          <p:cNvPr id="1030" name="Picture 6" descr="http://www.hometrainingtools.com/media/images/art/WaterFilt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7736" y="1695665"/>
            <a:ext cx="3369394" cy="38266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6161" y="5976365"/>
            <a:ext cx="4568209"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smtClean="0">
                <a:ln>
                  <a:noFill/>
                </a:ln>
                <a:solidFill>
                  <a:prstClr val="black"/>
                </a:solidFill>
                <a:effectLst/>
                <a:uLnTx/>
                <a:uFillTx/>
                <a:latin typeface="Calibri" panose="020F0502020204030204"/>
                <a:ea typeface="+mn-ea"/>
                <a:cs typeface="+mn-cs"/>
              </a:rPr>
              <a:t>Images: http</a:t>
            </a:r>
            <a:r>
              <a:rPr kumimoji="0" lang="en-AU" sz="900" b="0" i="0" u="none" strike="noStrike" kern="1200" cap="none" spc="0" normalizeH="0" baseline="0" noProof="0" dirty="0">
                <a:ln>
                  <a:noFill/>
                </a:ln>
                <a:solidFill>
                  <a:prstClr val="black"/>
                </a:solidFill>
                <a:effectLst/>
                <a:uLnTx/>
                <a:uFillTx/>
                <a:latin typeface="Calibri" panose="020F0502020204030204"/>
                <a:ea typeface="+mn-ea"/>
                <a:cs typeface="+mn-cs"/>
              </a:rPr>
              <a:t>://www.hometrainingtools.com/a/water-filtration-science-project </a:t>
            </a:r>
          </a:p>
        </p:txBody>
      </p:sp>
      <p:sp>
        <p:nvSpPr>
          <p:cNvPr id="17" name="Rectangle 16"/>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1735319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1043490" y="364355"/>
            <a:ext cx="7474931"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5400" b="1" dirty="0" smtClean="0">
                <a:ln/>
                <a:solidFill>
                  <a:srgbClr val="0082C8"/>
                </a:solidFill>
              </a:rPr>
              <a:t>Filtration Challenge Rules</a:t>
            </a:r>
            <a:endParaRPr lang="en-AU" sz="5400" b="1" dirty="0">
              <a:ln/>
              <a:solidFill>
                <a:srgbClr val="0082C8"/>
              </a:solidFill>
            </a:endParaRPr>
          </a:p>
        </p:txBody>
      </p:sp>
      <p:sp>
        <p:nvSpPr>
          <p:cNvPr id="3" name="TextBox 2"/>
          <p:cNvSpPr txBox="1"/>
          <p:nvPr/>
        </p:nvSpPr>
        <p:spPr>
          <a:xfrm>
            <a:off x="756961" y="1291244"/>
            <a:ext cx="8047988" cy="489364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400" b="0" i="0" u="none" strike="noStrike" kern="1200" cap="none" spc="0" normalizeH="0" baseline="0" noProof="0" dirty="0">
                <a:ln>
                  <a:noFill/>
                </a:ln>
                <a:solidFill>
                  <a:prstClr val="black"/>
                </a:solidFill>
                <a:effectLst/>
                <a:uLnTx/>
                <a:uFillTx/>
              </a:rPr>
              <a:t>Your </a:t>
            </a:r>
            <a:r>
              <a:rPr kumimoji="0" lang="en-AU" sz="2400" b="0" i="0" u="none" strike="noStrike" kern="1200" cap="none" spc="0" normalizeH="0" baseline="0" noProof="0" dirty="0" smtClean="0">
                <a:ln>
                  <a:noFill/>
                </a:ln>
                <a:solidFill>
                  <a:prstClr val="black"/>
                </a:solidFill>
                <a:effectLst/>
                <a:uLnTx/>
                <a:uFillTx/>
              </a:rPr>
              <a:t>final filtration </a:t>
            </a:r>
            <a:r>
              <a:rPr kumimoji="0" lang="en-AU" sz="2400" b="0" i="0" u="none" strike="noStrike" kern="1200" cap="none" spc="0" normalizeH="0" baseline="0" noProof="0" dirty="0">
                <a:ln>
                  <a:noFill/>
                </a:ln>
                <a:solidFill>
                  <a:prstClr val="black"/>
                </a:solidFill>
                <a:effectLst/>
                <a:uLnTx/>
                <a:uFillTx/>
              </a:rPr>
              <a:t>system is limited to three of the </a:t>
            </a:r>
            <a:r>
              <a:rPr kumimoji="0" lang="en-AU" sz="2400" b="0" i="0" u="none" strike="noStrike" kern="1200" cap="none" spc="0" normalizeH="0" baseline="0" noProof="0" dirty="0" smtClean="0">
                <a:ln>
                  <a:noFill/>
                </a:ln>
                <a:solidFill>
                  <a:prstClr val="black"/>
                </a:solidFill>
                <a:effectLst/>
                <a:uLnTx/>
                <a:uFillTx/>
              </a:rPr>
              <a:t>filtering / flocculation </a:t>
            </a:r>
            <a:r>
              <a:rPr kumimoji="0" lang="en-AU" sz="2400" b="0" i="0" u="none" strike="noStrike" kern="1200" cap="none" spc="0" normalizeH="0" baseline="0" noProof="0" dirty="0">
                <a:ln>
                  <a:noFill/>
                </a:ln>
                <a:solidFill>
                  <a:prstClr val="black"/>
                </a:solidFill>
                <a:effectLst/>
                <a:uLnTx/>
                <a:uFillTx/>
              </a:rPr>
              <a:t>materials. </a:t>
            </a:r>
            <a:r>
              <a:rPr kumimoji="0" lang="en-AU" sz="2400" b="0" i="0" u="none" strike="noStrike" kern="1200" cap="none" spc="0" normalizeH="0" baseline="0" noProof="0" dirty="0" smtClean="0">
                <a:ln>
                  <a:noFill/>
                </a:ln>
                <a:solidFill>
                  <a:prstClr val="black"/>
                </a:solidFill>
                <a:effectLst/>
                <a:uLnTx/>
                <a:uFillTx/>
              </a:rPr>
              <a:t>Choose up to </a:t>
            </a:r>
            <a:r>
              <a:rPr kumimoji="0" lang="en-AU" sz="2400" b="0" i="0" u="none" strike="noStrike" kern="1200" cap="none" spc="0" normalizeH="0" baseline="0" noProof="0" dirty="0">
                <a:ln>
                  <a:noFill/>
                </a:ln>
                <a:solidFill>
                  <a:prstClr val="black"/>
                </a:solidFill>
                <a:effectLst/>
                <a:uLnTx/>
                <a:uFillTx/>
              </a:rPr>
              <a:t>three materials you think </a:t>
            </a:r>
            <a:r>
              <a:rPr kumimoji="0" lang="en-AU" sz="2400" b="0" i="0" u="none" strike="noStrike" kern="1200" cap="none" spc="0" normalizeH="0" baseline="0" noProof="0" dirty="0" smtClean="0">
                <a:ln>
                  <a:noFill/>
                </a:ln>
                <a:solidFill>
                  <a:prstClr val="black"/>
                </a:solidFill>
                <a:effectLst/>
                <a:uLnTx/>
                <a:uFillTx/>
              </a:rPr>
              <a:t>will </a:t>
            </a:r>
            <a:r>
              <a:rPr kumimoji="0" lang="en-AU" sz="2400" b="0" i="0" u="none" strike="noStrike" kern="1200" cap="none" spc="0" normalizeH="0" baseline="0" noProof="0" dirty="0">
                <a:ln>
                  <a:noFill/>
                </a:ln>
                <a:solidFill>
                  <a:prstClr val="black"/>
                </a:solidFill>
                <a:effectLst/>
                <a:uLnTx/>
                <a:uFillTx/>
              </a:rPr>
              <a:t>clean water the </a:t>
            </a:r>
            <a:r>
              <a:rPr kumimoji="0" lang="en-AU" sz="2400" b="0" i="0" u="none" strike="noStrike" kern="1200" cap="none" spc="0" normalizeH="0" baseline="0" noProof="0" dirty="0" smtClean="0">
                <a:ln>
                  <a:noFill/>
                </a:ln>
                <a:solidFill>
                  <a:prstClr val="black"/>
                </a:solidFill>
                <a:effectLst/>
                <a:uLnTx/>
                <a:uFillTx/>
              </a:rPr>
              <a:t>best when combined. </a:t>
            </a:r>
            <a:endParaRPr kumimoji="0" lang="en-AU" sz="2400" b="0" i="0" u="none" strike="noStrike" kern="1200" cap="none" spc="0" normalizeH="0" baseline="0" noProof="0" dirty="0">
              <a:ln>
                <a:noFill/>
              </a:ln>
              <a:solidFill>
                <a:prstClr val="black"/>
              </a:solidFill>
              <a:effectLst/>
              <a:uLnTx/>
              <a:uFillTx/>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400" b="0" i="0" u="none" strike="noStrike" kern="1200" cap="none" spc="0" normalizeH="0" baseline="0" noProof="0" dirty="0">
                <a:ln>
                  <a:noFill/>
                </a:ln>
                <a:solidFill>
                  <a:prstClr val="black"/>
                </a:solidFill>
                <a:effectLst/>
                <a:uLnTx/>
                <a:uFillTx/>
              </a:rPr>
              <a:t>Crushed and uncrushed materials </a:t>
            </a:r>
            <a:r>
              <a:rPr kumimoji="0" lang="en-AU" sz="2400" b="0" i="0" u="none" strike="noStrike" kern="1200" cap="none" spc="0" normalizeH="0" baseline="0" noProof="0" dirty="0" smtClean="0">
                <a:ln>
                  <a:noFill/>
                </a:ln>
                <a:solidFill>
                  <a:prstClr val="black"/>
                </a:solidFill>
                <a:effectLst/>
                <a:uLnTx/>
                <a:uFillTx/>
              </a:rPr>
              <a:t>of the same substance can </a:t>
            </a:r>
            <a:r>
              <a:rPr kumimoji="0" lang="en-AU" sz="2400" b="0" i="0" u="none" strike="noStrike" kern="1200" cap="none" spc="0" normalizeH="0" baseline="0" noProof="0" dirty="0">
                <a:ln>
                  <a:noFill/>
                </a:ln>
                <a:solidFill>
                  <a:prstClr val="black"/>
                </a:solidFill>
                <a:effectLst/>
                <a:uLnTx/>
                <a:uFillTx/>
              </a:rPr>
              <a:t>both be </a:t>
            </a:r>
            <a:r>
              <a:rPr kumimoji="0" lang="en-AU" sz="2400" b="0" i="0" u="none" strike="noStrike" kern="1200" cap="none" spc="0" normalizeH="0" baseline="0" noProof="0" dirty="0" smtClean="0">
                <a:ln>
                  <a:noFill/>
                </a:ln>
                <a:solidFill>
                  <a:prstClr val="black"/>
                </a:solidFill>
                <a:effectLst/>
                <a:uLnTx/>
                <a:uFillTx/>
              </a:rPr>
              <a:t>used, </a:t>
            </a:r>
            <a:r>
              <a:rPr kumimoji="0" lang="en-AU" sz="2400" b="0" i="0" u="none" strike="noStrike" kern="1200" cap="none" spc="0" normalizeH="0" baseline="0" noProof="0" dirty="0">
                <a:ln>
                  <a:noFill/>
                </a:ln>
                <a:solidFill>
                  <a:prstClr val="black"/>
                </a:solidFill>
                <a:effectLst/>
                <a:uLnTx/>
                <a:uFillTx/>
              </a:rPr>
              <a:t>and will be counted as </a:t>
            </a:r>
            <a:r>
              <a:rPr kumimoji="0" lang="en-AU" sz="2400" b="0" i="0" u="none" strike="noStrike" kern="1200" cap="none" spc="0" normalizeH="0" baseline="0" noProof="0" dirty="0" smtClean="0">
                <a:ln>
                  <a:noFill/>
                </a:ln>
                <a:solidFill>
                  <a:prstClr val="black"/>
                </a:solidFill>
                <a:effectLst/>
                <a:uLnTx/>
                <a:uFillTx/>
              </a:rPr>
              <a:t>one material.</a:t>
            </a:r>
            <a:endParaRPr kumimoji="0" lang="en-AU" sz="2400" b="0" i="0" u="none" strike="noStrike" kern="1200" cap="none" spc="0" normalizeH="0" baseline="0" noProof="0" dirty="0">
              <a:ln>
                <a:noFill/>
              </a:ln>
              <a:solidFill>
                <a:prstClr val="black"/>
              </a:solidFill>
              <a:effectLst/>
              <a:uLnTx/>
              <a:uFillTx/>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400" b="0" i="0" u="none" strike="noStrike" kern="1200" cap="none" spc="0" normalizeH="0" baseline="0" noProof="0" dirty="0">
                <a:ln>
                  <a:noFill/>
                </a:ln>
                <a:solidFill>
                  <a:prstClr val="black"/>
                </a:solidFill>
                <a:effectLst/>
                <a:uLnTx/>
                <a:uFillTx/>
              </a:rPr>
              <a:t>You decide how much of any </a:t>
            </a:r>
            <a:r>
              <a:rPr kumimoji="0" lang="en-AU" sz="2400" b="0" i="0" u="none" strike="noStrike" kern="1200" cap="none" spc="0" normalizeH="0" baseline="0" noProof="0" dirty="0" smtClean="0">
                <a:ln>
                  <a:noFill/>
                </a:ln>
                <a:solidFill>
                  <a:prstClr val="black"/>
                </a:solidFill>
                <a:effectLst/>
                <a:uLnTx/>
                <a:uFillTx/>
              </a:rPr>
              <a:t>one material </a:t>
            </a:r>
            <a:r>
              <a:rPr kumimoji="0" lang="en-AU" sz="2400" b="0" i="0" u="none" strike="noStrike" kern="1200" cap="none" spc="0" normalizeH="0" baseline="0" noProof="0" dirty="0">
                <a:ln>
                  <a:noFill/>
                </a:ln>
                <a:solidFill>
                  <a:prstClr val="black"/>
                </a:solidFill>
                <a:effectLst/>
                <a:uLnTx/>
                <a:uFillTx/>
              </a:rPr>
              <a:t>is used for your system. </a:t>
            </a:r>
          </a:p>
          <a:p>
            <a:pPr marL="285750" indent="-285750">
              <a:buFont typeface="Arial" panose="020B0604020202020204" pitchFamily="34" charset="0"/>
              <a:buChar char="•"/>
              <a:defRPr/>
            </a:pPr>
            <a:r>
              <a:rPr kumimoji="0" lang="en-AU" sz="2400" b="0" i="0" u="none" strike="noStrike" kern="1200" cap="none" spc="0" normalizeH="0" baseline="0" noProof="0" dirty="0" smtClean="0">
                <a:ln>
                  <a:noFill/>
                </a:ln>
                <a:solidFill>
                  <a:prstClr val="black"/>
                </a:solidFill>
                <a:effectLst/>
                <a:uLnTx/>
                <a:uFillTx/>
              </a:rPr>
              <a:t>Aim for at least </a:t>
            </a:r>
            <a:r>
              <a:rPr kumimoji="0" lang="en-AU" sz="2400" b="0" i="0" u="none" strike="noStrike" kern="1200" cap="none" spc="0" normalizeH="0" baseline="0" noProof="0" dirty="0">
                <a:ln>
                  <a:noFill/>
                </a:ln>
                <a:solidFill>
                  <a:prstClr val="black"/>
                </a:solidFill>
                <a:effectLst/>
                <a:uLnTx/>
                <a:uFillTx/>
              </a:rPr>
              <a:t>50 mL of </a:t>
            </a:r>
            <a:r>
              <a:rPr kumimoji="0" lang="en-AU" sz="2400" b="0" i="0" u="none" strike="noStrike" kern="1200" cap="none" spc="0" normalizeH="0" baseline="0" noProof="0" dirty="0" smtClean="0">
                <a:ln>
                  <a:noFill/>
                </a:ln>
                <a:solidFill>
                  <a:prstClr val="black"/>
                </a:solidFill>
                <a:effectLst/>
                <a:uLnTx/>
                <a:uFillTx/>
              </a:rPr>
              <a:t>water to </a:t>
            </a:r>
            <a:r>
              <a:rPr kumimoji="0" lang="en-AU" sz="2400" b="0" i="0" u="none" strike="noStrike" kern="1200" cap="none" spc="0" normalizeH="0" baseline="0" noProof="0" dirty="0">
                <a:ln>
                  <a:noFill/>
                </a:ln>
                <a:solidFill>
                  <a:prstClr val="black"/>
                </a:solidFill>
                <a:effectLst/>
                <a:uLnTx/>
                <a:uFillTx/>
              </a:rPr>
              <a:t>make it through the system </a:t>
            </a:r>
            <a:r>
              <a:rPr kumimoji="0" lang="en-AU" sz="2400" b="0" i="0" u="none" strike="noStrike" kern="1200" cap="none" spc="0" normalizeH="0" baseline="0" noProof="0" dirty="0" smtClean="0">
                <a:ln>
                  <a:noFill/>
                </a:ln>
                <a:solidFill>
                  <a:prstClr val="black"/>
                </a:solidFill>
                <a:effectLst/>
                <a:uLnTx/>
                <a:uFillTx/>
              </a:rPr>
              <a:t>into </a:t>
            </a:r>
            <a:r>
              <a:rPr kumimoji="0" lang="en-AU" sz="2400" b="0" i="0" u="none" strike="noStrike" kern="1200" cap="none" spc="0" normalizeH="0" baseline="0" noProof="0" dirty="0">
                <a:ln>
                  <a:noFill/>
                </a:ln>
                <a:solidFill>
                  <a:prstClr val="black"/>
                </a:solidFill>
                <a:effectLst/>
                <a:uLnTx/>
                <a:uFillTx/>
              </a:rPr>
              <a:t>the </a:t>
            </a:r>
            <a:r>
              <a:rPr kumimoji="0" lang="en-AU" sz="2400" b="0" i="0" u="none" strike="noStrike" kern="1200" cap="none" spc="0" normalizeH="0" baseline="0" noProof="0" dirty="0" smtClean="0">
                <a:ln>
                  <a:noFill/>
                </a:ln>
                <a:solidFill>
                  <a:prstClr val="black"/>
                </a:solidFill>
                <a:effectLst/>
                <a:uLnTx/>
                <a:uFillTx/>
              </a:rPr>
              <a:t>“drinking” </a:t>
            </a:r>
            <a:r>
              <a:rPr kumimoji="0" lang="en-AU" sz="2400" b="0" i="0" u="none" strike="noStrike" kern="1200" cap="none" spc="0" normalizeH="0" baseline="0" noProof="0" dirty="0">
                <a:ln>
                  <a:noFill/>
                </a:ln>
                <a:solidFill>
                  <a:prstClr val="black"/>
                </a:solidFill>
                <a:effectLst/>
                <a:uLnTx/>
                <a:uFillTx/>
              </a:rPr>
              <a:t>cup. </a:t>
            </a:r>
            <a:endParaRPr kumimoji="0" lang="en-AU" sz="2400" b="0" i="0" u="none" strike="noStrike" kern="1200" cap="none" spc="0" normalizeH="0" baseline="0" noProof="0" dirty="0" smtClean="0">
              <a:ln>
                <a:noFill/>
              </a:ln>
              <a:solidFill>
                <a:prstClr val="black"/>
              </a:solidFill>
              <a:effectLst/>
              <a:uLnTx/>
              <a:uFillTx/>
            </a:endParaRPr>
          </a:p>
          <a:p>
            <a:pPr marL="285750" indent="-285750">
              <a:buFont typeface="Arial" panose="020B0604020202020204" pitchFamily="34" charset="0"/>
              <a:buChar char="•"/>
              <a:defRPr/>
            </a:pPr>
            <a:r>
              <a:rPr lang="en-AU" sz="2400" dirty="0" smtClean="0">
                <a:solidFill>
                  <a:prstClr val="black"/>
                </a:solidFill>
              </a:rPr>
              <a:t>Do </a:t>
            </a:r>
            <a:r>
              <a:rPr lang="en-AU" sz="2400" dirty="0">
                <a:solidFill>
                  <a:prstClr val="black"/>
                </a:solidFill>
              </a:rPr>
              <a:t>not drink the water (dirty or filtered</a:t>
            </a:r>
            <a:r>
              <a:rPr lang="en-AU" sz="2400" dirty="0" smtClean="0">
                <a:solidFill>
                  <a:prstClr val="black"/>
                </a:solidFill>
              </a:rPr>
              <a:t>)! </a:t>
            </a:r>
            <a:endParaRPr lang="en-AU" sz="2400" dirty="0">
              <a:solidFill>
                <a:prstClr val="black"/>
              </a:solidFill>
            </a:endParaRPr>
          </a:p>
          <a:p>
            <a:pPr marL="285750" indent="-285750">
              <a:buFont typeface="Arial" panose="020B0604020202020204" pitchFamily="34" charset="0"/>
              <a:buChar char="•"/>
              <a:defRPr/>
            </a:pPr>
            <a:r>
              <a:rPr lang="en-AU" sz="2400" dirty="0" smtClean="0"/>
              <a:t>You </a:t>
            </a:r>
            <a:r>
              <a:rPr lang="en-AU" sz="2400" dirty="0"/>
              <a:t>will be scored based on: visible contaminants (floating chunks), </a:t>
            </a:r>
            <a:r>
              <a:rPr lang="en-AU" sz="2400" dirty="0" smtClean="0"/>
              <a:t>turbidity </a:t>
            </a:r>
            <a:r>
              <a:rPr lang="en-AU" sz="2400" dirty="0"/>
              <a:t>(</a:t>
            </a:r>
            <a:r>
              <a:rPr lang="en-AU" sz="2400" dirty="0" smtClean="0"/>
              <a:t>cloudiness/colour) </a:t>
            </a:r>
            <a:r>
              <a:rPr lang="en-AU" sz="2400" dirty="0"/>
              <a:t>and whether you managed to </a:t>
            </a:r>
            <a:r>
              <a:rPr lang="en-AU" sz="2400" dirty="0" smtClean="0"/>
              <a:t>any water!</a:t>
            </a:r>
            <a:endParaRPr kumimoji="0" lang="en-AU" sz="2400" b="0" i="0" u="none" strike="noStrike" kern="1200" cap="none" spc="0" normalizeH="0" baseline="0" noProof="0" dirty="0">
              <a:ln>
                <a:noFill/>
              </a:ln>
              <a:solidFill>
                <a:prstClr val="black"/>
              </a:solidFill>
              <a:effectLst/>
              <a:uLnTx/>
              <a:uFillTx/>
            </a:endParaRPr>
          </a:p>
        </p:txBody>
      </p:sp>
      <p:sp>
        <p:nvSpPr>
          <p:cNvPr id="14" name="Rectangle 13"/>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06139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610023" y="1163129"/>
            <a:ext cx="8234049" cy="5416868"/>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AU" b="1" i="0" u="none" strike="noStrike" kern="1200" cap="none" spc="0" normalizeH="0" baseline="0" noProof="0" dirty="0" smtClean="0">
                <a:ln>
                  <a:noFill/>
                </a:ln>
                <a:solidFill>
                  <a:prstClr val="black"/>
                </a:solidFill>
                <a:effectLst/>
                <a:uLnTx/>
                <a:uFillTx/>
                <a:latin typeface="Calibri" panose="020F0502020204030204"/>
              </a:rPr>
              <a:t>Drinking</a:t>
            </a:r>
            <a:r>
              <a:rPr kumimoji="0" lang="en-AU" b="1" i="0" u="none" strike="noStrike" kern="1200" cap="none" spc="0" normalizeH="0" noProof="0" dirty="0" smtClean="0">
                <a:ln>
                  <a:noFill/>
                </a:ln>
                <a:solidFill>
                  <a:prstClr val="black"/>
                </a:solidFill>
                <a:effectLst/>
                <a:uLnTx/>
                <a:uFillTx/>
                <a:latin typeface="Calibri" panose="020F0502020204030204"/>
              </a:rPr>
              <a:t> </a:t>
            </a:r>
            <a:r>
              <a:rPr kumimoji="0" lang="en-AU" b="1" i="0" u="none" strike="noStrike" kern="1200" cap="none" spc="0" normalizeH="0" baseline="0" noProof="0" dirty="0" smtClean="0">
                <a:ln>
                  <a:noFill/>
                </a:ln>
                <a:solidFill>
                  <a:prstClr val="black"/>
                </a:solidFill>
                <a:effectLst/>
                <a:uLnTx/>
                <a:uFillTx/>
                <a:latin typeface="Calibri" panose="020F0502020204030204"/>
              </a:rPr>
              <a:t>Water Treatment Processes, Water Supply,</a:t>
            </a:r>
            <a:r>
              <a:rPr kumimoji="0" lang="en-AU" b="1" i="0" u="none" strike="noStrike" kern="1200" cap="none" spc="0" normalizeH="0" noProof="0" dirty="0" smtClean="0">
                <a:ln>
                  <a:noFill/>
                </a:ln>
                <a:solidFill>
                  <a:prstClr val="black"/>
                </a:solidFill>
                <a:effectLst/>
                <a:uLnTx/>
                <a:uFillTx/>
                <a:latin typeface="Calibri" panose="020F0502020204030204"/>
              </a:rPr>
              <a:t> Pathogens</a:t>
            </a:r>
            <a:endParaRPr kumimoji="0" lang="en-AU" b="1" i="0" u="none" strike="noStrike" kern="1200" cap="none" spc="0" normalizeH="0" baseline="0" noProof="0" dirty="0" smtClean="0">
              <a:ln>
                <a:noFill/>
              </a:ln>
              <a:solidFill>
                <a:prstClr val="black"/>
              </a:solidFill>
              <a:effectLst/>
              <a:uLnTx/>
              <a:uFillTx/>
              <a:latin typeface="Calibri" panose="020F0502020204030204"/>
            </a:endParaRPr>
          </a:p>
          <a:p>
            <a:pPr lvl="0">
              <a:defRPr/>
            </a:pPr>
            <a:r>
              <a:rPr lang="en-AU" dirty="0" smtClean="0">
                <a:solidFill>
                  <a:prstClr val="black"/>
                </a:solidFill>
                <a:hlinkClick r:id="rId3"/>
              </a:rPr>
              <a:t>https</a:t>
            </a:r>
            <a:r>
              <a:rPr lang="en-AU" dirty="0">
                <a:solidFill>
                  <a:prstClr val="black"/>
                </a:solidFill>
                <a:hlinkClick r:id="rId3"/>
              </a:rPr>
              <a:t>://</a:t>
            </a:r>
            <a:r>
              <a:rPr lang="en-AU" dirty="0" smtClean="0">
                <a:solidFill>
                  <a:prstClr val="black"/>
                </a:solidFill>
                <a:hlinkClick r:id="rId3"/>
              </a:rPr>
              <a:t>www.hunterwater.com.au/Water-and-Sewer/Water-Supply/Water-Treatment-Processes.aspx</a:t>
            </a:r>
            <a:r>
              <a:rPr lang="en-AU" dirty="0" smtClean="0">
                <a:solidFill>
                  <a:prstClr val="black"/>
                </a:solidFill>
              </a:rPr>
              <a:t> </a:t>
            </a:r>
          </a:p>
          <a:p>
            <a:pPr lvl="0">
              <a:defRPr/>
            </a:pPr>
            <a:endParaRPr lang="en-AU" sz="500" dirty="0" smtClean="0">
              <a:solidFill>
                <a:prstClr val="black"/>
              </a:solidFill>
            </a:endParaRPr>
          </a:p>
          <a:p>
            <a:pPr lvl="0">
              <a:defRPr/>
            </a:pPr>
            <a:r>
              <a:rPr lang="en-AU" dirty="0">
                <a:solidFill>
                  <a:prstClr val="black"/>
                </a:solidFill>
                <a:hlinkClick r:id="rId4"/>
              </a:rPr>
              <a:t>https://</a:t>
            </a:r>
            <a:r>
              <a:rPr lang="en-AU" dirty="0" smtClean="0">
                <a:solidFill>
                  <a:prstClr val="black"/>
                </a:solidFill>
                <a:hlinkClick r:id="rId4"/>
              </a:rPr>
              <a:t>www.sawater.com.au/community-and-environment/our-water-and-sewerage-systems/water-treatment/conventional-water-treatment-plants</a:t>
            </a:r>
            <a:endParaRPr lang="en-AU" dirty="0" smtClean="0">
              <a:solidFill>
                <a:prstClr val="black"/>
              </a:solidFill>
            </a:endParaRPr>
          </a:p>
          <a:p>
            <a:pPr lvl="0">
              <a:defRPr/>
            </a:pPr>
            <a:endParaRPr lang="en-AU" sz="600" dirty="0">
              <a:solidFill>
                <a:prstClr val="black"/>
              </a:solidFill>
            </a:endParaRPr>
          </a:p>
          <a:p>
            <a:pPr lvl="0">
              <a:defRPr/>
            </a:pPr>
            <a:r>
              <a:rPr lang="en-AU" dirty="0">
                <a:solidFill>
                  <a:prstClr val="black"/>
                </a:solidFill>
                <a:hlinkClick r:id="rId5"/>
              </a:rPr>
              <a:t>https://</a:t>
            </a:r>
            <a:r>
              <a:rPr lang="en-AU" dirty="0" smtClean="0">
                <a:solidFill>
                  <a:prstClr val="black"/>
                </a:solidFill>
                <a:hlinkClick r:id="rId5"/>
              </a:rPr>
              <a:t>www.watercorporation.com.au/home/education/teaching-resources/elearning</a:t>
            </a:r>
            <a:endParaRPr lang="en-AU" dirty="0" smtClean="0">
              <a:solidFill>
                <a:prstClr val="black"/>
              </a:solidFill>
            </a:endParaRPr>
          </a:p>
          <a:p>
            <a:pPr lvl="0">
              <a:defRPr/>
            </a:pPr>
            <a:endParaRPr lang="en-AU" sz="600" dirty="0" smtClean="0">
              <a:solidFill>
                <a:prstClr val="black"/>
              </a:solidFill>
            </a:endParaRPr>
          </a:p>
          <a:p>
            <a:pPr lvl="0">
              <a:defRPr/>
            </a:pPr>
            <a:r>
              <a:rPr lang="en-AU" dirty="0">
                <a:solidFill>
                  <a:prstClr val="black"/>
                </a:solidFill>
                <a:hlinkClick r:id="rId6"/>
              </a:rPr>
              <a:t>http://</a:t>
            </a:r>
            <a:r>
              <a:rPr lang="en-AU" dirty="0" smtClean="0">
                <a:solidFill>
                  <a:prstClr val="black"/>
                </a:solidFill>
                <a:hlinkClick r:id="rId6"/>
              </a:rPr>
              <a:t>hsc.sca.nsw.gov.au/biology/water-pathogens</a:t>
            </a:r>
            <a:endParaRPr lang="en-AU" dirty="0" smtClean="0">
              <a:solidFill>
                <a:prstClr val="black"/>
              </a:solidFill>
            </a:endParaRPr>
          </a:p>
          <a:p>
            <a:pPr lvl="0">
              <a:defRPr/>
            </a:pPr>
            <a:endParaRPr lang="en-AU" sz="600" dirty="0">
              <a:solidFill>
                <a:prstClr val="black"/>
              </a:solidFill>
            </a:endParaRPr>
          </a:p>
          <a:p>
            <a:pPr lvl="0">
              <a:defRPr/>
            </a:pPr>
            <a:r>
              <a:rPr lang="en-AU" b="1" dirty="0" smtClean="0">
                <a:solidFill>
                  <a:prstClr val="black"/>
                </a:solidFill>
              </a:rPr>
              <a:t>Desalination Facts</a:t>
            </a:r>
          </a:p>
          <a:p>
            <a:pPr lvl="0">
              <a:defRPr/>
            </a:pPr>
            <a:r>
              <a:rPr lang="en-AU" dirty="0">
                <a:solidFill>
                  <a:prstClr val="black"/>
                </a:solidFill>
                <a:hlinkClick r:id="rId7"/>
              </a:rPr>
              <a:t>http://</a:t>
            </a:r>
            <a:r>
              <a:rPr lang="en-AU" dirty="0" smtClean="0">
                <a:solidFill>
                  <a:prstClr val="black"/>
                </a:solidFill>
                <a:hlinkClick r:id="rId7"/>
              </a:rPr>
              <a:t>www.ffc.org.au/FFC_files/desal/Whatisdesalination-factsheet-1.pdf</a:t>
            </a:r>
            <a:endParaRPr lang="en-AU" dirty="0" smtClean="0">
              <a:solidFill>
                <a:prstClr val="black"/>
              </a:solidFill>
            </a:endParaRPr>
          </a:p>
          <a:p>
            <a:pPr lvl="0">
              <a:defRPr/>
            </a:pPr>
            <a:endParaRPr lang="en-AU" sz="600" dirty="0">
              <a:solidFill>
                <a:prstClr val="black"/>
              </a:solidFill>
            </a:endParaRPr>
          </a:p>
          <a:p>
            <a:pPr lvl="0">
              <a:defRPr/>
            </a:pPr>
            <a:r>
              <a:rPr lang="en-AU" b="1" dirty="0" smtClean="0">
                <a:solidFill>
                  <a:prstClr val="black"/>
                </a:solidFill>
              </a:rPr>
              <a:t>Solutions and Dissolving</a:t>
            </a:r>
          </a:p>
          <a:p>
            <a:pPr lvl="0">
              <a:defRPr/>
            </a:pPr>
            <a:r>
              <a:rPr lang="en-AU" dirty="0">
                <a:solidFill>
                  <a:prstClr val="black"/>
                </a:solidFill>
                <a:hlinkClick r:id="rId8"/>
              </a:rPr>
              <a:t>http://</a:t>
            </a:r>
            <a:r>
              <a:rPr lang="en-AU" dirty="0" smtClean="0">
                <a:solidFill>
                  <a:prstClr val="black"/>
                </a:solidFill>
                <a:hlinkClick r:id="rId8"/>
              </a:rPr>
              <a:t>www.ducksters.com/science/chemistry/solutions_and_dissolving.php</a:t>
            </a:r>
            <a:endParaRPr lang="en-AU" dirty="0" smtClean="0">
              <a:solidFill>
                <a:prstClr val="black"/>
              </a:solidFill>
            </a:endParaRPr>
          </a:p>
          <a:p>
            <a:pPr lvl="0">
              <a:defRPr/>
            </a:pPr>
            <a:endParaRPr lang="en-AU" sz="600" b="1" dirty="0">
              <a:solidFill>
                <a:prstClr val="black"/>
              </a:solidFill>
            </a:endParaRPr>
          </a:p>
          <a:p>
            <a:pPr lvl="0">
              <a:defRPr/>
            </a:pPr>
            <a:r>
              <a:rPr lang="en-AU" b="1" dirty="0" smtClean="0">
                <a:solidFill>
                  <a:prstClr val="black"/>
                </a:solidFill>
              </a:rPr>
              <a:t>Osmosis &amp; Reverse Osmosis</a:t>
            </a:r>
          </a:p>
          <a:p>
            <a:pPr lvl="0">
              <a:defRPr/>
            </a:pPr>
            <a:r>
              <a:rPr lang="en-AU" dirty="0">
                <a:solidFill>
                  <a:prstClr val="black"/>
                </a:solidFill>
                <a:hlinkClick r:id="rId9"/>
              </a:rPr>
              <a:t>http://puretecwater.com/reverse-osmosis/what-is-reverse-osmosis</a:t>
            </a:r>
            <a:r>
              <a:rPr lang="en-AU" dirty="0">
                <a:solidFill>
                  <a:prstClr val="black"/>
                </a:solidFill>
              </a:rPr>
              <a:t> </a:t>
            </a:r>
          </a:p>
          <a:p>
            <a:pPr lvl="0">
              <a:defRPr/>
            </a:pPr>
            <a:endParaRPr lang="en-AU" sz="500" dirty="0">
              <a:solidFill>
                <a:prstClr val="black"/>
              </a:solidFill>
            </a:endParaRPr>
          </a:p>
          <a:p>
            <a:pPr lvl="0">
              <a:defRPr/>
            </a:pPr>
            <a:r>
              <a:rPr lang="en-AU" dirty="0">
                <a:solidFill>
                  <a:prstClr val="black"/>
                </a:solidFill>
                <a:hlinkClick r:id="rId10"/>
              </a:rPr>
              <a:t>http://www.science-sparks.com/2015/04/18/osmosis-made-easy/</a:t>
            </a:r>
            <a:endParaRPr lang="en-AU" dirty="0">
              <a:solidFill>
                <a:prstClr val="black"/>
              </a:solidFill>
            </a:endParaRPr>
          </a:p>
          <a:p>
            <a:pPr lvl="0">
              <a:defRPr/>
            </a:pPr>
            <a:endParaRPr lang="en-AU" sz="500" dirty="0" smtClean="0">
              <a:solidFill>
                <a:prstClr val="black"/>
              </a:solidFill>
              <a:hlinkClick r:id="rId11"/>
            </a:endParaRPr>
          </a:p>
          <a:p>
            <a:pPr lvl="0">
              <a:defRPr/>
            </a:pPr>
            <a:r>
              <a:rPr lang="en-AU" dirty="0" smtClean="0">
                <a:solidFill>
                  <a:prstClr val="black"/>
                </a:solidFill>
                <a:hlinkClick r:id="rId11"/>
              </a:rPr>
              <a:t>https</a:t>
            </a:r>
            <a:r>
              <a:rPr lang="en-AU" dirty="0">
                <a:solidFill>
                  <a:prstClr val="black"/>
                </a:solidFill>
                <a:hlinkClick r:id="rId11"/>
              </a:rPr>
              <a:t>://</a:t>
            </a:r>
            <a:r>
              <a:rPr lang="en-AU" dirty="0" smtClean="0">
                <a:solidFill>
                  <a:prstClr val="black"/>
                </a:solidFill>
                <a:hlinkClick r:id="rId11"/>
              </a:rPr>
              <a:t>sciencing.com/osmosis-kids-8650496.html</a:t>
            </a:r>
            <a:endParaRPr lang="en-AU" dirty="0" smtClean="0">
              <a:solidFill>
                <a:prstClr val="black"/>
              </a:solidFill>
            </a:endParaRPr>
          </a:p>
        </p:txBody>
      </p:sp>
      <p:sp>
        <p:nvSpPr>
          <p:cNvPr id="3" name="TextBox 2"/>
          <p:cNvSpPr txBox="1"/>
          <p:nvPr/>
        </p:nvSpPr>
        <p:spPr>
          <a:xfrm>
            <a:off x="2890911" y="218810"/>
            <a:ext cx="448482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5400" b="0" i="0" u="none" strike="noStrike" kern="1200" cap="none" spc="0" normalizeH="0" baseline="0" noProof="0" dirty="0">
                <a:ln>
                  <a:noFill/>
                </a:ln>
                <a:solidFill>
                  <a:prstClr val="black"/>
                </a:solidFill>
                <a:effectLst/>
                <a:uLnTx/>
                <a:uFillTx/>
                <a:latin typeface="Calibri" panose="020F0502020204030204"/>
                <a:ea typeface="+mn-ea"/>
                <a:cs typeface="+mn-cs"/>
              </a:rPr>
              <a:t>References</a:t>
            </a:r>
          </a:p>
        </p:txBody>
      </p:sp>
      <p:sp>
        <p:nvSpPr>
          <p:cNvPr id="14" name="Rectangle 13"/>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4045109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p:cNvSpPr txBox="1">
            <a:spLocks/>
          </p:cNvSpPr>
          <p:nvPr/>
        </p:nvSpPr>
        <p:spPr>
          <a:xfrm>
            <a:off x="768286" y="778330"/>
            <a:ext cx="8234048" cy="15087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5400" dirty="0" smtClean="0">
                <a:latin typeface="+mn-lt"/>
              </a:rPr>
              <a:t>How do we get </a:t>
            </a:r>
            <a:r>
              <a:rPr lang="en-AU" sz="5400" dirty="0" smtClean="0">
                <a:solidFill>
                  <a:srgbClr val="0082C8"/>
                </a:solidFill>
                <a:latin typeface="+mn-lt"/>
              </a:rPr>
              <a:t>clean water</a:t>
            </a:r>
            <a:r>
              <a:rPr lang="en-AU" sz="5400" dirty="0" smtClean="0">
                <a:latin typeface="+mn-lt"/>
              </a:rPr>
              <a:t>?</a:t>
            </a:r>
            <a:endParaRPr lang="en-AU" sz="5400" dirty="0">
              <a:latin typeface="+mn-lt"/>
            </a:endParaRPr>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17306" r="16052"/>
          <a:stretch/>
        </p:blipFill>
        <p:spPr>
          <a:xfrm>
            <a:off x="4505962" y="2017940"/>
            <a:ext cx="3835751" cy="3240000"/>
          </a:xfrm>
          <a:prstGeom prst="rect">
            <a:avLst/>
          </a:prstGeom>
        </p:spPr>
      </p:pic>
      <p:sp>
        <p:nvSpPr>
          <p:cNvPr id="3" name="Rectangle 2"/>
          <p:cNvSpPr/>
          <p:nvPr/>
        </p:nvSpPr>
        <p:spPr>
          <a:xfrm>
            <a:off x="464419" y="6374404"/>
            <a:ext cx="2119491" cy="230832"/>
          </a:xfrm>
          <a:prstGeom prst="rect">
            <a:avLst/>
          </a:prstGeom>
        </p:spPr>
        <p:txBody>
          <a:bodyPr wrap="none">
            <a:spAutoFit/>
          </a:bodyPr>
          <a:lstStyle/>
          <a:p>
            <a:r>
              <a:rPr lang="en-AU" sz="900" i="1" dirty="0"/>
              <a:t>Image source: http://www.pixabay.com/ </a:t>
            </a:r>
          </a:p>
        </p:txBody>
      </p:sp>
      <p:pic>
        <p:nvPicPr>
          <p:cNvPr id="1026" name="Picture 2" descr="Feeding, Fish, Animal, Child, Toddler, Fish Tank, Water"/>
          <p:cNvPicPr>
            <a:picLocks noChangeAspect="1" noChangeArrowheads="1"/>
          </p:cNvPicPr>
          <p:nvPr/>
        </p:nvPicPr>
        <p:blipFill rotWithShape="1">
          <a:blip r:embed="rId5">
            <a:extLst>
              <a:ext uri="{28A0092B-C50C-407E-A947-70E740481C1C}">
                <a14:useLocalDpi xmlns:a14="http://schemas.microsoft.com/office/drawing/2010/main" val="0"/>
              </a:ext>
            </a:extLst>
          </a:blip>
          <a:srcRect b="37951"/>
          <a:stretch/>
        </p:blipFill>
        <p:spPr bwMode="auto">
          <a:xfrm>
            <a:off x="836525" y="2017940"/>
            <a:ext cx="3067769" cy="32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607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p:cNvSpPr txBox="1">
            <a:spLocks/>
          </p:cNvSpPr>
          <p:nvPr/>
        </p:nvSpPr>
        <p:spPr>
          <a:xfrm>
            <a:off x="1466618" y="551859"/>
            <a:ext cx="6172004" cy="7432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dirty="0" smtClean="0">
                <a:latin typeface="+mn-lt"/>
              </a:rPr>
              <a:t>Water Treatment</a:t>
            </a:r>
            <a:endParaRPr lang="en-AU" dirty="0">
              <a:latin typeface="+mn-lt"/>
            </a:endParaRPr>
          </a:p>
        </p:txBody>
      </p:sp>
      <p:sp>
        <p:nvSpPr>
          <p:cNvPr id="9" name="TextBox 8"/>
          <p:cNvSpPr txBox="1"/>
          <p:nvPr/>
        </p:nvSpPr>
        <p:spPr>
          <a:xfrm>
            <a:off x="701429" y="5561107"/>
            <a:ext cx="4109782" cy="684803"/>
          </a:xfrm>
          <a:prstGeom prst="rect">
            <a:avLst/>
          </a:prstGeom>
          <a:noFill/>
        </p:spPr>
        <p:txBody>
          <a:bodyPr wrap="square" rtlCol="0">
            <a:spAutoFit/>
          </a:bodyPr>
          <a:lstStyle/>
          <a:p>
            <a:pPr lvl="0">
              <a:defRPr/>
            </a:pPr>
            <a:r>
              <a:rPr lang="en-AU" sz="1400" dirty="0"/>
              <a:t>Sydney Water </a:t>
            </a:r>
            <a:r>
              <a:rPr lang="en-AU" sz="1400" dirty="0" smtClean="0"/>
              <a:t>Video</a:t>
            </a:r>
            <a:r>
              <a:rPr lang="en-AU" sz="1400" dirty="0"/>
              <a:t>: </a:t>
            </a:r>
            <a:r>
              <a:rPr lang="en-AU" sz="1400" dirty="0">
                <a:hlinkClick r:id="rId3" tooltip="Share link"/>
              </a:rPr>
              <a:t>https://youtu.be/rz2DGOMN_n4</a:t>
            </a:r>
            <a:endParaRPr lang="en-AU" sz="1400" dirty="0"/>
          </a:p>
          <a:p>
            <a:endParaRPr lang="en-AU" sz="1400" dirty="0"/>
          </a:p>
          <a:p>
            <a:endParaRPr lang="en-AU" sz="1050" dirty="0"/>
          </a:p>
        </p:txBody>
      </p:sp>
      <p:sp>
        <p:nvSpPr>
          <p:cNvPr id="16" name="Rectangle 15"/>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2" name="Picture 1"/>
          <p:cNvPicPr>
            <a:picLocks noChangeAspect="1"/>
          </p:cNvPicPr>
          <p:nvPr/>
        </p:nvPicPr>
        <p:blipFill>
          <a:blip r:embed="rId4"/>
          <a:stretch>
            <a:fillRect/>
          </a:stretch>
        </p:blipFill>
        <p:spPr>
          <a:xfrm>
            <a:off x="768285" y="1348862"/>
            <a:ext cx="7568670" cy="3998068"/>
          </a:xfrm>
          <a:prstGeom prst="rect">
            <a:avLst/>
          </a:prstGeom>
        </p:spPr>
      </p:pic>
      <p:sp>
        <p:nvSpPr>
          <p:cNvPr id="11" name="Rectangle 10"/>
          <p:cNvSpPr/>
          <p:nvPr/>
        </p:nvSpPr>
        <p:spPr>
          <a:xfrm>
            <a:off x="355070" y="6344671"/>
            <a:ext cx="2581062" cy="230832"/>
          </a:xfrm>
          <a:prstGeom prst="rect">
            <a:avLst/>
          </a:prstGeom>
        </p:spPr>
        <p:txBody>
          <a:bodyPr wrap="square">
            <a:spAutoFit/>
          </a:bodyPr>
          <a:lstStyle/>
          <a:p>
            <a:r>
              <a:rPr lang="en-AU" sz="900" i="1" dirty="0"/>
              <a:t>Image </a:t>
            </a:r>
            <a:r>
              <a:rPr lang="en-AU" sz="900" i="1" dirty="0" smtClean="0"/>
              <a:t>source: </a:t>
            </a:r>
            <a:r>
              <a:rPr lang="en-AU" sz="900" i="1" dirty="0"/>
              <a:t>http://www.sydneywater.com.au</a:t>
            </a:r>
            <a:r>
              <a:rPr lang="en-AU" sz="900" i="1" dirty="0" smtClean="0"/>
              <a:t>/ </a:t>
            </a:r>
            <a:endParaRPr lang="en-AU" sz="900" i="1" dirty="0"/>
          </a:p>
        </p:txBody>
      </p:sp>
    </p:spTree>
    <p:extLst>
      <p:ext uri="{BB962C8B-B14F-4D97-AF65-F5344CB8AC3E}">
        <p14:creationId xmlns:p14="http://schemas.microsoft.com/office/powerpoint/2010/main" val="2549327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p:cNvSpPr/>
          <p:nvPr/>
        </p:nvSpPr>
        <p:spPr>
          <a:xfrm>
            <a:off x="649410" y="593819"/>
            <a:ext cx="810786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dirty="0" smtClean="0">
                <a:ea typeface="+mj-ea"/>
                <a:cs typeface="+mj-cs"/>
              </a:rPr>
              <a:t>Can we clean muddy water?</a:t>
            </a:r>
            <a:endParaRPr lang="en-US" sz="5400" dirty="0">
              <a:ea typeface="+mj-ea"/>
              <a:cs typeface="+mj-cs"/>
            </a:endParaRPr>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2050" name="Picture 2" descr="Water Treatment Center Science / Weekly Family Science Activity"/>
          <p:cNvPicPr>
            <a:picLocks noChangeAspect="1" noChangeArrowheads="1"/>
          </p:cNvPicPr>
          <p:nvPr/>
        </p:nvPicPr>
        <p:blipFill rotWithShape="1">
          <a:blip r:embed="rId3">
            <a:extLst>
              <a:ext uri="{28A0092B-C50C-407E-A947-70E740481C1C}">
                <a14:useLocalDpi xmlns:a14="http://schemas.microsoft.com/office/drawing/2010/main" val="0"/>
              </a:ext>
            </a:extLst>
          </a:blip>
          <a:srcRect r="49362"/>
          <a:stretch/>
        </p:blipFill>
        <p:spPr bwMode="auto">
          <a:xfrm>
            <a:off x="1243013" y="1517149"/>
            <a:ext cx="6643687" cy="416089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64419" y="6374404"/>
            <a:ext cx="2433680" cy="230832"/>
          </a:xfrm>
          <a:prstGeom prst="rect">
            <a:avLst/>
          </a:prstGeom>
        </p:spPr>
        <p:txBody>
          <a:bodyPr wrap="none">
            <a:spAutoFit/>
          </a:bodyPr>
          <a:lstStyle/>
          <a:p>
            <a:r>
              <a:rPr lang="en-AU" sz="900" i="1" dirty="0"/>
              <a:t>Image source: https://www.sciencebuddies.org/</a:t>
            </a:r>
          </a:p>
        </p:txBody>
      </p:sp>
    </p:spTree>
    <p:extLst>
      <p:ext uri="{BB962C8B-B14F-4D97-AF65-F5344CB8AC3E}">
        <p14:creationId xmlns:p14="http://schemas.microsoft.com/office/powerpoint/2010/main" val="2477881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Content Placeholder 2"/>
          <p:cNvSpPr txBox="1">
            <a:spLocks/>
          </p:cNvSpPr>
          <p:nvPr/>
        </p:nvSpPr>
        <p:spPr>
          <a:xfrm>
            <a:off x="550116" y="1015268"/>
            <a:ext cx="7911691" cy="42062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en-AU" sz="2000" b="1" dirty="0"/>
              <a:t>Aim: </a:t>
            </a:r>
            <a:r>
              <a:rPr lang="en-AU" sz="2000" dirty="0"/>
              <a:t>T</a:t>
            </a:r>
            <a:r>
              <a:rPr lang="en-AU" sz="2000" dirty="0" smtClean="0"/>
              <a:t>o </a:t>
            </a:r>
            <a:r>
              <a:rPr lang="en-AU" sz="2000" dirty="0"/>
              <a:t>observe </a:t>
            </a:r>
            <a:r>
              <a:rPr lang="en-AU" sz="2000" dirty="0" smtClean="0"/>
              <a:t>a chemical process for cleaning muddy water</a:t>
            </a:r>
          </a:p>
          <a:p>
            <a:pPr marL="0" indent="0">
              <a:lnSpc>
                <a:spcPct val="110000"/>
              </a:lnSpc>
              <a:spcBef>
                <a:spcPts val="0"/>
              </a:spcBef>
              <a:buFont typeface="Arial" panose="020B0604020202020204" pitchFamily="34" charset="0"/>
              <a:buNone/>
            </a:pPr>
            <a:endParaRPr lang="en-AU" sz="500" dirty="0"/>
          </a:p>
          <a:p>
            <a:pPr marL="0" indent="0">
              <a:lnSpc>
                <a:spcPct val="110000"/>
              </a:lnSpc>
              <a:spcBef>
                <a:spcPts val="0"/>
              </a:spcBef>
              <a:buFont typeface="Arial" panose="020B0604020202020204" pitchFamily="34" charset="0"/>
              <a:buNone/>
            </a:pPr>
            <a:r>
              <a:rPr lang="en-AU" sz="2000" b="1" dirty="0" smtClean="0"/>
              <a:t>Materials (per group):</a:t>
            </a:r>
            <a:endParaRPr lang="en-AU" sz="2000" dirty="0"/>
          </a:p>
          <a:p>
            <a:pPr>
              <a:lnSpc>
                <a:spcPct val="110000"/>
              </a:lnSpc>
              <a:spcBef>
                <a:spcPts val="0"/>
              </a:spcBef>
            </a:pPr>
            <a:r>
              <a:rPr lang="en-AU" sz="2000" dirty="0"/>
              <a:t>2 clear cups or jars </a:t>
            </a:r>
            <a:endParaRPr lang="en-AU" sz="2000" dirty="0" smtClean="0"/>
          </a:p>
          <a:p>
            <a:pPr>
              <a:lnSpc>
                <a:spcPct val="110000"/>
              </a:lnSpc>
              <a:spcBef>
                <a:spcPts val="0"/>
              </a:spcBef>
            </a:pPr>
            <a:r>
              <a:rPr lang="en-AU" sz="2000" dirty="0" smtClean="0"/>
              <a:t>1 teaspoon of </a:t>
            </a:r>
            <a:r>
              <a:rPr lang="en-AU" sz="2000" dirty="0"/>
              <a:t>alum </a:t>
            </a:r>
            <a:r>
              <a:rPr lang="en-AU" sz="2000" dirty="0" smtClean="0"/>
              <a:t> </a:t>
            </a:r>
            <a:r>
              <a:rPr lang="en-AU" sz="2000" dirty="0"/>
              <a:t>(aluminium sulphate)                        </a:t>
            </a:r>
          </a:p>
          <a:p>
            <a:pPr>
              <a:lnSpc>
                <a:spcPct val="110000"/>
              </a:lnSpc>
              <a:spcBef>
                <a:spcPts val="0"/>
              </a:spcBef>
            </a:pPr>
            <a:r>
              <a:rPr lang="en-AU" sz="2000" dirty="0" smtClean="0"/>
              <a:t>2 spoons </a:t>
            </a:r>
          </a:p>
          <a:p>
            <a:pPr>
              <a:lnSpc>
                <a:spcPct val="110000"/>
              </a:lnSpc>
              <a:spcBef>
                <a:spcPts val="0"/>
              </a:spcBef>
            </a:pPr>
            <a:r>
              <a:rPr lang="en-AU" sz="2000" dirty="0" smtClean="0"/>
              <a:t>Dirty water (2 spoonful's of soil plus 500ml water)</a:t>
            </a:r>
          </a:p>
          <a:p>
            <a:pPr>
              <a:lnSpc>
                <a:spcPct val="110000"/>
              </a:lnSpc>
              <a:spcBef>
                <a:spcPts val="0"/>
              </a:spcBef>
            </a:pPr>
            <a:r>
              <a:rPr lang="en-AU" sz="2000" dirty="0" smtClean="0"/>
              <a:t>Marker </a:t>
            </a:r>
          </a:p>
          <a:p>
            <a:pPr marL="0" indent="0">
              <a:lnSpc>
                <a:spcPct val="110000"/>
              </a:lnSpc>
              <a:spcBef>
                <a:spcPts val="0"/>
              </a:spcBef>
              <a:buNone/>
            </a:pPr>
            <a:endParaRPr lang="en-AU" sz="500" b="1" dirty="0" smtClean="0"/>
          </a:p>
          <a:p>
            <a:pPr marL="0" indent="0">
              <a:lnSpc>
                <a:spcPct val="110000"/>
              </a:lnSpc>
              <a:spcBef>
                <a:spcPts val="0"/>
              </a:spcBef>
              <a:buNone/>
            </a:pPr>
            <a:r>
              <a:rPr lang="en-AU" sz="2000" b="1" dirty="0" smtClean="0"/>
              <a:t>Procedure</a:t>
            </a:r>
            <a:r>
              <a:rPr lang="en-AU" sz="2000" b="1" dirty="0"/>
              <a:t>:</a:t>
            </a:r>
          </a:p>
          <a:p>
            <a:pPr marL="514350" indent="-514350">
              <a:lnSpc>
                <a:spcPct val="110000"/>
              </a:lnSpc>
              <a:spcBef>
                <a:spcPts val="0"/>
              </a:spcBef>
              <a:buFont typeface="+mj-lt"/>
              <a:buAutoNum type="arabicPeriod"/>
            </a:pPr>
            <a:r>
              <a:rPr lang="en-AU" sz="2000" dirty="0" smtClean="0"/>
              <a:t>Form into groups of 2 to 3 students.</a:t>
            </a:r>
          </a:p>
          <a:p>
            <a:pPr marL="514350" indent="-514350">
              <a:lnSpc>
                <a:spcPct val="110000"/>
              </a:lnSpc>
              <a:spcBef>
                <a:spcPts val="0"/>
              </a:spcBef>
              <a:buFont typeface="+mj-lt"/>
              <a:buAutoNum type="arabicPeriod"/>
            </a:pPr>
            <a:r>
              <a:rPr lang="en-AU" sz="2000" dirty="0" smtClean="0"/>
              <a:t>Mix the soil into the water. </a:t>
            </a:r>
          </a:p>
          <a:p>
            <a:pPr marL="514350" indent="-514350">
              <a:lnSpc>
                <a:spcPct val="110000"/>
              </a:lnSpc>
              <a:spcBef>
                <a:spcPts val="0"/>
              </a:spcBef>
              <a:buFont typeface="+mj-lt"/>
              <a:buAutoNum type="arabicPeriod"/>
            </a:pPr>
            <a:r>
              <a:rPr lang="en-AU" sz="2000" dirty="0" smtClean="0"/>
              <a:t>Pour </a:t>
            </a:r>
            <a:r>
              <a:rPr lang="en-AU" sz="2000" dirty="0"/>
              <a:t>an equal amount of dirty water into each cup</a:t>
            </a:r>
            <a:r>
              <a:rPr lang="en-AU" sz="2000" dirty="0" smtClean="0"/>
              <a:t>.</a:t>
            </a:r>
          </a:p>
          <a:p>
            <a:pPr marL="514350" indent="-514350">
              <a:lnSpc>
                <a:spcPct val="110000"/>
              </a:lnSpc>
              <a:spcBef>
                <a:spcPts val="0"/>
              </a:spcBef>
              <a:buFont typeface="+mj-lt"/>
              <a:buAutoNum type="arabicPeriod"/>
            </a:pPr>
            <a:r>
              <a:rPr lang="en-AU" sz="2000" dirty="0" smtClean="0"/>
              <a:t>Use the marker to label 1 cup ‘Floc’ and the other ‘control’.</a:t>
            </a:r>
            <a:endParaRPr lang="en-AU" sz="2000" dirty="0"/>
          </a:p>
          <a:p>
            <a:pPr marL="514350" indent="-514350">
              <a:lnSpc>
                <a:spcPct val="110000"/>
              </a:lnSpc>
              <a:spcBef>
                <a:spcPts val="0"/>
              </a:spcBef>
              <a:buFont typeface="+mj-lt"/>
              <a:buAutoNum type="arabicPeriod"/>
            </a:pPr>
            <a:r>
              <a:rPr lang="en-AU" sz="2000" dirty="0"/>
              <a:t>Add a teaspoon of </a:t>
            </a:r>
            <a:r>
              <a:rPr lang="en-AU" sz="2000" dirty="0" smtClean="0"/>
              <a:t>alum to the cup marked </a:t>
            </a:r>
            <a:r>
              <a:rPr lang="en-AU" sz="2000" dirty="0"/>
              <a:t>‘Floc’.</a:t>
            </a:r>
          </a:p>
          <a:p>
            <a:pPr marL="514350" indent="-514350">
              <a:lnSpc>
                <a:spcPct val="110000"/>
              </a:lnSpc>
              <a:spcBef>
                <a:spcPts val="0"/>
              </a:spcBef>
              <a:buFont typeface="+mj-lt"/>
              <a:buAutoNum type="arabicPeriod"/>
            </a:pPr>
            <a:r>
              <a:rPr lang="en-AU" sz="2000" dirty="0"/>
              <a:t>Stir both </a:t>
            </a:r>
            <a:r>
              <a:rPr lang="en-AU" sz="2000" dirty="0" smtClean="0"/>
              <a:t>cups </a:t>
            </a:r>
            <a:r>
              <a:rPr lang="en-AU" sz="2000" dirty="0"/>
              <a:t>well for </a:t>
            </a:r>
            <a:r>
              <a:rPr lang="en-AU" sz="2000" dirty="0" smtClean="0"/>
              <a:t>about two </a:t>
            </a:r>
            <a:r>
              <a:rPr lang="en-AU" sz="2000" dirty="0"/>
              <a:t>minutes</a:t>
            </a:r>
            <a:r>
              <a:rPr lang="en-AU" sz="2000" dirty="0" smtClean="0"/>
              <a:t>. Observe both mixtures.</a:t>
            </a:r>
            <a:endParaRPr lang="en-AU" sz="2000" dirty="0"/>
          </a:p>
          <a:p>
            <a:pPr marL="514350" indent="-514350">
              <a:lnSpc>
                <a:spcPct val="110000"/>
              </a:lnSpc>
              <a:spcBef>
                <a:spcPts val="0"/>
              </a:spcBef>
              <a:buFont typeface="+mj-lt"/>
              <a:buAutoNum type="arabicPeriod"/>
            </a:pPr>
            <a:r>
              <a:rPr lang="en-AU" sz="2000" dirty="0" smtClean="0"/>
              <a:t>Stop stirring and wait 5 minutes.</a:t>
            </a:r>
          </a:p>
          <a:p>
            <a:pPr marL="514350" indent="-514350">
              <a:lnSpc>
                <a:spcPct val="110000"/>
              </a:lnSpc>
              <a:spcBef>
                <a:spcPts val="0"/>
              </a:spcBef>
              <a:buFont typeface="+mj-lt"/>
              <a:buAutoNum type="arabicPeriod"/>
            </a:pPr>
            <a:r>
              <a:rPr lang="en-AU" sz="2000" dirty="0" smtClean="0"/>
              <a:t>Observe both mixtures again.</a:t>
            </a:r>
            <a:endParaRPr lang="en-AU" sz="2000" dirty="0"/>
          </a:p>
        </p:txBody>
      </p:sp>
      <p:sp>
        <p:nvSpPr>
          <p:cNvPr id="2" name="Rectangle 1"/>
          <p:cNvSpPr/>
          <p:nvPr/>
        </p:nvSpPr>
        <p:spPr>
          <a:xfrm>
            <a:off x="4829806" y="117491"/>
            <a:ext cx="431419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Muddy Water </a:t>
            </a:r>
            <a:endParaRPr lang="en-US" sz="5400" b="1" cap="none" spc="0" dirty="0">
              <a:ln/>
              <a:solidFill>
                <a:schemeClr val="accent4"/>
              </a:solidFill>
              <a:effectLst/>
            </a:endParaRPr>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2050" name="Picture 2" descr="Water Treatment Center Science / Weekly Family Science Activity"/>
          <p:cNvPicPr>
            <a:picLocks noChangeAspect="1" noChangeArrowheads="1"/>
          </p:cNvPicPr>
          <p:nvPr/>
        </p:nvPicPr>
        <p:blipFill rotWithShape="1">
          <a:blip r:embed="rId3">
            <a:extLst>
              <a:ext uri="{28A0092B-C50C-407E-A947-70E740481C1C}">
                <a14:useLocalDpi xmlns:a14="http://schemas.microsoft.com/office/drawing/2010/main" val="0"/>
              </a:ext>
            </a:extLst>
          </a:blip>
          <a:srcRect l="18336" r="49362"/>
          <a:stretch/>
        </p:blipFill>
        <p:spPr bwMode="auto">
          <a:xfrm>
            <a:off x="6639951" y="1621119"/>
            <a:ext cx="2153748"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653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ater treatment pro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30" y="436729"/>
            <a:ext cx="4294103" cy="5738484"/>
          </a:xfrm>
          <a:prstGeom prst="rect">
            <a:avLst/>
          </a:prstGeom>
          <a:noFill/>
          <a:extLst>
            <a:ext uri="{909E8E84-426E-40DD-AFC4-6F175D3DCCD1}">
              <a14:hiddenFill xmlns:a14="http://schemas.microsoft.com/office/drawing/2010/main">
                <a:solidFill>
                  <a:srgbClr val="FFFFFF"/>
                </a:solidFill>
              </a14:hiddenFill>
            </a:ext>
          </a:extLst>
        </p:spPr>
      </p:pic>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itle 1"/>
          <p:cNvSpPr txBox="1">
            <a:spLocks/>
          </p:cNvSpPr>
          <p:nvPr/>
        </p:nvSpPr>
        <p:spPr>
          <a:xfrm>
            <a:off x="5510125" y="1653377"/>
            <a:ext cx="3492209" cy="26682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dirty="0" smtClean="0">
                <a:latin typeface="+mn-lt"/>
              </a:rPr>
              <a:t>The 5 main steps to clean water!</a:t>
            </a:r>
            <a:endParaRPr lang="en-AU" dirty="0">
              <a:latin typeface="+mn-lt"/>
            </a:endParaRPr>
          </a:p>
        </p:txBody>
      </p:sp>
      <p:sp>
        <p:nvSpPr>
          <p:cNvPr id="13" name="Content Placeholder 2"/>
          <p:cNvSpPr txBox="1">
            <a:spLocks/>
          </p:cNvSpPr>
          <p:nvPr/>
        </p:nvSpPr>
        <p:spPr>
          <a:xfrm>
            <a:off x="391162" y="1549869"/>
            <a:ext cx="8243799" cy="42385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AU" sz="2400" baseline="-25000" dirty="0"/>
          </a:p>
          <a:p>
            <a:pPr marL="0" indent="0" algn="ctr">
              <a:buNone/>
            </a:pPr>
            <a:endParaRPr lang="en-AU" sz="2400" baseline="-25000" dirty="0"/>
          </a:p>
        </p:txBody>
      </p:sp>
      <p:sp>
        <p:nvSpPr>
          <p:cNvPr id="2" name="TextBox 1"/>
          <p:cNvSpPr txBox="1"/>
          <p:nvPr/>
        </p:nvSpPr>
        <p:spPr>
          <a:xfrm>
            <a:off x="384142" y="6259207"/>
            <a:ext cx="4363273" cy="369332"/>
          </a:xfrm>
          <a:prstGeom prst="rect">
            <a:avLst/>
          </a:prstGeom>
          <a:noFill/>
        </p:spPr>
        <p:txBody>
          <a:bodyPr wrap="square" rtlCol="0">
            <a:spAutoFit/>
          </a:bodyPr>
          <a:lstStyle/>
          <a:p>
            <a:r>
              <a:rPr lang="en-AU" sz="900" i="1" dirty="0" smtClean="0"/>
              <a:t>Image source: https</a:t>
            </a:r>
            <a:r>
              <a:rPr lang="en-AU" sz="900" i="1" dirty="0"/>
              <a:t>://www.sawater.com.au/community-and-environment/our-water-and-sewerage-systems/water-treatment/conventional-water-treatment-plants</a:t>
            </a:r>
          </a:p>
        </p:txBody>
      </p:sp>
      <p:sp>
        <p:nvSpPr>
          <p:cNvPr id="17" name="Rectangle 16"/>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Tree>
    <p:extLst>
      <p:ext uri="{BB962C8B-B14F-4D97-AF65-F5344CB8AC3E}">
        <p14:creationId xmlns:p14="http://schemas.microsoft.com/office/powerpoint/2010/main" val="3269108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p:cNvSpPr txBox="1">
            <a:spLocks/>
          </p:cNvSpPr>
          <p:nvPr/>
        </p:nvSpPr>
        <p:spPr>
          <a:xfrm>
            <a:off x="1552179" y="497313"/>
            <a:ext cx="5907565" cy="6623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latin typeface="+mn-lt"/>
              </a:rPr>
              <a:t>What about Sea Water?</a:t>
            </a:r>
          </a:p>
        </p:txBody>
      </p:sp>
      <p:sp>
        <p:nvSpPr>
          <p:cNvPr id="9" name="Content Placeholder 2"/>
          <p:cNvSpPr txBox="1">
            <a:spLocks/>
          </p:cNvSpPr>
          <p:nvPr/>
        </p:nvSpPr>
        <p:spPr>
          <a:xfrm>
            <a:off x="226376" y="1302147"/>
            <a:ext cx="8394387" cy="42062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sz="2400" i="1" dirty="0"/>
              <a:t>Did you know that about 15% of Sydney’s </a:t>
            </a:r>
            <a:r>
              <a:rPr lang="en-AU" sz="2400" i="1" dirty="0" smtClean="0"/>
              <a:t/>
            </a:r>
            <a:br>
              <a:rPr lang="en-AU" sz="2400" i="1" dirty="0" smtClean="0"/>
            </a:br>
            <a:r>
              <a:rPr lang="en-AU" sz="2400" i="1" dirty="0" smtClean="0"/>
              <a:t>water </a:t>
            </a:r>
            <a:r>
              <a:rPr lang="en-AU" sz="2400" i="1" dirty="0"/>
              <a:t>is supplied by a Desalination </a:t>
            </a:r>
            <a:r>
              <a:rPr lang="en-AU" sz="2400" i="1" dirty="0" smtClean="0"/>
              <a:t>plant!</a:t>
            </a:r>
            <a:endParaRPr lang="en-AU" sz="2400" i="1" dirty="0"/>
          </a:p>
          <a:p>
            <a:pPr marL="0" indent="0" algn="ctr">
              <a:buFont typeface="Arial" panose="020B0604020202020204" pitchFamily="34" charset="0"/>
              <a:buNone/>
            </a:pPr>
            <a:endParaRPr lang="en-AU" sz="2400" i="1" dirty="0"/>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2" name="Picture 1"/>
          <p:cNvPicPr>
            <a:picLocks noChangeAspect="1"/>
          </p:cNvPicPr>
          <p:nvPr/>
        </p:nvPicPr>
        <p:blipFill rotWithShape="1">
          <a:blip r:embed="rId3"/>
          <a:srcRect t="9890"/>
          <a:stretch/>
        </p:blipFill>
        <p:spPr>
          <a:xfrm>
            <a:off x="1336132" y="2241757"/>
            <a:ext cx="6345075" cy="3811688"/>
          </a:xfrm>
          <a:prstGeom prst="rect">
            <a:avLst/>
          </a:prstGeom>
        </p:spPr>
      </p:pic>
      <p:sp>
        <p:nvSpPr>
          <p:cNvPr id="3" name="Rectangle 2"/>
          <p:cNvSpPr/>
          <p:nvPr/>
        </p:nvSpPr>
        <p:spPr>
          <a:xfrm>
            <a:off x="430577" y="6377215"/>
            <a:ext cx="1774845" cy="230832"/>
          </a:xfrm>
          <a:prstGeom prst="rect">
            <a:avLst/>
          </a:prstGeom>
        </p:spPr>
        <p:txBody>
          <a:bodyPr wrap="none">
            <a:spAutoFit/>
          </a:bodyPr>
          <a:lstStyle/>
          <a:p>
            <a:r>
              <a:rPr lang="en-AU" sz="900" i="1" dirty="0"/>
              <a:t>Image source: http</a:t>
            </a:r>
            <a:r>
              <a:rPr lang="en-AU" sz="900" i="1" dirty="0" smtClean="0"/>
              <a:t>://pixabay.com</a:t>
            </a:r>
            <a:endParaRPr lang="en-AU" sz="900" i="1" dirty="0"/>
          </a:p>
        </p:txBody>
      </p:sp>
    </p:spTree>
    <p:extLst>
      <p:ext uri="{BB962C8B-B14F-4D97-AF65-F5344CB8AC3E}">
        <p14:creationId xmlns:p14="http://schemas.microsoft.com/office/powerpoint/2010/main" val="941623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Picture 4" descr="Beaker, Chemistry, Empty, Glasswares, Lab, Laborato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0766" y="2526526"/>
            <a:ext cx="2160000" cy="2622597"/>
          </a:xfrm>
          <a:prstGeom prst="rect">
            <a:avLst/>
          </a:prstGeom>
          <a:noFill/>
          <a:extLst>
            <a:ext uri="{909E8E84-426E-40DD-AFC4-6F175D3DCCD1}">
              <a14:hiddenFill xmlns:a14="http://schemas.microsoft.com/office/drawing/2010/main">
                <a:solidFill>
                  <a:srgbClr val="FFFFFF"/>
                </a:solidFill>
              </a14:hiddenFill>
            </a:ext>
          </a:extLst>
        </p:spPr>
      </p:pic>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7" name="Oval 116"/>
          <p:cNvSpPr/>
          <p:nvPr/>
        </p:nvSpPr>
        <p:spPr>
          <a:xfrm>
            <a:off x="1984703" y="3645255"/>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5" name="TextBox 174"/>
          <p:cNvSpPr txBox="1"/>
          <p:nvPr/>
        </p:nvSpPr>
        <p:spPr>
          <a:xfrm>
            <a:off x="5838634" y="5167020"/>
            <a:ext cx="1576183" cy="461665"/>
          </a:xfrm>
          <a:prstGeom prst="rect">
            <a:avLst/>
          </a:prstGeom>
          <a:noFill/>
        </p:spPr>
        <p:txBody>
          <a:bodyPr wrap="square" rtlCol="0">
            <a:spAutoFit/>
          </a:bodyPr>
          <a:lstStyle/>
          <a:p>
            <a:r>
              <a:rPr lang="en-AU" sz="2400" dirty="0" smtClean="0"/>
              <a:t>Salt Water </a:t>
            </a:r>
            <a:endParaRPr lang="en-AU" sz="1600" dirty="0"/>
          </a:p>
        </p:txBody>
      </p:sp>
      <p:sp>
        <p:nvSpPr>
          <p:cNvPr id="176" name="TextBox 175"/>
          <p:cNvSpPr txBox="1"/>
          <p:nvPr/>
        </p:nvSpPr>
        <p:spPr>
          <a:xfrm>
            <a:off x="2525941" y="5218387"/>
            <a:ext cx="948652" cy="461665"/>
          </a:xfrm>
          <a:prstGeom prst="rect">
            <a:avLst/>
          </a:prstGeom>
          <a:noFill/>
        </p:spPr>
        <p:txBody>
          <a:bodyPr wrap="square" rtlCol="0">
            <a:spAutoFit/>
          </a:bodyPr>
          <a:lstStyle/>
          <a:p>
            <a:r>
              <a:rPr lang="en-AU" sz="2400" dirty="0"/>
              <a:t>Water</a:t>
            </a:r>
          </a:p>
        </p:txBody>
      </p:sp>
      <p:sp>
        <p:nvSpPr>
          <p:cNvPr id="178" name="Title 1"/>
          <p:cNvSpPr txBox="1">
            <a:spLocks/>
          </p:cNvSpPr>
          <p:nvPr/>
        </p:nvSpPr>
        <p:spPr>
          <a:xfrm>
            <a:off x="609913" y="590810"/>
            <a:ext cx="8234049" cy="150876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a:lstStyle>
          <a:p>
            <a:pPr algn="ctr"/>
            <a:r>
              <a:rPr lang="en-AU" sz="5400" cap="none" dirty="0" smtClean="0">
                <a:solidFill>
                  <a:schemeClr val="tx1"/>
                </a:solidFill>
                <a:latin typeface="+mn-lt"/>
              </a:rPr>
              <a:t>Salt-water is called a </a:t>
            </a:r>
            <a:r>
              <a:rPr lang="en-AU" sz="5400" b="1" cap="none" dirty="0" smtClean="0">
                <a:solidFill>
                  <a:srgbClr val="0082C8"/>
                </a:solidFill>
                <a:latin typeface="+mn-lt"/>
              </a:rPr>
              <a:t>“Solution”</a:t>
            </a:r>
            <a:endParaRPr lang="en-AU" sz="5400" b="1" cap="none" dirty="0">
              <a:solidFill>
                <a:srgbClr val="0082C8"/>
              </a:solidFill>
              <a:latin typeface="+mn-lt"/>
            </a:endParaRPr>
          </a:p>
        </p:txBody>
      </p:sp>
      <p:sp>
        <p:nvSpPr>
          <p:cNvPr id="183" name="Rectangle 18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216" name="Oval 215"/>
          <p:cNvSpPr/>
          <p:nvPr/>
        </p:nvSpPr>
        <p:spPr>
          <a:xfrm>
            <a:off x="2870723" y="4048311"/>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7" name="Oval 216"/>
          <p:cNvSpPr/>
          <p:nvPr/>
        </p:nvSpPr>
        <p:spPr>
          <a:xfrm>
            <a:off x="2261396" y="4013531"/>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8" name="Oval 217"/>
          <p:cNvSpPr/>
          <p:nvPr/>
        </p:nvSpPr>
        <p:spPr>
          <a:xfrm>
            <a:off x="2594537" y="3626838"/>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9" name="Oval 218"/>
          <p:cNvSpPr/>
          <p:nvPr/>
        </p:nvSpPr>
        <p:spPr>
          <a:xfrm>
            <a:off x="3068957" y="3626838"/>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0" name="Oval 219"/>
          <p:cNvSpPr/>
          <p:nvPr/>
        </p:nvSpPr>
        <p:spPr>
          <a:xfrm>
            <a:off x="3560887" y="3602846"/>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1" name="Oval 220"/>
          <p:cNvSpPr/>
          <p:nvPr/>
        </p:nvSpPr>
        <p:spPr>
          <a:xfrm>
            <a:off x="3370359" y="4024319"/>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2" name="Oval 221"/>
          <p:cNvSpPr/>
          <p:nvPr/>
        </p:nvSpPr>
        <p:spPr>
          <a:xfrm>
            <a:off x="3550359" y="4496741"/>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3" name="Oval 222"/>
          <p:cNvSpPr/>
          <p:nvPr/>
        </p:nvSpPr>
        <p:spPr>
          <a:xfrm>
            <a:off x="3068957" y="4499920"/>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4" name="Oval 223"/>
          <p:cNvSpPr/>
          <p:nvPr/>
        </p:nvSpPr>
        <p:spPr>
          <a:xfrm>
            <a:off x="2602281" y="4496741"/>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5" name="Oval 224"/>
          <p:cNvSpPr/>
          <p:nvPr/>
        </p:nvSpPr>
        <p:spPr>
          <a:xfrm>
            <a:off x="2081396" y="4499920"/>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4" name="Oval 233"/>
          <p:cNvSpPr/>
          <p:nvPr/>
        </p:nvSpPr>
        <p:spPr>
          <a:xfrm>
            <a:off x="5531340" y="3562819"/>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5" name="Isosceles Triangle 234"/>
          <p:cNvSpPr/>
          <p:nvPr/>
        </p:nvSpPr>
        <p:spPr>
          <a:xfrm flipV="1">
            <a:off x="5936820" y="3708073"/>
            <a:ext cx="252000" cy="252000"/>
          </a:xfrm>
          <a:prstGeom prst="triangl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36" name="Picture 4" descr="Beaker, Chemistry, Empty, Glasswares, Lab, Laborato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7403" y="2444090"/>
            <a:ext cx="2160000" cy="2622597"/>
          </a:xfrm>
          <a:prstGeom prst="rect">
            <a:avLst/>
          </a:prstGeom>
          <a:noFill/>
          <a:extLst>
            <a:ext uri="{909E8E84-426E-40DD-AFC4-6F175D3DCCD1}">
              <a14:hiddenFill xmlns:a14="http://schemas.microsoft.com/office/drawing/2010/main">
                <a:solidFill>
                  <a:srgbClr val="FFFFFF"/>
                </a:solidFill>
              </a14:hiddenFill>
            </a:ext>
          </a:extLst>
        </p:spPr>
      </p:pic>
      <p:sp>
        <p:nvSpPr>
          <p:cNvPr id="237" name="Oval 236"/>
          <p:cNvSpPr/>
          <p:nvPr/>
        </p:nvSpPr>
        <p:spPr>
          <a:xfrm>
            <a:off x="6417360" y="3965875"/>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8" name="Oval 237"/>
          <p:cNvSpPr/>
          <p:nvPr/>
        </p:nvSpPr>
        <p:spPr>
          <a:xfrm>
            <a:off x="5808033" y="3931095"/>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9" name="Oval 238"/>
          <p:cNvSpPr/>
          <p:nvPr/>
        </p:nvSpPr>
        <p:spPr>
          <a:xfrm>
            <a:off x="6141174" y="3544402"/>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0" name="Oval 239"/>
          <p:cNvSpPr/>
          <p:nvPr/>
        </p:nvSpPr>
        <p:spPr>
          <a:xfrm>
            <a:off x="6615594" y="3544402"/>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1" name="Oval 240"/>
          <p:cNvSpPr/>
          <p:nvPr/>
        </p:nvSpPr>
        <p:spPr>
          <a:xfrm>
            <a:off x="7107524" y="3520410"/>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2" name="Oval 241"/>
          <p:cNvSpPr/>
          <p:nvPr/>
        </p:nvSpPr>
        <p:spPr>
          <a:xfrm>
            <a:off x="6916996" y="3941883"/>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3" name="Oval 242"/>
          <p:cNvSpPr/>
          <p:nvPr/>
        </p:nvSpPr>
        <p:spPr>
          <a:xfrm>
            <a:off x="7096996" y="4414305"/>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4" name="Oval 243"/>
          <p:cNvSpPr/>
          <p:nvPr/>
        </p:nvSpPr>
        <p:spPr>
          <a:xfrm>
            <a:off x="6615594" y="4417484"/>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5" name="Oval 244"/>
          <p:cNvSpPr/>
          <p:nvPr/>
        </p:nvSpPr>
        <p:spPr>
          <a:xfrm>
            <a:off x="6148918" y="4414305"/>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6" name="Oval 245"/>
          <p:cNvSpPr/>
          <p:nvPr/>
        </p:nvSpPr>
        <p:spPr>
          <a:xfrm>
            <a:off x="5628033" y="4417484"/>
            <a:ext cx="360000" cy="3600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8" name="Isosceles Triangle 247"/>
          <p:cNvSpPr/>
          <p:nvPr/>
        </p:nvSpPr>
        <p:spPr>
          <a:xfrm flipV="1">
            <a:off x="5959616" y="4388117"/>
            <a:ext cx="252000" cy="252000"/>
          </a:xfrm>
          <a:prstGeom prst="triangl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9" name="Isosceles Triangle 248"/>
          <p:cNvSpPr/>
          <p:nvPr/>
        </p:nvSpPr>
        <p:spPr>
          <a:xfrm flipV="1">
            <a:off x="6720692" y="3941627"/>
            <a:ext cx="252000" cy="252000"/>
          </a:xfrm>
          <a:prstGeom prst="triangl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0" name="Isosceles Triangle 249"/>
          <p:cNvSpPr/>
          <p:nvPr/>
        </p:nvSpPr>
        <p:spPr>
          <a:xfrm flipV="1">
            <a:off x="6893393" y="4385174"/>
            <a:ext cx="252000" cy="252000"/>
          </a:xfrm>
          <a:prstGeom prst="triangl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1" name="Isosceles Triangle 250"/>
          <p:cNvSpPr/>
          <p:nvPr/>
        </p:nvSpPr>
        <p:spPr>
          <a:xfrm flipV="1">
            <a:off x="7206388" y="3952524"/>
            <a:ext cx="252000" cy="252000"/>
          </a:xfrm>
          <a:prstGeom prst="triangl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2" name="Isosceles Triangle 251"/>
          <p:cNvSpPr/>
          <p:nvPr/>
        </p:nvSpPr>
        <p:spPr>
          <a:xfrm flipV="1">
            <a:off x="6192551" y="4118090"/>
            <a:ext cx="252000" cy="252000"/>
          </a:xfrm>
          <a:prstGeom prst="triangl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3" name="Rectangle 252"/>
          <p:cNvSpPr/>
          <p:nvPr/>
        </p:nvSpPr>
        <p:spPr>
          <a:xfrm>
            <a:off x="430577" y="6377215"/>
            <a:ext cx="2367956" cy="230832"/>
          </a:xfrm>
          <a:prstGeom prst="rect">
            <a:avLst/>
          </a:prstGeom>
        </p:spPr>
        <p:txBody>
          <a:bodyPr wrap="none">
            <a:spAutoFit/>
          </a:bodyPr>
          <a:lstStyle/>
          <a:p>
            <a:r>
              <a:rPr lang="en-AU" sz="900" i="1" dirty="0"/>
              <a:t>Image source: http</a:t>
            </a:r>
            <a:r>
              <a:rPr lang="en-AU" sz="900" i="1" dirty="0" smtClean="0"/>
              <a:t>://pixabay.com  and SMART</a:t>
            </a:r>
            <a:endParaRPr lang="en-AU" sz="900" i="1" dirty="0"/>
          </a:p>
        </p:txBody>
      </p:sp>
    </p:spTree>
    <p:extLst>
      <p:ext uri="{BB962C8B-B14F-4D97-AF65-F5344CB8AC3E}">
        <p14:creationId xmlns:p14="http://schemas.microsoft.com/office/powerpoint/2010/main" val="18546777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4504</TotalTime>
  <Words>3678</Words>
  <Application>Microsoft Office PowerPoint</Application>
  <PresentationFormat>On-screen Show (4:3)</PresentationFormat>
  <Paragraphs>354</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Narrow</vt:lpstr>
      <vt:lpstr>Calibri</vt:lpstr>
      <vt:lpstr>Calibri Light</vt:lpstr>
      <vt:lpstr>Office Theme</vt:lpstr>
      <vt:lpstr>WATER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Newcastle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Kearney</dc:creator>
  <cp:lastModifiedBy>Milli Styles</cp:lastModifiedBy>
  <cp:revision>170</cp:revision>
  <dcterms:created xsi:type="dcterms:W3CDTF">2015-12-03T23:05:44Z</dcterms:created>
  <dcterms:modified xsi:type="dcterms:W3CDTF">2018-03-23T05:07:16Z</dcterms:modified>
</cp:coreProperties>
</file>