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5" r:id="rId2"/>
    <p:sldId id="296" r:id="rId3"/>
    <p:sldId id="293" r:id="rId4"/>
    <p:sldId id="298" r:id="rId5"/>
    <p:sldId id="297" r:id="rId6"/>
    <p:sldId id="299" r:id="rId7"/>
    <p:sldId id="264" r:id="rId8"/>
    <p:sldId id="269" r:id="rId9"/>
    <p:sldId id="300" r:id="rId10"/>
    <p:sldId id="268" r:id="rId11"/>
    <p:sldId id="301" r:id="rId12"/>
    <p:sldId id="276" r:id="rId13"/>
    <p:sldId id="270" r:id="rId14"/>
    <p:sldId id="272" r:id="rId15"/>
    <p:sldId id="273" r:id="rId16"/>
    <p:sldId id="302" r:id="rId17"/>
    <p:sldId id="274" r:id="rId18"/>
    <p:sldId id="282" r:id="rId19"/>
    <p:sldId id="281" r:id="rId20"/>
    <p:sldId id="284" r:id="rId21"/>
    <p:sldId id="285" r:id="rId22"/>
    <p:sldId id="303" r:id="rId23"/>
    <p:sldId id="304" r:id="rId24"/>
    <p:sldId id="289" r:id="rId25"/>
    <p:sldId id="290" r:id="rId26"/>
    <p:sldId id="295" r:id="rId27"/>
    <p:sldId id="291" r:id="rId28"/>
    <p:sldId id="30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1CF"/>
    <a:srgbClr val="0082C8"/>
    <a:srgbClr val="0081C7"/>
    <a:srgbClr val="FFC31E"/>
    <a:srgbClr val="B3D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5" autoAdjust="0"/>
    <p:restoredTop sz="95441" autoAdjust="0"/>
  </p:normalViewPr>
  <p:slideViewPr>
    <p:cSldViewPr snapToGrid="0">
      <p:cViewPr varScale="1">
        <p:scale>
          <a:sx n="103" d="100"/>
          <a:sy n="103" d="100"/>
        </p:scale>
        <p:origin x="156"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E799-A09E-4E04-BAA1-9F7502F6E9C6}" type="datetimeFigureOut">
              <a:rPr lang="en-AU" smtClean="0"/>
              <a:t>23/03/2018</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E8A7A-9E0A-4F27-82F4-BF1E40D8FBEE}" type="slidenum">
              <a:rPr lang="en-AU" smtClean="0"/>
              <a:t>‹#›</a:t>
            </a:fld>
            <a:endParaRPr lang="en-AU"/>
          </a:p>
        </p:txBody>
      </p:sp>
    </p:spTree>
    <p:extLst>
      <p:ext uri="{BB962C8B-B14F-4D97-AF65-F5344CB8AC3E}">
        <p14:creationId xmlns:p14="http://schemas.microsoft.com/office/powerpoint/2010/main" val="26198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iJBHckmq_o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94yRLJfqyv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8O8PuMkiim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solidFill>
                  <a:schemeClr val="tx1"/>
                </a:solidFill>
                <a:latin typeface="+mn-lt"/>
              </a:rPr>
              <a:t>Welcome back,</a:t>
            </a:r>
            <a:r>
              <a:rPr lang="en-AU" sz="1200" baseline="0" dirty="0" smtClean="0">
                <a:solidFill>
                  <a:schemeClr val="tx1"/>
                </a:solidFill>
                <a:latin typeface="+mn-lt"/>
              </a:rPr>
              <a:t> and welcome to new participants!</a:t>
            </a:r>
          </a:p>
          <a:p>
            <a:r>
              <a:rPr lang="en-AU" sz="1200" baseline="0" dirty="0" smtClean="0">
                <a:solidFill>
                  <a:schemeClr val="tx1"/>
                </a:solidFill>
                <a:latin typeface="+mn-lt"/>
              </a:rPr>
              <a:t>In Module 1, we explored the science around AIR. </a:t>
            </a:r>
          </a:p>
          <a:p>
            <a:r>
              <a:rPr lang="en-AU" sz="1200" baseline="0" dirty="0" smtClean="0">
                <a:solidFill>
                  <a:schemeClr val="tx1"/>
                </a:solidFill>
                <a:latin typeface="+mn-lt"/>
              </a:rPr>
              <a:t>In this Module, Module 2, we will explore the science around WATER! </a:t>
            </a:r>
          </a:p>
        </p:txBody>
      </p:sp>
      <p:sp>
        <p:nvSpPr>
          <p:cNvPr id="4" name="Slide Number Placeholder 3"/>
          <p:cNvSpPr>
            <a:spLocks noGrp="1"/>
          </p:cNvSpPr>
          <p:nvPr>
            <p:ph type="sldNum" sz="quarter" idx="10"/>
          </p:nvPr>
        </p:nvSpPr>
        <p:spPr/>
        <p:txBody>
          <a:bodyPr/>
          <a:lstStyle/>
          <a:p>
            <a:fld id="{D98E8A7A-9E0A-4F27-82F4-BF1E40D8FBEE}" type="slidenum">
              <a:rPr lang="en-AU" smtClean="0"/>
              <a:t>1</a:t>
            </a:fld>
            <a:endParaRPr lang="en-AU"/>
          </a:p>
        </p:txBody>
      </p:sp>
    </p:spTree>
    <p:extLst>
      <p:ext uri="{BB962C8B-B14F-4D97-AF65-F5344CB8AC3E}">
        <p14:creationId xmlns:p14="http://schemas.microsoft.com/office/powerpoint/2010/main" val="14831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rPr>
              <a:t>Explanation: </a:t>
            </a:r>
            <a:r>
              <a:rPr lang="en-AU" sz="1100" baseline="0" dirty="0" smtClean="0">
                <a:solidFill>
                  <a:schemeClr val="tx1"/>
                </a:solidFill>
              </a:rPr>
              <a:t>Water molecules want to stick to other water molecules, and they hold on tightly to their neighbours below and next to them. </a:t>
            </a:r>
            <a:r>
              <a:rPr lang="en-AU" sz="1100" dirty="0" smtClean="0">
                <a:solidFill>
                  <a:schemeClr val="tx1"/>
                </a:solidFill>
              </a:rPr>
              <a:t>When molecules ‘stick’ or “bond” together, we call this </a:t>
            </a:r>
            <a:r>
              <a:rPr lang="en-AU" sz="1100" b="1" dirty="0" smtClean="0">
                <a:solidFill>
                  <a:schemeClr val="tx1"/>
                </a:solidFill>
              </a:rPr>
              <a:t>COHESION. </a:t>
            </a:r>
            <a:endParaRPr lang="en-AU" sz="1100" dirty="0" smtClean="0">
              <a:solidFill>
                <a:schemeClr val="tx1"/>
              </a:solidFill>
            </a:endParaRPr>
          </a:p>
          <a:p>
            <a:r>
              <a:rPr lang="en-AU" sz="1100" dirty="0" smtClean="0">
                <a:solidFill>
                  <a:schemeClr val="tx1"/>
                </a:solidFill>
              </a:rPr>
              <a:t>The water molecules on the surface of the water have water molecules below them, and next</a:t>
            </a:r>
            <a:r>
              <a:rPr lang="en-AU" sz="1100" baseline="0" dirty="0" smtClean="0">
                <a:solidFill>
                  <a:schemeClr val="tx1"/>
                </a:solidFill>
              </a:rPr>
              <a:t> to them as neighbours. Because there are no water molecules above them, only air, the water surface acts like it has a thin ‘skin’. We call this </a:t>
            </a:r>
            <a:r>
              <a:rPr lang="en-AU" sz="1100" b="1" baseline="0" dirty="0" smtClean="0">
                <a:solidFill>
                  <a:schemeClr val="tx1"/>
                </a:solidFill>
              </a:rPr>
              <a:t>Surface Tension.</a:t>
            </a:r>
          </a:p>
          <a:p>
            <a:endParaRPr lang="en-AU" sz="1100" baseline="0" dirty="0" smtClean="0">
              <a:solidFill>
                <a:schemeClr val="tx1"/>
              </a:solidFill>
            </a:endParaRPr>
          </a:p>
          <a:p>
            <a:r>
              <a:rPr lang="en-AU" sz="1100" b="1" baseline="0" dirty="0" smtClean="0">
                <a:solidFill>
                  <a:schemeClr val="tx1"/>
                </a:solidFill>
              </a:rPr>
              <a:t>Wobbly Water:</a:t>
            </a:r>
          </a:p>
          <a:p>
            <a:r>
              <a:rPr lang="en-AU" sz="1100" baseline="0" dirty="0" smtClean="0">
                <a:solidFill>
                  <a:schemeClr val="tx1"/>
                </a:solidFill>
              </a:rPr>
              <a:t>As you add more drops onto the coin (or into the jar/bowl), the force of </a:t>
            </a:r>
            <a:r>
              <a:rPr lang="en-AU" sz="1100" b="1" baseline="0" dirty="0" smtClean="0">
                <a:solidFill>
                  <a:schemeClr val="tx1"/>
                </a:solidFill>
              </a:rPr>
              <a:t>gravity</a:t>
            </a:r>
            <a:r>
              <a:rPr lang="en-AU" sz="1100" baseline="0" dirty="0" smtClean="0">
                <a:solidFill>
                  <a:schemeClr val="tx1"/>
                </a:solidFill>
              </a:rPr>
              <a:t> (pulling downwards) becomes stronger than the force of attraction among the water molecules at the surface. This causes the water to spill over the edge of the coin/jar.</a:t>
            </a:r>
          </a:p>
          <a:p>
            <a:endParaRPr lang="en-AU" sz="1100" baseline="0" dirty="0" smtClean="0">
              <a:solidFill>
                <a:schemeClr val="tx1"/>
              </a:solidFill>
            </a:endParaRPr>
          </a:p>
          <a:p>
            <a:r>
              <a:rPr lang="en-AU" sz="1100" b="1" baseline="0" dirty="0" smtClean="0">
                <a:solidFill>
                  <a:schemeClr val="tx1"/>
                </a:solidFill>
              </a:rPr>
              <a:t>Sink and Float: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You can think of surface tension a bit like a thin film on top</a:t>
            </a:r>
            <a:r>
              <a:rPr lang="en-AU" sz="1100" baseline="0" dirty="0" smtClean="0">
                <a:solidFill>
                  <a:schemeClr val="tx1"/>
                </a:solidFill>
              </a:rPr>
              <a:t> of the water </a:t>
            </a:r>
            <a:r>
              <a:rPr lang="en-AU" sz="1100" dirty="0" smtClean="0">
                <a:solidFill>
                  <a:schemeClr val="tx1"/>
                </a:solidFill>
              </a:rPr>
              <a:t>(</a:t>
            </a:r>
            <a:r>
              <a:rPr lang="en-AU" sz="1100" baseline="0" dirty="0" smtClean="0">
                <a:solidFill>
                  <a:schemeClr val="tx1"/>
                </a:solidFill>
              </a:rPr>
              <a:t>like a spider web, or thin trampoline mat). When a weight/object lands on the water surface, it bends down. If the force (pressure) from the weight is more than the strength of the surface tension of the water molecules, the object will break through the surface and sink.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smtClean="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10</a:t>
            </a:fld>
            <a:endParaRPr lang="en-AU"/>
          </a:p>
        </p:txBody>
      </p:sp>
    </p:spTree>
    <p:extLst>
      <p:ext uri="{BB962C8B-B14F-4D97-AF65-F5344CB8AC3E}">
        <p14:creationId xmlns:p14="http://schemas.microsoft.com/office/powerpoint/2010/main" val="230122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Cohesion and surface tension forces</a:t>
            </a:r>
            <a:r>
              <a:rPr lang="en-AU" sz="1100" baseline="0" dirty="0" smtClean="0">
                <a:solidFill>
                  <a:schemeClr val="tx1"/>
                </a:solidFill>
              </a:rPr>
              <a:t> </a:t>
            </a:r>
            <a:r>
              <a:rPr lang="en-AU" sz="1100" dirty="0" smtClean="0">
                <a:solidFill>
                  <a:schemeClr val="tx1"/>
                </a:solidFill>
              </a:rPr>
              <a:t>are</a:t>
            </a:r>
            <a:r>
              <a:rPr lang="en-AU" sz="1100" baseline="0" dirty="0" smtClean="0">
                <a:solidFill>
                  <a:schemeClr val="tx1"/>
                </a:solidFill>
              </a:rPr>
              <a:t> present in other liquids too.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We can observed surface tension when we added drops of water to the bowl/jar and onto the coin. When the surface tension was weakened, the water molecules were held less tightly together, and the liquid flowed out of the jar and off the surface of the coin.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Let’s do a fun experiment with milk, soap and food colouring to see if we can see surface tension in action in a different way.</a:t>
            </a:r>
          </a:p>
          <a:p>
            <a:endParaRPr lang="en-AU" sz="1100" baseline="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11</a:t>
            </a:fld>
            <a:endParaRPr lang="en-AU"/>
          </a:p>
        </p:txBody>
      </p:sp>
    </p:spTree>
    <p:extLst>
      <p:ext uri="{BB962C8B-B14F-4D97-AF65-F5344CB8AC3E}">
        <p14:creationId xmlns:p14="http://schemas.microsoft.com/office/powerpoint/2010/main" val="325903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Cohesion and surface tension forces</a:t>
            </a:r>
            <a:r>
              <a:rPr lang="en-AU" sz="1100" baseline="0" dirty="0" smtClean="0">
                <a:solidFill>
                  <a:schemeClr val="tx1"/>
                </a:solidFill>
              </a:rPr>
              <a:t> </a:t>
            </a:r>
            <a:r>
              <a:rPr lang="en-AU" sz="1100" dirty="0" smtClean="0">
                <a:solidFill>
                  <a:schemeClr val="tx1"/>
                </a:solidFill>
              </a:rPr>
              <a:t>are</a:t>
            </a:r>
            <a:r>
              <a:rPr lang="en-AU" sz="1100" baseline="0" dirty="0" smtClean="0">
                <a:solidFill>
                  <a:schemeClr val="tx1"/>
                </a:solidFill>
              </a:rPr>
              <a:t> present in other liquids too. Milk is made mostly of water, but it also contains vitamins, proteins and suspended fat droplets.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Before performing the experiment, reinforce the Scientific Method by discussing with the students a hypothesis about what might happen.</a:t>
            </a:r>
            <a:r>
              <a:rPr lang="en-AU" sz="1100" baseline="0" dirty="0" smtClean="0">
                <a:solidFill>
                  <a:schemeClr val="tx1"/>
                </a:solidFill>
              </a:rPr>
              <a:t> </a:t>
            </a:r>
            <a:r>
              <a:rPr lang="en-AU" sz="1100" dirty="0" smtClean="0">
                <a:solidFill>
                  <a:schemeClr val="tx1"/>
                </a:solidFill>
              </a:rPr>
              <a:t>Then assist students to perform the experiment to confirm or disprove the hypothesis. Discuss what was observed (the results),</a:t>
            </a:r>
            <a:r>
              <a:rPr lang="en-AU" sz="1100" baseline="0" dirty="0" smtClean="0">
                <a:solidFill>
                  <a:schemeClr val="tx1"/>
                </a:solidFill>
              </a:rPr>
              <a:t> and explore student ideas on why this may have happened.</a:t>
            </a:r>
          </a:p>
          <a:p>
            <a:r>
              <a:rPr lang="en-AU" sz="1100" baseline="0" dirty="0" smtClean="0">
                <a:solidFill>
                  <a:schemeClr val="tx1"/>
                </a:solidFill>
              </a:rPr>
              <a:t>So what is happening? </a:t>
            </a:r>
            <a:r>
              <a:rPr lang="en-AU" sz="1100" dirty="0" smtClean="0">
                <a:solidFill>
                  <a:schemeClr val="tx1"/>
                </a:solidFill>
              </a:rPr>
              <a:t>The colours swirl and zoom around when the soap is</a:t>
            </a:r>
            <a:r>
              <a:rPr lang="en-AU" sz="1100" baseline="0" dirty="0" smtClean="0">
                <a:solidFill>
                  <a:schemeClr val="tx1"/>
                </a:solidFill>
              </a:rPr>
              <a:t> added</a:t>
            </a:r>
            <a:r>
              <a:rPr lang="en-AU" sz="1100" dirty="0" smtClean="0">
                <a:solidFill>
                  <a:schemeClr val="tx1"/>
                </a:solidFill>
              </a:rPr>
              <a:t>.</a:t>
            </a:r>
          </a:p>
          <a:p>
            <a:r>
              <a:rPr lang="en-AU" sz="1100" dirty="0" smtClean="0">
                <a:solidFill>
                  <a:schemeClr val="tx1"/>
                </a:solidFill>
              </a:rPr>
              <a:t>Milk stays together as one liquid, because of cohesion and surface tension between the milk molecules. The surface</a:t>
            </a:r>
            <a:r>
              <a:rPr lang="en-AU" sz="1100" baseline="0" dirty="0" smtClean="0">
                <a:solidFill>
                  <a:schemeClr val="tx1"/>
                </a:solidFill>
              </a:rPr>
              <a:t> tension</a:t>
            </a:r>
            <a:r>
              <a:rPr lang="en-AU" sz="1100" dirty="0" smtClean="0">
                <a:solidFill>
                  <a:schemeClr val="tx1"/>
                </a:solidFill>
              </a:rPr>
              <a:t> acts like a thin skin.</a:t>
            </a:r>
          </a:p>
          <a:p>
            <a:r>
              <a:rPr lang="en-AU" sz="1100" dirty="0" smtClean="0">
                <a:solidFill>
                  <a:schemeClr val="tx1"/>
                </a:solidFill>
              </a:rPr>
              <a:t>When you add the soap, it breaks the surface tension (skin) of the milk in one spot. The pull of the surface tension from the milk at the edge of the bowl/plate then causes the milk in the centre to move toward the edge, taking the colours along with it.</a:t>
            </a:r>
          </a:p>
          <a:p>
            <a:r>
              <a:rPr lang="en-AU" sz="1100" dirty="0" smtClean="0">
                <a:solidFill>
                  <a:schemeClr val="tx1"/>
                </a:solidFill>
              </a:rPr>
              <a:t>The colours will keep moving until the soap stops affecting the surface</a:t>
            </a:r>
            <a:r>
              <a:rPr lang="en-AU" sz="1100" baseline="0" dirty="0" smtClean="0">
                <a:solidFill>
                  <a:schemeClr val="tx1"/>
                </a:solidFill>
              </a:rPr>
              <a:t> tension of the </a:t>
            </a:r>
            <a:r>
              <a:rPr lang="en-AU" sz="1100" dirty="0" smtClean="0">
                <a:solidFill>
                  <a:schemeClr val="tx1"/>
                </a:solidFill>
              </a:rPr>
              <a:t>milk.</a:t>
            </a:r>
          </a:p>
          <a:p>
            <a:r>
              <a:rPr lang="en-AU" sz="1100" baseline="0" dirty="0" smtClean="0">
                <a:solidFill>
                  <a:schemeClr val="tx1"/>
                </a:solidFill>
              </a:rPr>
              <a:t>(Explanation adapted from: http://www.csiro.au/en/Education/DIY-science/Chemistry/Amazing-detergent)</a:t>
            </a:r>
          </a:p>
          <a:p>
            <a:pPr defTabSz="990478">
              <a:defRPr/>
            </a:pPr>
            <a:r>
              <a:rPr lang="en-AU" sz="1100" dirty="0" smtClean="0"/>
              <a:t>Refer to RISK ASSESSMENT for Module 2 before conducting experiment.</a:t>
            </a:r>
          </a:p>
          <a:p>
            <a:pPr defTabSz="990478">
              <a:defRPr/>
            </a:pPr>
            <a:r>
              <a:rPr lang="en-AU" sz="1100" dirty="0" smtClean="0"/>
              <a:t>Refer to Experiment</a:t>
            </a:r>
            <a:r>
              <a:rPr lang="en-AU" sz="1100" baseline="0" dirty="0" smtClean="0"/>
              <a:t> notes (E2.1.2 in Coordinator Notes for Module 2.1)</a:t>
            </a:r>
            <a:endParaRPr lang="en-AU" sz="1100" dirty="0" smtClean="0"/>
          </a:p>
          <a:p>
            <a:r>
              <a:rPr lang="en-AU" sz="1100" baseline="0" dirty="0" smtClean="0">
                <a:solidFill>
                  <a:schemeClr val="tx1"/>
                </a:solidFill>
              </a:rPr>
              <a:t>……………………………………………………..</a:t>
            </a:r>
          </a:p>
          <a:p>
            <a:r>
              <a:rPr lang="en-AU" sz="1100" baseline="0" dirty="0" smtClean="0">
                <a:solidFill>
                  <a:schemeClr val="tx1"/>
                </a:solidFill>
              </a:rPr>
              <a:t>EXTENSION: Molecules that reduce the surface tension of other liquids are called surfactants. Dishwashing liquid is a common surfactant. </a:t>
            </a:r>
          </a:p>
          <a:p>
            <a:endParaRPr lang="en-AU" sz="1100" baseline="0" dirty="0" smtClean="0">
              <a:solidFill>
                <a:schemeClr val="tx1"/>
              </a:solidFill>
            </a:endParaRPr>
          </a:p>
          <a:p>
            <a:endParaRPr lang="en-AU" sz="1100" baseline="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12</a:t>
            </a:fld>
            <a:endParaRPr lang="en-AU"/>
          </a:p>
        </p:txBody>
      </p:sp>
    </p:spTree>
    <p:extLst>
      <p:ext uri="{BB962C8B-B14F-4D97-AF65-F5344CB8AC3E}">
        <p14:creationId xmlns:p14="http://schemas.microsoft.com/office/powerpoint/2010/main" val="167032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solidFill>
                  <a:schemeClr val="tx1"/>
                </a:solidFill>
              </a:rPr>
              <a:t>Remember COHESION </a:t>
            </a:r>
            <a:r>
              <a:rPr lang="en-AU" sz="1100" dirty="0">
                <a:solidFill>
                  <a:schemeClr val="tx1"/>
                </a:solidFill>
              </a:rPr>
              <a:t>is the name for when </a:t>
            </a:r>
            <a:r>
              <a:rPr lang="en-AU" sz="1100" dirty="0" smtClean="0">
                <a:solidFill>
                  <a:schemeClr val="tx1"/>
                </a:solidFill>
              </a:rPr>
              <a:t>molecules </a:t>
            </a:r>
            <a:r>
              <a:rPr lang="en-AU" sz="1100" b="1" dirty="0" smtClean="0">
                <a:solidFill>
                  <a:schemeClr val="tx1"/>
                </a:solidFill>
              </a:rPr>
              <a:t>of the same substance </a:t>
            </a:r>
            <a:r>
              <a:rPr lang="en-AU" sz="1100" dirty="0">
                <a:solidFill>
                  <a:schemeClr val="tx1"/>
                </a:solidFill>
              </a:rPr>
              <a:t>‘stick’ </a:t>
            </a:r>
            <a:r>
              <a:rPr lang="en-AU" sz="1100" dirty="0" smtClean="0">
                <a:solidFill>
                  <a:schemeClr val="tx1"/>
                </a:solidFill>
              </a:rPr>
              <a:t>or ‘bond’ together. </a:t>
            </a:r>
          </a:p>
          <a:p>
            <a:r>
              <a:rPr lang="en-AU" sz="1100" dirty="0" smtClean="0">
                <a:solidFill>
                  <a:schemeClr val="tx1"/>
                </a:solidFill>
              </a:rPr>
              <a:t>Ask</a:t>
            </a:r>
            <a:r>
              <a:rPr lang="en-AU" sz="1100" baseline="0" dirty="0" smtClean="0">
                <a:solidFill>
                  <a:schemeClr val="tx1"/>
                </a:solidFill>
              </a:rPr>
              <a:t> students where we might see cohesion in nature, or in everyday life?</a:t>
            </a:r>
          </a:p>
          <a:p>
            <a:r>
              <a:rPr lang="en-AU" sz="1100" b="1" dirty="0" smtClean="0">
                <a:solidFill>
                  <a:schemeClr val="tx1"/>
                </a:solidFill>
              </a:rPr>
              <a:t>Blowing bubbles: </a:t>
            </a:r>
            <a:r>
              <a:rPr lang="en-AU" sz="1100" b="0" dirty="0" smtClean="0">
                <a:solidFill>
                  <a:schemeClr val="tx1"/>
                </a:solidFill>
              </a:rPr>
              <a:t>C</a:t>
            </a:r>
            <a:r>
              <a:rPr lang="en-AU" sz="1100" b="0" i="0" kern="1200" dirty="0" smtClean="0">
                <a:solidFill>
                  <a:schemeClr val="tx1"/>
                </a:solidFill>
                <a:effectLst/>
                <a:latin typeface="+mn-lt"/>
                <a:ea typeface="+mn-ea"/>
                <a:cs typeface="+mn-cs"/>
              </a:rPr>
              <a:t>ohesion makes the surface of the bubble liquid behave like a stretchy, rubber sheet, and hold together around the air inside.</a:t>
            </a:r>
          </a:p>
          <a:p>
            <a:r>
              <a:rPr lang="en-AU" sz="1100" b="1" i="0" kern="1200" dirty="0" smtClean="0">
                <a:solidFill>
                  <a:schemeClr val="tx1"/>
                </a:solidFill>
                <a:effectLst/>
                <a:latin typeface="+mn-lt"/>
                <a:ea typeface="+mn-ea"/>
                <a:cs typeface="+mn-cs"/>
              </a:rPr>
              <a:t>Water Bugs: </a:t>
            </a:r>
            <a:r>
              <a:rPr lang="en-AU" sz="1100" b="0" i="0" kern="1200" dirty="0" smtClean="0">
                <a:solidFill>
                  <a:schemeClr val="tx1"/>
                </a:solidFill>
                <a:effectLst/>
                <a:latin typeface="+mn-lt"/>
                <a:ea typeface="+mn-ea"/>
                <a:cs typeface="+mn-cs"/>
              </a:rPr>
              <a:t>The water strider, can run across the surface of water, due to the cohesion of the water molecules, and the force of the strider which is evenly</a:t>
            </a:r>
            <a:r>
              <a:rPr lang="en-AU" sz="1100" b="0" i="0" kern="1200" baseline="0" dirty="0" smtClean="0">
                <a:solidFill>
                  <a:schemeClr val="tx1"/>
                </a:solidFill>
                <a:effectLst/>
                <a:latin typeface="+mn-lt"/>
                <a:ea typeface="+mn-ea"/>
                <a:cs typeface="+mn-cs"/>
              </a:rPr>
              <a:t> </a:t>
            </a:r>
            <a:r>
              <a:rPr lang="en-AU" sz="1100" b="0" i="0" kern="1200" dirty="0" smtClean="0">
                <a:solidFill>
                  <a:schemeClr val="tx1"/>
                </a:solidFill>
                <a:effectLst/>
                <a:latin typeface="+mn-lt"/>
                <a:ea typeface="+mn-ea"/>
                <a:cs typeface="+mn-cs"/>
              </a:rPr>
              <a:t>distributed to its legs.</a:t>
            </a:r>
          </a:p>
          <a:p>
            <a:r>
              <a:rPr lang="en-AU" sz="1100" b="1" dirty="0" smtClean="0">
                <a:solidFill>
                  <a:schemeClr val="tx1"/>
                </a:solidFill>
              </a:rPr>
              <a:t>PLANTS: </a:t>
            </a:r>
            <a:r>
              <a:rPr lang="en-AU" sz="1100" dirty="0" smtClean="0">
                <a:solidFill>
                  <a:schemeClr val="tx1"/>
                </a:solidFill>
              </a:rPr>
              <a:t>Cohesion </a:t>
            </a:r>
            <a:r>
              <a:rPr lang="en-AU" sz="1100" dirty="0">
                <a:solidFill>
                  <a:schemeClr val="tx1"/>
                </a:solidFill>
              </a:rPr>
              <a:t>actually allows plants to draw water </a:t>
            </a:r>
            <a:r>
              <a:rPr lang="en-AU" sz="1100" dirty="0" smtClean="0">
                <a:solidFill>
                  <a:schemeClr val="tx1"/>
                </a:solidFill>
              </a:rPr>
              <a:t>(and nutrients) into </a:t>
            </a:r>
            <a:r>
              <a:rPr lang="en-AU" sz="1100" dirty="0">
                <a:solidFill>
                  <a:schemeClr val="tx1"/>
                </a:solidFill>
              </a:rPr>
              <a:t>their roots. Plants need water </a:t>
            </a:r>
            <a:r>
              <a:rPr lang="en-AU" sz="1100" dirty="0" smtClean="0">
                <a:solidFill>
                  <a:schemeClr val="tx1"/>
                </a:solidFill>
              </a:rPr>
              <a:t>and nutrients to </a:t>
            </a:r>
            <a:r>
              <a:rPr lang="en-AU" sz="1100" dirty="0">
                <a:solidFill>
                  <a:schemeClr val="tx1"/>
                </a:solidFill>
              </a:rPr>
              <a:t>stay </a:t>
            </a:r>
            <a:r>
              <a:rPr lang="en-AU" sz="1100" dirty="0" smtClean="0">
                <a:solidFill>
                  <a:schemeClr val="tx1"/>
                </a:solidFill>
              </a:rPr>
              <a:t>alive,</a:t>
            </a:r>
            <a:r>
              <a:rPr lang="en-AU" sz="1100" baseline="0" dirty="0" smtClean="0">
                <a:solidFill>
                  <a:schemeClr val="tx1"/>
                </a:solidFill>
              </a:rPr>
              <a:t> so this is a vital process in plants. The force of cohesion allows this process to work without the plant having to use its own energy.</a:t>
            </a:r>
          </a:p>
          <a:p>
            <a:r>
              <a:rPr lang="en-AU" sz="1100" baseline="0" dirty="0" smtClean="0">
                <a:solidFill>
                  <a:schemeClr val="tx1"/>
                </a:solidFill>
              </a:rPr>
              <a:t>…………………………………………………</a:t>
            </a:r>
          </a:p>
          <a:p>
            <a:pPr marL="0" indent="0">
              <a:buNone/>
            </a:pPr>
            <a:r>
              <a:rPr lang="en-AU" sz="1100" dirty="0" smtClean="0">
                <a:solidFill>
                  <a:schemeClr val="tx1"/>
                </a:solidFill>
              </a:rPr>
              <a:t>Extension</a:t>
            </a:r>
            <a:r>
              <a:rPr lang="en-AU" sz="1100" dirty="0">
                <a:solidFill>
                  <a:schemeClr val="tx1"/>
                </a:solidFill>
              </a:rPr>
              <a:t>: This </a:t>
            </a:r>
            <a:r>
              <a:rPr lang="en-AU" sz="1100" dirty="0" smtClean="0">
                <a:solidFill>
                  <a:schemeClr val="tx1"/>
                </a:solidFill>
              </a:rPr>
              <a:t>entire process in plants is </a:t>
            </a:r>
            <a:r>
              <a:rPr lang="en-AU" sz="1100" dirty="0">
                <a:solidFill>
                  <a:schemeClr val="tx1"/>
                </a:solidFill>
              </a:rPr>
              <a:t>called TRANSPIRATION</a:t>
            </a:r>
            <a:r>
              <a:rPr lang="en-AU" sz="1100" dirty="0" smtClean="0">
                <a:solidFill>
                  <a:schemeClr val="tx1"/>
                </a:solidFill>
              </a:rPr>
              <a:t>! Water evaporates out of plants into the atmosphere</a:t>
            </a:r>
            <a:r>
              <a:rPr lang="en-AU" sz="1100" baseline="0" dirty="0" smtClean="0">
                <a:solidFill>
                  <a:schemeClr val="tx1"/>
                </a:solidFill>
              </a:rPr>
              <a:t> (through their leaves). This process creates a continuous pull of cohesion through the plant, from the leaves to the roots, drawing water (and dissolved nutrients) into the plant.</a:t>
            </a:r>
            <a:endParaRPr lang="en-AU" sz="1100" dirty="0">
              <a:solidFill>
                <a:schemeClr val="tx1"/>
              </a:solidFill>
            </a:endParaRPr>
          </a:p>
          <a:p>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13</a:t>
            </a:fld>
            <a:endParaRPr lang="en-AU"/>
          </a:p>
        </p:txBody>
      </p:sp>
    </p:spTree>
    <p:extLst>
      <p:ext uri="{BB962C8B-B14F-4D97-AF65-F5344CB8AC3E}">
        <p14:creationId xmlns:p14="http://schemas.microsoft.com/office/powerpoint/2010/main" val="164296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Water moves through plants from their roots to their leaves. The ‘pipes’ which transport the water are called </a:t>
            </a:r>
            <a:r>
              <a:rPr lang="en-AU" sz="1200" dirty="0" smtClean="0"/>
              <a:t>XYLEM. In </a:t>
            </a:r>
            <a:r>
              <a:rPr lang="en-AU" sz="1200" dirty="0"/>
              <a:t>this </a:t>
            </a:r>
            <a:r>
              <a:rPr lang="en-AU" sz="1200" dirty="0" smtClean="0"/>
              <a:t>next experiment, </a:t>
            </a:r>
            <a:r>
              <a:rPr lang="en-AU" sz="1200" dirty="0"/>
              <a:t>we are going to see how water is pulled through a plant’s XYLEM using water COHESION</a:t>
            </a:r>
            <a:r>
              <a:rPr lang="en-AU" sz="1200" dirty="0" smtClean="0"/>
              <a:t>.</a:t>
            </a:r>
          </a:p>
        </p:txBody>
      </p:sp>
      <p:sp>
        <p:nvSpPr>
          <p:cNvPr id="4" name="Slide Number Placeholder 3"/>
          <p:cNvSpPr>
            <a:spLocks noGrp="1"/>
          </p:cNvSpPr>
          <p:nvPr>
            <p:ph type="sldNum" sz="quarter" idx="10"/>
          </p:nvPr>
        </p:nvSpPr>
        <p:spPr/>
        <p:txBody>
          <a:bodyPr/>
          <a:lstStyle/>
          <a:p>
            <a:fld id="{D98E8A7A-9E0A-4F27-82F4-BF1E40D8FBEE}" type="slidenum">
              <a:rPr lang="en-AU" smtClean="0"/>
              <a:t>14</a:t>
            </a:fld>
            <a:endParaRPr lang="en-AU"/>
          </a:p>
        </p:txBody>
      </p:sp>
    </p:spTree>
    <p:extLst>
      <p:ext uri="{BB962C8B-B14F-4D97-AF65-F5344CB8AC3E}">
        <p14:creationId xmlns:p14="http://schemas.microsoft.com/office/powerpoint/2010/main" val="3249792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Hand out the celery (cut the bottom of the stems so there is a clean cut</a:t>
            </a:r>
            <a:r>
              <a:rPr lang="en-AU" baseline="0" dirty="0" smtClean="0"/>
              <a:t> to view the xylem)</a:t>
            </a:r>
            <a:r>
              <a:rPr lang="en-AU" dirty="0" smtClean="0"/>
              <a:t> to the students and ensure</a:t>
            </a:r>
            <a:r>
              <a:rPr lang="en-AU" baseline="0" dirty="0" smtClean="0"/>
              <a:t> that each student can see the xylem tubes. These are the ‘water pipes’ of plants.</a:t>
            </a:r>
          </a:p>
          <a:p>
            <a:r>
              <a:rPr lang="en-AU" dirty="0" smtClean="0"/>
              <a:t>Results take more than 2 hours to appear. Students </a:t>
            </a:r>
            <a:r>
              <a:rPr lang="en-AU" dirty="0"/>
              <a:t>will need</a:t>
            </a:r>
            <a:r>
              <a:rPr lang="en-AU" baseline="0" dirty="0"/>
              <a:t> to view the results at the beginning of their next science club session </a:t>
            </a:r>
            <a:r>
              <a:rPr lang="en-AU" baseline="0" dirty="0" smtClean="0"/>
              <a:t>(max 1 week later) or </a:t>
            </a:r>
            <a:r>
              <a:rPr lang="en-AU" baseline="0" dirty="0"/>
              <a:t>you can allow students to take the experiment home. </a:t>
            </a:r>
            <a:endParaRPr lang="en-AU" baseline="0" dirty="0" smtClean="0"/>
          </a:p>
          <a:p>
            <a:r>
              <a:rPr lang="en-AU" baseline="0" dirty="0" smtClean="0"/>
              <a:t>Optionally, the facilitator may choose to </a:t>
            </a:r>
            <a:r>
              <a:rPr lang="en-AU" baseline="0" dirty="0"/>
              <a:t>conduct the experiment </a:t>
            </a:r>
            <a:r>
              <a:rPr lang="en-AU" baseline="0" dirty="0" smtClean="0"/>
              <a:t>up to 1 week before  / the </a:t>
            </a:r>
            <a:r>
              <a:rPr lang="en-AU" baseline="0" dirty="0"/>
              <a:t>night </a:t>
            </a:r>
            <a:r>
              <a:rPr lang="en-AU" baseline="0" dirty="0" smtClean="0"/>
              <a:t>before, </a:t>
            </a:r>
            <a:r>
              <a:rPr lang="en-AU" baseline="0" dirty="0"/>
              <a:t>to show students the results they can expect – particularly recommended if students take the experiment </a:t>
            </a:r>
            <a:r>
              <a:rPr lang="en-AU" baseline="0" dirty="0" smtClean="0"/>
              <a:t>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rPr>
              <a:t>Before performing the experiment, reinforce the Scientific Method by discussing with the students a hypothesis about what might happen.</a:t>
            </a:r>
            <a:r>
              <a:rPr lang="en-AU" sz="1200" baseline="0" dirty="0" smtClean="0">
                <a:solidFill>
                  <a:schemeClr val="tx1"/>
                </a:solidFill>
              </a:rPr>
              <a:t> </a:t>
            </a:r>
            <a:r>
              <a:rPr lang="en-AU" sz="1200" dirty="0" smtClean="0">
                <a:solidFill>
                  <a:schemeClr val="tx1"/>
                </a:solidFill>
              </a:rPr>
              <a:t>Then assist students to perform the experiment to confirm or disprove the hypothesis. Discuss what was observed (the results),</a:t>
            </a:r>
            <a:r>
              <a:rPr lang="en-AU" sz="1200" baseline="0" dirty="0" smtClean="0">
                <a:solidFill>
                  <a:schemeClr val="tx1"/>
                </a:solidFill>
              </a:rPr>
              <a:t> and explore student ideas on why this may have happened.</a:t>
            </a:r>
          </a:p>
          <a:p>
            <a:pPr defTabSz="990478">
              <a:defRPr/>
            </a:pPr>
            <a:r>
              <a:rPr lang="en-AU" sz="1200" dirty="0" smtClean="0"/>
              <a:t>Refer to RISK ASSESSMENT for Module 2 before conducting experiment.</a:t>
            </a:r>
          </a:p>
          <a:p>
            <a:pPr defTabSz="990478">
              <a:defRPr/>
            </a:pPr>
            <a:r>
              <a:rPr lang="en-AU" sz="1200" dirty="0" smtClean="0"/>
              <a:t>Refer to Experiment</a:t>
            </a:r>
            <a:r>
              <a:rPr lang="en-AU" sz="1200" baseline="0" dirty="0" smtClean="0"/>
              <a:t> notes (E2.1.3 in Coordinator Notes for Module 2.1)</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15</a:t>
            </a:fld>
            <a:endParaRPr lang="en-AU"/>
          </a:p>
        </p:txBody>
      </p:sp>
    </p:spTree>
    <p:extLst>
      <p:ext uri="{BB962C8B-B14F-4D97-AF65-F5344CB8AC3E}">
        <p14:creationId xmlns:p14="http://schemas.microsoft.com/office/powerpoint/2010/main" val="3673750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This experiment can be conducted instead</a:t>
            </a:r>
            <a:r>
              <a:rPr lang="en-AU" baseline="0" dirty="0" smtClean="0"/>
              <a:t> of, or in addition to, the Celery Transport experiment.</a:t>
            </a:r>
          </a:p>
          <a:p>
            <a:pPr marL="0" marR="0" lvl="0" indent="0" algn="l" defTabSz="990478"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rPr>
              <a:t>Before performing the experiment, reinforce the Scientific Method by discussing with the students a hypothesis about what might happen.</a:t>
            </a:r>
            <a:r>
              <a:rPr lang="en-AU" sz="1200" baseline="0" dirty="0" smtClean="0">
                <a:solidFill>
                  <a:schemeClr val="tx1"/>
                </a:solidFill>
              </a:rPr>
              <a:t> </a:t>
            </a:r>
            <a:r>
              <a:rPr lang="en-AU" sz="1200" dirty="0" smtClean="0">
                <a:solidFill>
                  <a:schemeClr val="tx1"/>
                </a:solidFill>
              </a:rPr>
              <a:t>Then assist students to perform the experiment to confirm or disprove the hypothesis. Discuss what was observed (the results),</a:t>
            </a:r>
            <a:r>
              <a:rPr lang="en-AU" sz="1200" baseline="0" dirty="0" smtClean="0">
                <a:solidFill>
                  <a:schemeClr val="tx1"/>
                </a:solidFill>
              </a:rPr>
              <a:t> and explore student ideas on why this may have happened.</a:t>
            </a:r>
          </a:p>
          <a:p>
            <a:pPr defTabSz="990478">
              <a:defRPr/>
            </a:pPr>
            <a:r>
              <a:rPr lang="en-AU" sz="1200" dirty="0" smtClean="0"/>
              <a:t>Refer to RISK ASSESSMENT for Module 2 before conducting experiment.</a:t>
            </a:r>
          </a:p>
          <a:p>
            <a:pPr defTabSz="990478">
              <a:defRPr/>
            </a:pPr>
            <a:r>
              <a:rPr lang="en-AU" sz="1200" dirty="0" smtClean="0"/>
              <a:t>Refer to Experiment</a:t>
            </a:r>
            <a:r>
              <a:rPr lang="en-AU" sz="1200" baseline="0" dirty="0" smtClean="0"/>
              <a:t> notes (E2.1.5 in Coordinator Notes for Module 2.1)</a:t>
            </a: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16</a:t>
            </a:fld>
            <a:endParaRPr lang="en-AU"/>
          </a:p>
        </p:txBody>
      </p:sp>
    </p:spTree>
    <p:extLst>
      <p:ext uri="{BB962C8B-B14F-4D97-AF65-F5344CB8AC3E}">
        <p14:creationId xmlns:p14="http://schemas.microsoft.com/office/powerpoint/2010/main" val="750420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We have </a:t>
            </a:r>
            <a:r>
              <a:rPr lang="en-AU" sz="1200" dirty="0" smtClean="0"/>
              <a:t>talked about how </a:t>
            </a:r>
            <a:r>
              <a:rPr lang="en-AU" sz="1200" dirty="0"/>
              <a:t>important </a:t>
            </a:r>
            <a:r>
              <a:rPr lang="en-AU" sz="1200" dirty="0" smtClean="0"/>
              <a:t>(and cool!) cohesion </a:t>
            </a:r>
            <a:r>
              <a:rPr lang="en-AU" sz="1200" dirty="0"/>
              <a:t>is</a:t>
            </a:r>
            <a:r>
              <a:rPr lang="en-AU" sz="1200" dirty="0" smtClean="0"/>
              <a:t>. </a:t>
            </a:r>
            <a:r>
              <a:rPr lang="en-AU" sz="1200" dirty="0" smtClean="0">
                <a:solidFill>
                  <a:schemeClr val="tx1"/>
                </a:solidFill>
              </a:rPr>
              <a:t>Remember COHESION is the name for when molecules of the </a:t>
            </a:r>
            <a:r>
              <a:rPr lang="en-AU" sz="1200" b="1" dirty="0" smtClean="0">
                <a:solidFill>
                  <a:schemeClr val="tx1"/>
                </a:solidFill>
              </a:rPr>
              <a:t>same substance </a:t>
            </a:r>
            <a:r>
              <a:rPr lang="en-AU" sz="1200" dirty="0" smtClean="0">
                <a:solidFill>
                  <a:schemeClr val="tx1"/>
                </a:solidFill>
              </a:rPr>
              <a:t>‘stick’ or ‘bond’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ADHESION</a:t>
            </a:r>
            <a:r>
              <a:rPr lang="en-AU" sz="1200" baseline="0" dirty="0" smtClean="0"/>
              <a:t> is a very similar concept</a:t>
            </a:r>
            <a:r>
              <a:rPr lang="en-AU" sz="1200" dirty="0" smtClean="0"/>
              <a:t>. This is the word</a:t>
            </a:r>
            <a:r>
              <a:rPr lang="en-AU" sz="1200" baseline="0" dirty="0" smtClean="0"/>
              <a:t> we use to describe </a:t>
            </a:r>
            <a:r>
              <a:rPr lang="en-AU" sz="1200" b="1" dirty="0" smtClean="0"/>
              <a:t>the </a:t>
            </a:r>
            <a:r>
              <a:rPr lang="en-AU" sz="1200" b="1" dirty="0"/>
              <a:t>attraction between molecules of different </a:t>
            </a:r>
            <a:r>
              <a:rPr lang="en-AU" sz="1200" b="1" dirty="0" smtClean="0"/>
              <a:t>substances!</a:t>
            </a:r>
            <a:endParaRPr lang="en-AU" sz="1200" b="1" dirty="0"/>
          </a:p>
          <a:p>
            <a:r>
              <a:rPr lang="en-AU" sz="1200" dirty="0" smtClean="0"/>
              <a:t>For example, the water molecules</a:t>
            </a:r>
            <a:r>
              <a:rPr lang="en-AU" sz="1200" baseline="0" dirty="0" smtClean="0"/>
              <a:t> in the picture are sticking to, or bonding to, the pine needles of this tree.</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17</a:t>
            </a:fld>
            <a:endParaRPr lang="en-AU"/>
          </a:p>
        </p:txBody>
      </p:sp>
    </p:spTree>
    <p:extLst>
      <p:ext uri="{BB962C8B-B14F-4D97-AF65-F5344CB8AC3E}">
        <p14:creationId xmlns:p14="http://schemas.microsoft.com/office/powerpoint/2010/main" val="442051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solidFill>
                  <a:schemeClr val="tx1"/>
                </a:solidFill>
              </a:rPr>
              <a:t>When you fill a measuring cylinder or cup with water, you can see that the surface of the water is curved.</a:t>
            </a:r>
          </a:p>
          <a:p>
            <a:r>
              <a:rPr lang="en-AU" sz="1100" b="1" dirty="0">
                <a:solidFill>
                  <a:schemeClr val="tx1"/>
                </a:solidFill>
              </a:rPr>
              <a:t>This </a:t>
            </a:r>
            <a:r>
              <a:rPr lang="en-AU" sz="1100" b="1" dirty="0" smtClean="0">
                <a:solidFill>
                  <a:schemeClr val="tx1"/>
                </a:solidFill>
              </a:rPr>
              <a:t>is called </a:t>
            </a:r>
            <a:r>
              <a:rPr lang="en-AU" sz="1100" b="1" dirty="0">
                <a:solidFill>
                  <a:schemeClr val="tx1"/>
                </a:solidFill>
              </a:rPr>
              <a:t>the </a:t>
            </a:r>
            <a:r>
              <a:rPr lang="en-AU" sz="1100" b="1" dirty="0" smtClean="0">
                <a:solidFill>
                  <a:schemeClr val="tx1"/>
                </a:solidFill>
              </a:rPr>
              <a:t>meniscus! </a:t>
            </a:r>
            <a:r>
              <a:rPr lang="en-AU" sz="1100" dirty="0" smtClean="0">
                <a:solidFill>
                  <a:schemeClr val="tx1"/>
                </a:solidFill>
              </a:rPr>
              <a:t>The </a:t>
            </a:r>
            <a:r>
              <a:rPr lang="en-AU" sz="1100" dirty="0">
                <a:solidFill>
                  <a:schemeClr val="tx1"/>
                </a:solidFill>
              </a:rPr>
              <a:t>meniscus forms because of cohesion between the water </a:t>
            </a:r>
            <a:r>
              <a:rPr lang="en-AU" sz="1100" dirty="0" smtClean="0">
                <a:solidFill>
                  <a:schemeClr val="tx1"/>
                </a:solidFill>
              </a:rPr>
              <a:t>molecules, </a:t>
            </a:r>
            <a:r>
              <a:rPr lang="en-AU" sz="1100" dirty="0">
                <a:solidFill>
                  <a:schemeClr val="tx1"/>
                </a:solidFill>
              </a:rPr>
              <a:t>and adhesion between the water molecules and the glass</a:t>
            </a:r>
            <a:r>
              <a:rPr lang="en-AU" sz="1100" dirty="0" smtClean="0">
                <a:solidFill>
                  <a:schemeClr val="tx1"/>
                </a:solidFill>
              </a:rPr>
              <a:t>.</a:t>
            </a:r>
            <a:endParaRPr lang="en-AU" sz="1100" dirty="0">
              <a:solidFill>
                <a:schemeClr val="tx1"/>
              </a:solidFill>
            </a:endParaRPr>
          </a:p>
          <a:p>
            <a:r>
              <a:rPr lang="en-AU" sz="1100" dirty="0" smtClean="0">
                <a:solidFill>
                  <a:schemeClr val="tx1"/>
                </a:solidFill>
              </a:rPr>
              <a:t>The </a:t>
            </a:r>
            <a:r>
              <a:rPr lang="en-AU" sz="1100" dirty="0">
                <a:solidFill>
                  <a:schemeClr val="tx1"/>
                </a:solidFill>
              </a:rPr>
              <a:t>adhesive attraction between the water and glass makes </a:t>
            </a:r>
            <a:r>
              <a:rPr lang="en-AU" sz="1100" dirty="0" smtClean="0">
                <a:solidFill>
                  <a:schemeClr val="tx1"/>
                </a:solidFill>
              </a:rPr>
              <a:t>the water want </a:t>
            </a:r>
            <a:r>
              <a:rPr lang="en-AU" sz="1100" dirty="0">
                <a:solidFill>
                  <a:schemeClr val="tx1"/>
                </a:solidFill>
              </a:rPr>
              <a:t>to stick to the </a:t>
            </a:r>
            <a:r>
              <a:rPr lang="en-AU" sz="1100" dirty="0" smtClean="0">
                <a:solidFill>
                  <a:schemeClr val="tx1"/>
                </a:solidFill>
              </a:rPr>
              <a:t>glass, </a:t>
            </a:r>
            <a:r>
              <a:rPr lang="en-AU" sz="1100" dirty="0">
                <a:solidFill>
                  <a:schemeClr val="tx1"/>
                </a:solidFill>
              </a:rPr>
              <a:t>and that’s why it curves up at the sides.</a:t>
            </a:r>
          </a:p>
          <a:p>
            <a:r>
              <a:rPr lang="en-AU" sz="1100" dirty="0" smtClean="0">
                <a:solidFill>
                  <a:schemeClr val="tx1"/>
                </a:solidFill>
              </a:rPr>
              <a:t>Ask students </a:t>
            </a:r>
            <a:r>
              <a:rPr lang="en-AU" sz="1100" dirty="0">
                <a:solidFill>
                  <a:schemeClr val="tx1"/>
                </a:solidFill>
              </a:rPr>
              <a:t>from</a:t>
            </a:r>
            <a:r>
              <a:rPr lang="en-AU" sz="1100" baseline="0" dirty="0">
                <a:solidFill>
                  <a:schemeClr val="tx1"/>
                </a:solidFill>
              </a:rPr>
              <a:t> which part of the meniscus they should measure to get the volume in a measuring cylinder</a:t>
            </a:r>
            <a:r>
              <a:rPr lang="en-AU" sz="1100" baseline="0" dirty="0" smtClean="0">
                <a:solidFill>
                  <a:schemeClr val="tx1"/>
                </a:solidFill>
              </a:rPr>
              <a:t>…. (edge, centre, etc.)</a:t>
            </a:r>
            <a:endParaRPr lang="en-AU" sz="1100" baseline="0" dirty="0">
              <a:solidFill>
                <a:schemeClr val="tx1"/>
              </a:solidFill>
            </a:endParaRPr>
          </a:p>
          <a:p>
            <a:r>
              <a:rPr lang="en-AU" sz="1100" b="1" baseline="0" dirty="0" smtClean="0">
                <a:solidFill>
                  <a:schemeClr val="tx1"/>
                </a:solidFill>
              </a:rPr>
              <a:t>Answer: </a:t>
            </a:r>
            <a:r>
              <a:rPr lang="en-AU" sz="1100" baseline="0" dirty="0" smtClean="0">
                <a:solidFill>
                  <a:schemeClr val="tx1"/>
                </a:solidFill>
              </a:rPr>
              <a:t>When </a:t>
            </a:r>
            <a:r>
              <a:rPr lang="en-AU" sz="1100" baseline="0" dirty="0">
                <a:solidFill>
                  <a:schemeClr val="tx1"/>
                </a:solidFill>
              </a:rPr>
              <a:t>measuring </a:t>
            </a:r>
            <a:r>
              <a:rPr lang="en-AU" sz="1100" baseline="0" dirty="0" smtClean="0">
                <a:solidFill>
                  <a:schemeClr val="tx1"/>
                </a:solidFill>
              </a:rPr>
              <a:t>liquid </a:t>
            </a:r>
            <a:r>
              <a:rPr lang="en-AU" sz="1100" baseline="0" dirty="0">
                <a:solidFill>
                  <a:schemeClr val="tx1"/>
                </a:solidFill>
              </a:rPr>
              <a:t>in a cylinder you should always measure from the </a:t>
            </a:r>
            <a:r>
              <a:rPr lang="en-AU" sz="1100" b="1" baseline="0" dirty="0" smtClean="0">
                <a:solidFill>
                  <a:schemeClr val="tx1"/>
                </a:solidFill>
              </a:rPr>
              <a:t>centre </a:t>
            </a:r>
            <a:r>
              <a:rPr lang="en-AU" sz="1100" b="1" baseline="0" dirty="0">
                <a:solidFill>
                  <a:schemeClr val="tx1"/>
                </a:solidFill>
              </a:rPr>
              <a:t>of the meniscus</a:t>
            </a:r>
            <a:r>
              <a:rPr lang="en-AU" sz="1100" baseline="0" dirty="0">
                <a:solidFill>
                  <a:schemeClr val="tx1"/>
                </a:solidFill>
              </a:rPr>
              <a:t>. In the picture </a:t>
            </a:r>
            <a:r>
              <a:rPr lang="en-AU" sz="1100" baseline="0" dirty="0" smtClean="0">
                <a:solidFill>
                  <a:schemeClr val="tx1"/>
                </a:solidFill>
              </a:rPr>
              <a:t>on the slide, </a:t>
            </a:r>
            <a:r>
              <a:rPr lang="en-AU" sz="1100" baseline="0" dirty="0">
                <a:solidFill>
                  <a:schemeClr val="tx1"/>
                </a:solidFill>
              </a:rPr>
              <a:t>the measuring cylinder is </a:t>
            </a:r>
            <a:r>
              <a:rPr lang="en-AU" sz="1100" baseline="0" dirty="0" smtClean="0">
                <a:solidFill>
                  <a:schemeClr val="tx1"/>
                </a:solidFill>
              </a:rPr>
              <a:t>21 millilitres </a:t>
            </a:r>
            <a:r>
              <a:rPr lang="en-AU" sz="1100" baseline="0" dirty="0">
                <a:solidFill>
                  <a:schemeClr val="tx1"/>
                </a:solidFill>
              </a:rPr>
              <a:t>full, not </a:t>
            </a:r>
            <a:r>
              <a:rPr lang="en-AU" sz="1100" baseline="0" dirty="0" smtClean="0">
                <a:solidFill>
                  <a:schemeClr val="tx1"/>
                </a:solidFill>
              </a:rPr>
              <a:t>21.2 millilitres.</a:t>
            </a:r>
          </a:p>
          <a:p>
            <a:r>
              <a:rPr lang="en-AU" sz="1100" baseline="0" dirty="0" smtClean="0">
                <a:solidFill>
                  <a:schemeClr val="tx1"/>
                </a:solidFill>
              </a:rPr>
              <a:t>Some liquids will have a ‘convex’ meniscus (curving at the top). Mercury has a convex meniscus in glass.</a:t>
            </a:r>
          </a:p>
          <a:p>
            <a:r>
              <a:rPr lang="en-AU" sz="1100" baseline="0" dirty="0" smtClean="0">
                <a:solidFill>
                  <a:schemeClr val="tx1"/>
                </a:solidFill>
              </a:rPr>
              <a:t>Water has a ‘concave’ meniscus (curving at the bottom) in glass. In some containers, for example a container made from Teflon, water will form a convex meniscus!</a:t>
            </a:r>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18</a:t>
            </a:fld>
            <a:endParaRPr lang="en-AU"/>
          </a:p>
        </p:txBody>
      </p:sp>
    </p:spTree>
    <p:extLst>
      <p:ext uri="{BB962C8B-B14F-4D97-AF65-F5344CB8AC3E}">
        <p14:creationId xmlns:p14="http://schemas.microsoft.com/office/powerpoint/2010/main" val="3340817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19</a:t>
            </a:fld>
            <a:endParaRPr lang="en-AU"/>
          </a:p>
        </p:txBody>
      </p:sp>
    </p:spTree>
    <p:extLst>
      <p:ext uri="{BB962C8B-B14F-4D97-AF65-F5344CB8AC3E}">
        <p14:creationId xmlns:p14="http://schemas.microsoft.com/office/powerpoint/2010/main" val="120032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do we know about water?</a:t>
            </a:r>
          </a:p>
          <a:p>
            <a:r>
              <a:rPr lang="en-AU" dirty="0" smtClean="0"/>
              <a:t>Encourage</a:t>
            </a:r>
            <a:r>
              <a:rPr lang="en-AU" baseline="0" dirty="0" smtClean="0"/>
              <a:t> students to share what they already know!</a:t>
            </a:r>
          </a:p>
          <a:p>
            <a:r>
              <a:rPr lang="en-AU" baseline="0" dirty="0" smtClean="0"/>
              <a:t>Ask students what words they think of when they think about water? </a:t>
            </a:r>
          </a:p>
          <a:p>
            <a:r>
              <a:rPr lang="en-AU" baseline="0" dirty="0" smtClean="0"/>
              <a:t>Perhaps: wet, drink, swim, droplet, ocean?</a:t>
            </a:r>
          </a:p>
          <a:p>
            <a:r>
              <a:rPr lang="en-AU" baseline="0" dirty="0" smtClean="0"/>
              <a:t>Maybe fluid, flow, liquid?</a:t>
            </a:r>
          </a:p>
          <a:p>
            <a:r>
              <a:rPr lang="en-AU" baseline="0" dirty="0" smtClean="0"/>
              <a:t>Ask students when they have noticed water in the world around them?</a:t>
            </a:r>
          </a:p>
          <a:p>
            <a:r>
              <a:rPr lang="en-AU" baseline="0" dirty="0" smtClean="0"/>
              <a:t>Perhaps on rainy days, swimming, washing dishes, filling up drink bottles?</a:t>
            </a:r>
          </a:p>
          <a:p>
            <a:r>
              <a:rPr lang="en-AU" baseline="0" dirty="0" smtClean="0"/>
              <a:t>In this module, we will explore what water is made of, learn some cool scientific words to describe waters properties, and perform some fun experiments!</a:t>
            </a:r>
            <a:endParaRPr lang="en-AU"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2</a:t>
            </a:fld>
            <a:endParaRPr lang="en-AU"/>
          </a:p>
        </p:txBody>
      </p:sp>
    </p:spTree>
    <p:extLst>
      <p:ext uri="{BB962C8B-B14F-4D97-AF65-F5344CB8AC3E}">
        <p14:creationId xmlns:p14="http://schemas.microsoft.com/office/powerpoint/2010/main" val="263605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20</a:t>
            </a:fld>
            <a:endParaRPr lang="en-AU"/>
          </a:p>
        </p:txBody>
      </p:sp>
    </p:spTree>
    <p:extLst>
      <p:ext uri="{BB962C8B-B14F-4D97-AF65-F5344CB8AC3E}">
        <p14:creationId xmlns:p14="http://schemas.microsoft.com/office/powerpoint/2010/main" val="214243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21</a:t>
            </a:fld>
            <a:endParaRPr lang="en-AU"/>
          </a:p>
        </p:txBody>
      </p:sp>
    </p:spTree>
    <p:extLst>
      <p:ext uri="{BB962C8B-B14F-4D97-AF65-F5344CB8AC3E}">
        <p14:creationId xmlns:p14="http://schemas.microsoft.com/office/powerpoint/2010/main" val="2381323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video demonstrates adhesion, water “sticking” to a string.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3"/>
              </a:rPr>
              <a:t>https://www.youtube.com/watch?v=iJBHckmq_o0</a:t>
            </a:r>
            <a:endParaRPr lang="en-AU" dirty="0" smtClean="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22</a:t>
            </a:fld>
            <a:endParaRPr lang="en-AU"/>
          </a:p>
        </p:txBody>
      </p:sp>
    </p:spTree>
    <p:extLst>
      <p:ext uri="{BB962C8B-B14F-4D97-AF65-F5344CB8AC3E}">
        <p14:creationId xmlns:p14="http://schemas.microsoft.com/office/powerpoint/2010/main" val="2924025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video demonstrates surface tension, cohesion and adhesion. Water molecules ‘stick’ to the mesh. Cohesion between the water molecules</a:t>
            </a:r>
            <a:r>
              <a:rPr lang="en-AU" baseline="0" dirty="0" smtClean="0"/>
              <a:t> themselves creates surface tension. The combined forces prevent the water from flowing out through the mesh.</a:t>
            </a:r>
            <a:endParaRPr lang="en-AU" dirty="0" smtClean="0"/>
          </a:p>
          <a:p>
            <a:r>
              <a:rPr lang="en-AU" dirty="0" smtClean="0">
                <a:hlinkClick r:id="rId3"/>
              </a:rPr>
              <a:t>https://www.youtube.com/watch?v=94yRLJfqyv8</a:t>
            </a:r>
            <a:endParaRPr lang="en-AU" dirty="0" smtClean="0"/>
          </a:p>
          <a:p>
            <a:r>
              <a:rPr lang="en-AU" dirty="0" smtClean="0"/>
              <a:t>The Module 2 Video includes a demonstration of this activity.</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23</a:t>
            </a:fld>
            <a:endParaRPr lang="en-AU"/>
          </a:p>
        </p:txBody>
      </p:sp>
    </p:spTree>
    <p:extLst>
      <p:ext uri="{BB962C8B-B14F-4D97-AF65-F5344CB8AC3E}">
        <p14:creationId xmlns:p14="http://schemas.microsoft.com/office/powerpoint/2010/main" val="2061832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24</a:t>
            </a:fld>
            <a:endParaRPr lang="en-AU"/>
          </a:p>
        </p:txBody>
      </p:sp>
    </p:spTree>
    <p:extLst>
      <p:ext uri="{BB962C8B-B14F-4D97-AF65-F5344CB8AC3E}">
        <p14:creationId xmlns:p14="http://schemas.microsoft.com/office/powerpoint/2010/main" val="2844135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25</a:t>
            </a:fld>
            <a:endParaRPr lang="en-AU"/>
          </a:p>
        </p:txBody>
      </p:sp>
    </p:spTree>
    <p:extLst>
      <p:ext uri="{BB962C8B-B14F-4D97-AF65-F5344CB8AC3E}">
        <p14:creationId xmlns:p14="http://schemas.microsoft.com/office/powerpoint/2010/main" val="2905972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26</a:t>
            </a:fld>
            <a:endParaRPr lang="en-AU"/>
          </a:p>
        </p:txBody>
      </p:sp>
    </p:spTree>
    <p:extLst>
      <p:ext uri="{BB962C8B-B14F-4D97-AF65-F5344CB8AC3E}">
        <p14:creationId xmlns:p14="http://schemas.microsoft.com/office/powerpoint/2010/main" val="3990145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27</a:t>
            </a:fld>
            <a:endParaRPr lang="en-AU"/>
          </a:p>
        </p:txBody>
      </p:sp>
    </p:spTree>
    <p:extLst>
      <p:ext uri="{BB962C8B-B14F-4D97-AF65-F5344CB8AC3E}">
        <p14:creationId xmlns:p14="http://schemas.microsoft.com/office/powerpoint/2010/main" val="2344947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hlinkClick r:id="rId3"/>
              </a:rPr>
              <a:t>https://www.youtube.com/watch?v=8O8PuMkiimg</a:t>
            </a:r>
            <a:endParaRPr lang="en-AU" dirty="0" smtClean="0"/>
          </a:p>
          <a:p>
            <a:r>
              <a:rPr lang="en-AU" dirty="0" smtClean="0"/>
              <a:t>Water on a coin demonstration. </a:t>
            </a:r>
          </a:p>
          <a:p>
            <a:r>
              <a:rPr lang="en-AU" dirty="0" smtClean="0"/>
              <a:t>The Module 2 Video includes a demonstration of this activity.</a:t>
            </a:r>
          </a:p>
          <a:p>
            <a:r>
              <a:rPr lang="en-AU" dirty="0" smtClean="0"/>
              <a:t> </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28</a:t>
            </a:fld>
            <a:endParaRPr lang="en-AU"/>
          </a:p>
        </p:txBody>
      </p:sp>
    </p:spTree>
    <p:extLst>
      <p:ext uri="{BB962C8B-B14F-4D97-AF65-F5344CB8AC3E}">
        <p14:creationId xmlns:p14="http://schemas.microsoft.com/office/powerpoint/2010/main" val="12462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aseline="0" dirty="0" smtClean="0">
                <a:solidFill>
                  <a:schemeClr val="tx1"/>
                </a:solidFill>
              </a:rPr>
              <a:t>Intro </a:t>
            </a:r>
            <a:r>
              <a:rPr lang="en-AU" sz="1100" baseline="0" dirty="0">
                <a:solidFill>
                  <a:schemeClr val="tx1"/>
                </a:solidFill>
              </a:rPr>
              <a:t>Game: Fact or Fiction </a:t>
            </a:r>
            <a:endParaRPr lang="en-AU" sz="1100" baseline="0" dirty="0" smtClean="0">
              <a:solidFill>
                <a:schemeClr val="tx1"/>
              </a:solidFill>
            </a:endParaRPr>
          </a:p>
          <a:p>
            <a:r>
              <a:rPr lang="en-AU" sz="1100" baseline="0" dirty="0" smtClean="0">
                <a:solidFill>
                  <a:schemeClr val="tx1"/>
                </a:solidFill>
              </a:rPr>
              <a:t>Invite students to </a:t>
            </a:r>
            <a:r>
              <a:rPr lang="en-AU" sz="1100" baseline="0" dirty="0">
                <a:solidFill>
                  <a:schemeClr val="tx1"/>
                </a:solidFill>
              </a:rPr>
              <a:t>guess </a:t>
            </a:r>
            <a:r>
              <a:rPr lang="en-AU" sz="1100" baseline="0" dirty="0" smtClean="0">
                <a:solidFill>
                  <a:schemeClr val="tx1"/>
                </a:solidFill>
              </a:rPr>
              <a:t>which of the three “facts” </a:t>
            </a:r>
            <a:r>
              <a:rPr lang="en-AU" sz="1100" baseline="0" dirty="0">
                <a:solidFill>
                  <a:schemeClr val="tx1"/>
                </a:solidFill>
              </a:rPr>
              <a:t>about </a:t>
            </a:r>
            <a:r>
              <a:rPr lang="en-AU" sz="1100" baseline="0" dirty="0" smtClean="0">
                <a:solidFill>
                  <a:schemeClr val="tx1"/>
                </a:solidFill>
              </a:rPr>
              <a:t>water has been made up!</a:t>
            </a:r>
            <a:endParaRPr lang="en-AU" sz="1100" baseline="0" dirty="0">
              <a:solidFill>
                <a:schemeClr val="tx1"/>
              </a:solidFill>
            </a:endParaRPr>
          </a:p>
          <a:p>
            <a:r>
              <a:rPr lang="en-AU" sz="1100" baseline="0" dirty="0" smtClean="0">
                <a:solidFill>
                  <a:schemeClr val="tx1"/>
                </a:solidFill>
              </a:rPr>
              <a:t>‘</a:t>
            </a:r>
            <a:r>
              <a:rPr lang="en-AU" sz="1100" baseline="0" dirty="0">
                <a:solidFill>
                  <a:schemeClr val="tx1"/>
                </a:solidFill>
              </a:rPr>
              <a:t>Facts</a:t>
            </a:r>
            <a:r>
              <a:rPr lang="en-AU" sz="1100" baseline="0" dirty="0" smtClean="0">
                <a:solidFill>
                  <a:schemeClr val="tx1"/>
                </a:solidFill>
              </a:rPr>
              <a:t>’….</a:t>
            </a:r>
            <a:r>
              <a:rPr lang="en-AU" sz="1100" baseline="0" dirty="0">
                <a:solidFill>
                  <a:schemeClr val="tx1"/>
                </a:solidFill>
              </a:rPr>
              <a:t/>
            </a:r>
            <a:br>
              <a:rPr lang="en-AU" sz="1100" baseline="0" dirty="0">
                <a:solidFill>
                  <a:schemeClr val="tx1"/>
                </a:solidFill>
              </a:rPr>
            </a:br>
            <a:r>
              <a:rPr lang="en-AU" sz="1100" baseline="0" dirty="0">
                <a:solidFill>
                  <a:schemeClr val="tx1"/>
                </a:solidFill>
              </a:rPr>
              <a:t>1. </a:t>
            </a:r>
            <a:r>
              <a:rPr lang="en-AU" sz="1100" dirty="0">
                <a:solidFill>
                  <a:schemeClr val="tx1"/>
                </a:solidFill>
              </a:rPr>
              <a:t>A tomato is 95% water</a:t>
            </a:r>
          </a:p>
          <a:p>
            <a:r>
              <a:rPr lang="en-AU" sz="1100" baseline="0" dirty="0">
                <a:solidFill>
                  <a:schemeClr val="tx1"/>
                </a:solidFill>
              </a:rPr>
              <a:t>2. Human brains are 60% water </a:t>
            </a:r>
          </a:p>
          <a:p>
            <a:r>
              <a:rPr lang="en-AU" sz="1100" baseline="0" dirty="0">
                <a:solidFill>
                  <a:schemeClr val="tx1"/>
                </a:solidFill>
              </a:rPr>
              <a:t>3. </a:t>
            </a:r>
            <a:r>
              <a:rPr lang="en-AU" sz="1100" dirty="0">
                <a:solidFill>
                  <a:schemeClr val="tx1"/>
                </a:solidFill>
              </a:rPr>
              <a:t>75% of a chicken is water.</a:t>
            </a:r>
            <a:endParaRPr lang="en-AU" sz="1100" baseline="0" dirty="0">
              <a:solidFill>
                <a:schemeClr val="tx1"/>
              </a:solidFill>
            </a:endParaRPr>
          </a:p>
          <a:p>
            <a:r>
              <a:rPr lang="en-AU" sz="1100" dirty="0" smtClean="0">
                <a:solidFill>
                  <a:schemeClr val="tx1"/>
                </a:solidFill>
              </a:rPr>
              <a:t>Answer: Number </a:t>
            </a:r>
            <a:r>
              <a:rPr lang="en-AU" sz="1100" dirty="0">
                <a:solidFill>
                  <a:schemeClr val="tx1"/>
                </a:solidFill>
              </a:rPr>
              <a:t>2 is false – human brains are 75% water</a:t>
            </a:r>
          </a:p>
          <a:p>
            <a:r>
              <a:rPr lang="en-AU" sz="1100" dirty="0" smtClean="0">
                <a:solidFill>
                  <a:schemeClr val="tx1"/>
                </a:solidFill>
              </a:rPr>
              <a:t>Fact </a:t>
            </a:r>
            <a:r>
              <a:rPr lang="en-AU" sz="1100" dirty="0">
                <a:solidFill>
                  <a:schemeClr val="tx1"/>
                </a:solidFill>
              </a:rPr>
              <a:t>source: http://blueplanet.nsw.edu.au/water-facts/.aspx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E8A7A-9E0A-4F27-82F4-BF1E40D8FB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30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Scientists have</a:t>
            </a:r>
            <a:r>
              <a:rPr lang="en-AU" baseline="0" dirty="0" smtClean="0"/>
              <a:t> a name for what things are made of: they call it “matter”.</a:t>
            </a:r>
          </a:p>
          <a:p>
            <a:r>
              <a:rPr lang="en-AU" baseline="0" dirty="0" smtClean="0"/>
              <a:t>Everything around us is made of matter – this room, your clothes – and you!</a:t>
            </a:r>
          </a:p>
          <a:p>
            <a:r>
              <a:rPr lang="en-AU" baseline="0" dirty="0" smtClean="0"/>
              <a:t>Some matter is so tiny, we need special equipment, like magnifying glasses and microscopes, to see it.</a:t>
            </a:r>
          </a:p>
          <a:p>
            <a:r>
              <a:rPr lang="en-AU" baseline="0" dirty="0" smtClean="0"/>
              <a:t>Some matter is invisible (like the air around us). </a:t>
            </a:r>
          </a:p>
          <a:p>
            <a:r>
              <a:rPr lang="en-AU" baseline="0" dirty="0" smtClean="0"/>
              <a:t>There are three main states of matter, and we call these: solid, liquid and gas.</a:t>
            </a:r>
          </a:p>
          <a:p>
            <a:r>
              <a:rPr lang="en-AU" dirty="0" smtClean="0"/>
              <a:t>Most substances can</a:t>
            </a:r>
            <a:r>
              <a:rPr lang="en-AU" baseline="0" dirty="0" smtClean="0"/>
              <a:t> exist in all three states. They changes from one state to another depending on how hot they are. </a:t>
            </a:r>
            <a:r>
              <a:rPr lang="en-AU" dirty="0" smtClean="0"/>
              <a:t>Water</a:t>
            </a:r>
            <a:r>
              <a:rPr lang="en-AU" baseline="0" dirty="0" smtClean="0"/>
              <a:t> is the only matter that occurs naturally on earth in all three </a:t>
            </a:r>
            <a:r>
              <a:rPr lang="en-AU" b="1" baseline="0" dirty="0" smtClean="0"/>
              <a:t>states</a:t>
            </a:r>
            <a:r>
              <a:rPr lang="en-AU" baseline="0" dirty="0" smtClean="0"/>
              <a:t>: as liquid water, solid ice, and vaporous steam (gas).</a:t>
            </a:r>
          </a:p>
          <a:p>
            <a:r>
              <a:rPr lang="en-AU" baseline="0" dirty="0" smtClean="0"/>
              <a:t>Ask students when they might see water in it’s different states?</a:t>
            </a:r>
          </a:p>
          <a:p>
            <a:r>
              <a:rPr lang="en-AU" baseline="0" dirty="0" smtClean="0"/>
              <a:t>Examples:</a:t>
            </a:r>
          </a:p>
          <a:p>
            <a:pPr marL="171450" indent="-171450">
              <a:buFontTx/>
              <a:buChar char="-"/>
            </a:pPr>
            <a:r>
              <a:rPr lang="en-AU" baseline="0" dirty="0" smtClean="0"/>
              <a:t>Frozen (solid) water: ice cubes, ice blocks, snow, snow flakes</a:t>
            </a:r>
          </a:p>
          <a:p>
            <a:pPr marL="171450" indent="-171450">
              <a:buFontTx/>
              <a:buChar char="-"/>
            </a:pPr>
            <a:r>
              <a:rPr lang="en-AU" baseline="0" dirty="0" smtClean="0"/>
              <a:t>Liquid water: rain, running from taps, puddles, lakes, oceans</a:t>
            </a:r>
          </a:p>
          <a:p>
            <a:pPr marL="171450" indent="-171450">
              <a:buFontTx/>
              <a:buChar char="-"/>
            </a:pPr>
            <a:r>
              <a:rPr lang="en-AU" baseline="0" dirty="0" smtClean="0"/>
              <a:t>Gaseous water: steam from kettles, steam from boiling pots. </a:t>
            </a:r>
          </a:p>
          <a:p>
            <a:r>
              <a:rPr lang="en-AU" baseline="0" dirty="0" smtClean="0"/>
              <a:t>Ask students what might cause water to change states?</a:t>
            </a:r>
          </a:p>
          <a:p>
            <a:r>
              <a:rPr lang="en-AU" baseline="0" dirty="0" smtClean="0"/>
              <a:t>Answer: heating, cooling.</a:t>
            </a:r>
          </a:p>
        </p:txBody>
      </p:sp>
      <p:sp>
        <p:nvSpPr>
          <p:cNvPr id="4" name="Slide Number Placeholder 3"/>
          <p:cNvSpPr>
            <a:spLocks noGrp="1"/>
          </p:cNvSpPr>
          <p:nvPr>
            <p:ph type="sldNum" sz="quarter" idx="10"/>
          </p:nvPr>
        </p:nvSpPr>
        <p:spPr/>
        <p:txBody>
          <a:bodyPr/>
          <a:lstStyle/>
          <a:p>
            <a:fld id="{D98E8A7A-9E0A-4F27-82F4-BF1E40D8FBEE}" type="slidenum">
              <a:rPr lang="en-AU" smtClean="0"/>
              <a:t>4</a:t>
            </a:fld>
            <a:endParaRPr lang="en-AU"/>
          </a:p>
        </p:txBody>
      </p:sp>
    </p:spTree>
    <p:extLst>
      <p:ext uri="{BB962C8B-B14F-4D97-AF65-F5344CB8AC3E}">
        <p14:creationId xmlns:p14="http://schemas.microsoft.com/office/powerpoint/2010/main" val="14940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All matter, or stuff, is made up of tiny building blocks called </a:t>
            </a:r>
            <a:r>
              <a:rPr lang="en-AU" b="1" baseline="0" dirty="0" smtClean="0"/>
              <a:t>atoms.</a:t>
            </a:r>
          </a:p>
          <a:p>
            <a:r>
              <a:rPr lang="en-AU" baseline="0" dirty="0" smtClean="0"/>
              <a:t>An atom is very small, a bit like a tiny ball. </a:t>
            </a:r>
          </a:p>
          <a:p>
            <a:r>
              <a:rPr lang="en-AU" baseline="0" dirty="0" smtClean="0"/>
              <a:t>There are about 100 different types of atom, and these are all different sizes (though all very tiny).</a:t>
            </a:r>
          </a:p>
          <a:p>
            <a:r>
              <a:rPr lang="en-AU" baseline="0" dirty="0" smtClean="0"/>
              <a:t>Each type of atom makes one type of matter, called an element. </a:t>
            </a:r>
          </a:p>
          <a:p>
            <a:r>
              <a:rPr lang="en-AU" baseline="0" dirty="0" smtClean="0"/>
              <a:t>Some common elements are: iron, calcium, and gold.</a:t>
            </a:r>
          </a:p>
          <a:p>
            <a:r>
              <a:rPr lang="en-AU" baseline="0" dirty="0" smtClean="0"/>
              <a:t>Iron is used to make pans, cars, bridges.</a:t>
            </a:r>
          </a:p>
          <a:p>
            <a:r>
              <a:rPr lang="en-AU" baseline="0" dirty="0" smtClean="0"/>
              <a:t>Calcium is an element found in our teeth and bones. </a:t>
            </a:r>
          </a:p>
          <a:p>
            <a:r>
              <a:rPr lang="en-AU" baseline="0" dirty="0" smtClean="0"/>
              <a:t>We make jewellery from gold atoms.</a:t>
            </a:r>
          </a:p>
          <a:p>
            <a:r>
              <a:rPr lang="en-AU" baseline="0" dirty="0" smtClean="0"/>
              <a:t>A piece of paper, or a page in a book, can be more than 1 million atoms thick.</a:t>
            </a:r>
          </a:p>
          <a:p>
            <a:r>
              <a:rPr lang="en-AU" baseline="0" dirty="0" smtClean="0"/>
              <a:t>If you cup your hands together with some air inside, you’ll be holding more than a thousand-million-million (1,000,000,000,000,000) atoms of air!</a:t>
            </a:r>
          </a:p>
          <a:p>
            <a:endParaRPr lang="en-AU" baseline="0"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5</a:t>
            </a:fld>
            <a:endParaRPr lang="en-AU"/>
          </a:p>
        </p:txBody>
      </p:sp>
    </p:spTree>
    <p:extLst>
      <p:ext uri="{BB962C8B-B14F-4D97-AF65-F5344CB8AC3E}">
        <p14:creationId xmlns:p14="http://schemas.microsoft.com/office/powerpoint/2010/main" val="126626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In each state of matter (solid, liquid and gas) atoms and behave differently.</a:t>
            </a:r>
          </a:p>
          <a:p>
            <a:r>
              <a:rPr lang="en-AU" baseline="0" dirty="0" smtClean="0"/>
              <a:t>Substances change from one state to another depending on how hot, or how excited, their atoms are.</a:t>
            </a:r>
          </a:p>
          <a:p>
            <a:r>
              <a:rPr lang="en-AU" b="1" baseline="0" dirty="0" smtClean="0"/>
              <a:t>Solids: </a:t>
            </a:r>
            <a:r>
              <a:rPr lang="en-AU" baseline="0" dirty="0" smtClean="0"/>
              <a:t>In solids, atoms are very close together. Atoms are fixed together firmly in a set pattern, in a fixed shape. The atoms in solids don’t move far away from each other. When a solid is heated up enough, it melts and changes into a liquid.</a:t>
            </a:r>
          </a:p>
          <a:p>
            <a:r>
              <a:rPr lang="en-AU" b="1" baseline="0" dirty="0" smtClean="0"/>
              <a:t>Liquids: </a:t>
            </a:r>
            <a:r>
              <a:rPr lang="en-AU" baseline="0" dirty="0" smtClean="0"/>
              <a:t>In liquids, atoms are less tightly packed together than in solids. The atoms in liquids can move around, and swap places. The means a liquid can flow and be poured into a container, or be separated into droplets. When a liquid is heated up enough, it turns into a gas.</a:t>
            </a:r>
          </a:p>
          <a:p>
            <a:r>
              <a:rPr lang="en-AU" b="1" baseline="0" dirty="0" smtClean="0"/>
              <a:t>Gases:</a:t>
            </a:r>
            <a:r>
              <a:rPr lang="en-AU" b="0" baseline="0" dirty="0" smtClean="0"/>
              <a:t> In a gas, atoms are separate from each other, and can zoom around at high speeds. A gas spreads out and fills the area it is in. Gases have no shape and are often invisible.</a:t>
            </a:r>
            <a:endParaRPr lang="en-AU" b="1" baseline="0"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6</a:t>
            </a:fld>
            <a:endParaRPr lang="en-AU"/>
          </a:p>
        </p:txBody>
      </p:sp>
    </p:spTree>
    <p:extLst>
      <p:ext uri="{BB962C8B-B14F-4D97-AF65-F5344CB8AC3E}">
        <p14:creationId xmlns:p14="http://schemas.microsoft.com/office/powerpoint/2010/main" val="264050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When atoms group together,</a:t>
            </a:r>
            <a:r>
              <a:rPr lang="en-AU" sz="1100" baseline="0" dirty="0" smtClean="0">
                <a:solidFill>
                  <a:schemeClr val="tx1"/>
                </a:solidFill>
              </a:rPr>
              <a:t> we call them molecules. Some molecules are made up of just one type of atom. Others are made up of different types of atoms joined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Oxygen is an element. It contains one type of atom – oxygen. An oxygen molecule is made up of two oxygen atoms.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Hydrogen is another element. A hydrogen molecule is made up of two hydrogen atoms.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Hydrogen atoms are smaller than Oxygen atoms.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When one oxygen</a:t>
            </a:r>
            <a:r>
              <a:rPr lang="en-AU" sz="1100" baseline="0" dirty="0" smtClean="0">
                <a:solidFill>
                  <a:schemeClr val="tx1"/>
                </a:solidFill>
              </a:rPr>
              <a:t> molecule and two hydrogen molecules meet, there is a chemical reaction. The atoms separate, and form two new molecules. Each new molecule has one oxygen atom and two hydrogen atoms.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These molecules make a new substance. It is unlike hydrogen or oxygen, and it is called WATER!</a:t>
            </a:r>
            <a:endParaRPr lang="en-AU" sz="1100" dirty="0" smtClean="0">
              <a:solidFill>
                <a:schemeClr val="tx1"/>
              </a:solidFill>
            </a:endParaRPr>
          </a:p>
          <a:p>
            <a:r>
              <a:rPr lang="en-AU" sz="1100" dirty="0" smtClean="0">
                <a:solidFill>
                  <a:schemeClr val="tx1"/>
                </a:solidFill>
              </a:rPr>
              <a:t>Because </a:t>
            </a:r>
            <a:r>
              <a:rPr lang="en-AU" sz="1100" dirty="0">
                <a:solidFill>
                  <a:schemeClr val="tx1"/>
                </a:solidFill>
              </a:rPr>
              <a:t>a water molecule is </a:t>
            </a:r>
            <a:r>
              <a:rPr lang="en-AU" sz="1100" dirty="0" smtClean="0">
                <a:solidFill>
                  <a:schemeClr val="tx1"/>
                </a:solidFill>
              </a:rPr>
              <a:t>very tiny (microscopic) </a:t>
            </a:r>
            <a:r>
              <a:rPr lang="en-AU" sz="1100" dirty="0">
                <a:solidFill>
                  <a:schemeClr val="tx1"/>
                </a:solidFill>
              </a:rPr>
              <a:t>in </a:t>
            </a:r>
            <a:r>
              <a:rPr lang="en-AU" sz="1100" dirty="0" smtClean="0">
                <a:solidFill>
                  <a:schemeClr val="tx1"/>
                </a:solidFill>
              </a:rPr>
              <a:t>size, </a:t>
            </a:r>
            <a:r>
              <a:rPr lang="en-AU" sz="1100" dirty="0">
                <a:solidFill>
                  <a:schemeClr val="tx1"/>
                </a:solidFill>
              </a:rPr>
              <a:t>it takes </a:t>
            </a:r>
            <a:r>
              <a:rPr lang="en-AU" sz="1100" dirty="0" smtClean="0">
                <a:solidFill>
                  <a:schemeClr val="tx1"/>
                </a:solidFill>
              </a:rPr>
              <a:t>billions of water molecules to make </a:t>
            </a:r>
            <a:r>
              <a:rPr lang="en-AU" sz="1100" dirty="0">
                <a:solidFill>
                  <a:schemeClr val="tx1"/>
                </a:solidFill>
              </a:rPr>
              <a:t>even the smallest droplet of water.</a:t>
            </a:r>
            <a:r>
              <a:rPr lang="en-AU" sz="1100" baseline="0"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100" baseline="0" dirty="0">
                <a:solidFill>
                  <a:schemeClr val="tx1"/>
                </a:solidFill>
              </a:rPr>
              <a:t>*If you have access to a molecular modelling </a:t>
            </a:r>
            <a:r>
              <a:rPr lang="en-AU" sz="1100" baseline="0" dirty="0" smtClean="0">
                <a:solidFill>
                  <a:schemeClr val="tx1"/>
                </a:solidFill>
              </a:rPr>
              <a:t>kit, </a:t>
            </a:r>
            <a:r>
              <a:rPr lang="en-AU" sz="1100" baseline="0" dirty="0">
                <a:solidFill>
                  <a:schemeClr val="tx1"/>
                </a:solidFill>
              </a:rPr>
              <a:t>it would be fantastic to use here to make a water </a:t>
            </a:r>
            <a:r>
              <a:rPr lang="en-AU" sz="1100" baseline="0" dirty="0" smtClean="0">
                <a:solidFill>
                  <a:schemeClr val="tx1"/>
                </a:solidFill>
              </a:rPr>
              <a:t>molecule with participants (local schools </a:t>
            </a:r>
            <a:r>
              <a:rPr lang="en-AU" sz="1100" baseline="0" dirty="0">
                <a:solidFill>
                  <a:schemeClr val="tx1"/>
                </a:solidFill>
              </a:rPr>
              <a:t>and universities </a:t>
            </a:r>
            <a:r>
              <a:rPr lang="en-AU" sz="1100" baseline="0" dirty="0" smtClean="0">
                <a:solidFill>
                  <a:schemeClr val="tx1"/>
                </a:solidFill>
              </a:rPr>
              <a:t>may loan out a molecular </a:t>
            </a:r>
            <a:r>
              <a:rPr lang="en-AU" sz="1100" baseline="0" dirty="0">
                <a:solidFill>
                  <a:schemeClr val="tx1"/>
                </a:solidFill>
              </a:rPr>
              <a:t>modelling </a:t>
            </a:r>
            <a:r>
              <a:rPr lang="en-AU" sz="1100" baseline="0" dirty="0" smtClean="0">
                <a:solidFill>
                  <a:schemeClr val="tx1"/>
                </a:solidFill>
              </a:rPr>
              <a:t>kit).</a:t>
            </a:r>
            <a:endParaRPr lang="en-AU" sz="1100" baseline="0" dirty="0">
              <a:solidFill>
                <a:schemeClr val="tx1"/>
              </a:solidFill>
            </a:endParaRPr>
          </a:p>
          <a:p>
            <a:r>
              <a:rPr lang="en-AU" sz="1100" dirty="0" smtClean="0">
                <a:solidFill>
                  <a:schemeClr val="tx1"/>
                </a:solidFill>
              </a:rPr>
              <a:t>Let’s do an experiment to observe some cool </a:t>
            </a:r>
            <a:r>
              <a:rPr lang="en-AU" sz="1100" baseline="0" dirty="0" smtClean="0">
                <a:solidFill>
                  <a:schemeClr val="tx1"/>
                </a:solidFill>
              </a:rPr>
              <a:t>properties of liquid water molecules!</a:t>
            </a:r>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7</a:t>
            </a:fld>
            <a:endParaRPr lang="en-AU"/>
          </a:p>
        </p:txBody>
      </p:sp>
    </p:spTree>
    <p:extLst>
      <p:ext uri="{BB962C8B-B14F-4D97-AF65-F5344CB8AC3E}">
        <p14:creationId xmlns:p14="http://schemas.microsoft.com/office/powerpoint/2010/main" val="365895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Now we’re going to observe some of the cool qualities of wonderful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Before performing the experiment, reinforce the Scientific Method by discussing with the students a hypothesis about what might happen.</a:t>
            </a:r>
            <a:r>
              <a:rPr lang="en-AU" sz="1100" baseline="0" dirty="0" smtClean="0">
                <a:solidFill>
                  <a:schemeClr val="tx1"/>
                </a:solidFill>
              </a:rPr>
              <a:t> </a:t>
            </a:r>
            <a:r>
              <a:rPr lang="en-AU" sz="1100" dirty="0" smtClean="0">
                <a:solidFill>
                  <a:schemeClr val="tx1"/>
                </a:solidFill>
              </a:rPr>
              <a:t>Then assist students to perform the experiment to confirm or disprove the hypothesis. Discuss what was observed (the results),</a:t>
            </a:r>
            <a:r>
              <a:rPr lang="en-AU" sz="1100" baseline="0" dirty="0" smtClean="0">
                <a:solidFill>
                  <a:schemeClr val="tx1"/>
                </a:solidFill>
              </a:rPr>
              <a:t> and explore student ideas on why this may have happened.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This experiment</a:t>
            </a:r>
            <a:r>
              <a:rPr lang="en-AU" sz="1100" baseline="0" dirty="0" smtClean="0">
                <a:solidFill>
                  <a:schemeClr val="tx1"/>
                </a:solidFill>
              </a:rPr>
              <a:t> explores surface tension.</a:t>
            </a:r>
          </a:p>
          <a:p>
            <a:pPr defTabSz="990478">
              <a:defRPr/>
            </a:pPr>
            <a:r>
              <a:rPr lang="en-AU" sz="1100" dirty="0" smtClean="0"/>
              <a:t>Refer to RISK ASSESSMENT for Module 2 before conducting experiment.</a:t>
            </a:r>
          </a:p>
          <a:p>
            <a:pPr defTabSz="990478">
              <a:defRPr/>
            </a:pPr>
            <a:r>
              <a:rPr lang="en-AU" sz="1100" dirty="0" smtClean="0"/>
              <a:t>Refer to Experiment</a:t>
            </a:r>
            <a:r>
              <a:rPr lang="en-AU" sz="1100" baseline="0" dirty="0" smtClean="0"/>
              <a:t> notes (E2.1.1 in Coordinator Notes for Module 2.1)</a:t>
            </a:r>
            <a:endParaRPr lang="en-AU"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smtClean="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8</a:t>
            </a:fld>
            <a:endParaRPr lang="en-AU"/>
          </a:p>
        </p:txBody>
      </p:sp>
    </p:spTree>
    <p:extLst>
      <p:ext uri="{BB962C8B-B14F-4D97-AF65-F5344CB8AC3E}">
        <p14:creationId xmlns:p14="http://schemas.microsoft.com/office/powerpoint/2010/main" val="128188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rPr>
              <a:t>This experiment demonstrates surface tension.</a:t>
            </a:r>
            <a:r>
              <a:rPr lang="en-AU" dirty="0"/>
              <a:t/>
            </a:r>
            <a:br>
              <a:rPr lang="en-AU" dirty="0"/>
            </a:br>
            <a:r>
              <a:rPr lang="en-AU" sz="1200" dirty="0" smtClean="0">
                <a:solidFill>
                  <a:schemeClr val="tx1"/>
                </a:solidFill>
              </a:rPr>
              <a:t>Before performing the experiment, reinforce the Scientific Method by discussing with the students a hypothesis about what might happen.</a:t>
            </a:r>
            <a:r>
              <a:rPr lang="en-AU" sz="1200" baseline="0" dirty="0" smtClean="0">
                <a:solidFill>
                  <a:schemeClr val="tx1"/>
                </a:solidFill>
              </a:rPr>
              <a:t> </a:t>
            </a:r>
            <a:r>
              <a:rPr lang="en-AU" sz="1200" dirty="0" smtClean="0">
                <a:solidFill>
                  <a:schemeClr val="tx1"/>
                </a:solidFill>
              </a:rPr>
              <a:t>Then assist students to perform the experiment to confirm or disprove the hypothesis. Discuss what was observed (the results),</a:t>
            </a:r>
            <a:r>
              <a:rPr lang="en-AU" sz="1200" baseline="0" dirty="0" smtClean="0">
                <a:solidFill>
                  <a:schemeClr val="tx1"/>
                </a:solidFill>
              </a:rPr>
              <a:t> and explore student ideas on why this may have happened.</a:t>
            </a:r>
          </a:p>
          <a:p>
            <a:pPr defTabSz="990478">
              <a:defRPr/>
            </a:pPr>
            <a:r>
              <a:rPr lang="en-AU" sz="1200" dirty="0" smtClean="0"/>
              <a:t>Refer to RISK ASSESSMENT for Module 2 before conducting experiment.</a:t>
            </a:r>
          </a:p>
          <a:p>
            <a:pPr defTabSz="990478">
              <a:defRPr/>
            </a:pPr>
            <a:r>
              <a:rPr lang="en-AU" sz="1200" dirty="0" smtClean="0"/>
              <a:t>Refer to Experiment</a:t>
            </a:r>
            <a:r>
              <a:rPr lang="en-AU" sz="1200" baseline="0" dirty="0" smtClean="0"/>
              <a:t> notes (E2.1.4 in Coordinator Notes for Module 2.1)</a:t>
            </a:r>
            <a:endParaRPr lang="en-AU" sz="1200"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9</a:t>
            </a:fld>
            <a:endParaRPr lang="en-AU"/>
          </a:p>
        </p:txBody>
      </p:sp>
    </p:spTree>
    <p:extLst>
      <p:ext uri="{BB962C8B-B14F-4D97-AF65-F5344CB8AC3E}">
        <p14:creationId xmlns:p14="http://schemas.microsoft.com/office/powerpoint/2010/main" val="2178010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933D5-831F-40CD-86A1-F0B6D08615E4}"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00" y="6303600"/>
            <a:ext cx="1249524" cy="474286"/>
          </a:xfrm>
          <a:prstGeom prst="rect">
            <a:avLst/>
          </a:prstGeom>
        </p:spPr>
      </p:pic>
    </p:spTree>
    <p:extLst>
      <p:ext uri="{BB962C8B-B14F-4D97-AF65-F5344CB8AC3E}">
        <p14:creationId xmlns:p14="http://schemas.microsoft.com/office/powerpoint/2010/main" val="17429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47550-868A-4593-8F0B-3E5A147FC2C2}"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254520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2024F-70A1-488D-B390-D58269EA6F57}"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684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DCB19-6D5B-4211-889E-686E551A2CF2}"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4982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7CA4B4-540F-4C52-A0C9-C7BBB8374096}"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4118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6DC3E-1634-4C66-A371-E4A2FE18018C}"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13341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56C760-1DCF-4BF5-B9EC-EDC7A80BA44B}" type="datetime1">
              <a:rPr lang="en-AU" smtClean="0"/>
              <a:t>23/03/2018</a:t>
            </a:fld>
            <a:endParaRPr lang="en-AU"/>
          </a:p>
        </p:txBody>
      </p:sp>
      <p:sp>
        <p:nvSpPr>
          <p:cNvPr id="8" name="Footer Placeholder 7"/>
          <p:cNvSpPr>
            <a:spLocks noGrp="1"/>
          </p:cNvSpPr>
          <p:nvPr>
            <p:ph type="ftr" sz="quarter" idx="11"/>
          </p:nvPr>
        </p:nvSpPr>
        <p:spPr/>
        <p:txBody>
          <a:bodyPr/>
          <a:lstStyle/>
          <a:p>
            <a:r>
              <a:rPr lang="en-AU"/>
              <a:t>Science Clubs Module 1.1                                                             Proudly developed by SMART with funding from Inspiring Australia</a:t>
            </a:r>
          </a:p>
        </p:txBody>
      </p:sp>
      <p:sp>
        <p:nvSpPr>
          <p:cNvPr id="9" name="Slide Number Placeholder 8"/>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928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40DCA-07E6-4396-A137-2FBB333A78FF}" type="datetime1">
              <a:rPr lang="en-AU" smtClean="0"/>
              <a:t>23/03/2018</a:t>
            </a:fld>
            <a:endParaRPr lang="en-AU"/>
          </a:p>
        </p:txBody>
      </p:sp>
      <p:sp>
        <p:nvSpPr>
          <p:cNvPr id="4" name="Footer Placeholder 3"/>
          <p:cNvSpPr>
            <a:spLocks noGrp="1"/>
          </p:cNvSpPr>
          <p:nvPr>
            <p:ph type="ftr" sz="quarter" idx="11"/>
          </p:nvPr>
        </p:nvSpPr>
        <p:spPr/>
        <p:txBody>
          <a:bodyPr/>
          <a:lstStyle/>
          <a:p>
            <a:r>
              <a:rPr lang="en-AU"/>
              <a:t>Science Clubs Module 1.1                                                             Proudly developed by SMART with funding from Inspiring Australia</a:t>
            </a:r>
          </a:p>
        </p:txBody>
      </p:sp>
      <p:sp>
        <p:nvSpPr>
          <p:cNvPr id="5" name="Slide Number Placeholder 4"/>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199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518AC-1616-4A3B-874B-6D0EEB8CA24E}" type="datetime1">
              <a:rPr lang="en-AU" smtClean="0"/>
              <a:t>23/03/2018</a:t>
            </a:fld>
            <a:endParaRPr lang="en-AU"/>
          </a:p>
        </p:txBody>
      </p:sp>
      <p:sp>
        <p:nvSpPr>
          <p:cNvPr id="3" name="Footer Placeholder 2"/>
          <p:cNvSpPr>
            <a:spLocks noGrp="1"/>
          </p:cNvSpPr>
          <p:nvPr>
            <p:ph type="ftr" sz="quarter" idx="11"/>
          </p:nvPr>
        </p:nvSpPr>
        <p:spPr/>
        <p:txBody>
          <a:bodyPr/>
          <a:lstStyle/>
          <a:p>
            <a:r>
              <a:rPr lang="en-AU"/>
              <a:t>Science Clubs Module 1.1                                                             Proudly developed by SMART with funding from Inspiring Australia</a:t>
            </a:r>
          </a:p>
        </p:txBody>
      </p:sp>
      <p:sp>
        <p:nvSpPr>
          <p:cNvPr id="4" name="Slide Number Placeholder 3"/>
          <p:cNvSpPr>
            <a:spLocks noGrp="1"/>
          </p:cNvSpPr>
          <p:nvPr>
            <p:ph type="sldNum" sz="quarter" idx="12"/>
          </p:nvPr>
        </p:nvSpPr>
        <p:spPr/>
        <p:txBody>
          <a:bodyPr/>
          <a:lstStyle/>
          <a:p>
            <a:fld id="{E0184A67-BBA8-453B-B1E0-F72BFCC84079}"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9600" y="6238800"/>
            <a:ext cx="1166222" cy="442667"/>
          </a:xfrm>
          <a:prstGeom prst="rect">
            <a:avLst/>
          </a:prstGeom>
        </p:spPr>
      </p:pic>
      <p:pic>
        <p:nvPicPr>
          <p:cNvPr id="6" name="Picture 5"/>
          <p:cNvPicPr>
            <a:picLocks noChangeAspect="1"/>
          </p:cNvPicPr>
          <p:nvPr userDrawn="1"/>
        </p:nvPicPr>
        <p:blipFill>
          <a:blip r:embed="rId3"/>
          <a:stretch>
            <a:fillRect/>
          </a:stretch>
        </p:blipFill>
        <p:spPr>
          <a:xfrm>
            <a:off x="6472800" y="6285600"/>
            <a:ext cx="1212385" cy="39611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6068" t="21468" r="29650" b="33997"/>
          <a:stretch/>
        </p:blipFill>
        <p:spPr>
          <a:xfrm>
            <a:off x="7624800" y="6238800"/>
            <a:ext cx="101600" cy="397164"/>
          </a:xfrm>
          <a:prstGeom prst="rect">
            <a:avLst/>
          </a:prstGeom>
        </p:spPr>
      </p:pic>
    </p:spTree>
    <p:extLst>
      <p:ext uri="{BB962C8B-B14F-4D97-AF65-F5344CB8AC3E}">
        <p14:creationId xmlns:p14="http://schemas.microsoft.com/office/powerpoint/2010/main" val="41677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3400C-6BF5-4579-8A01-86C1624DBB87}"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9723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0C96C-33D9-4233-AF82-0D8209907901}"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89385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815-F5FA-4381-BD29-261492BD6AB7}" type="datetime1">
              <a:rPr lang="en-AU" smtClean="0"/>
              <a:t>23/03/2018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Science Clubs Module 1.1                                                             Proudly developed by SMART with funding from Inspiring Australia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84A67-BBA8-453B-B1E0-F72BFCC84079}" type="slidenum">
              <a:rPr lang="en-AU" smtClean="0"/>
              <a:t>‹#›</a:t>
            </a:fld>
            <a:endParaRPr lang="en-AU"/>
          </a:p>
        </p:txBody>
      </p:sp>
    </p:spTree>
    <p:extLst>
      <p:ext uri="{BB962C8B-B14F-4D97-AF65-F5344CB8AC3E}">
        <p14:creationId xmlns:p14="http://schemas.microsoft.com/office/powerpoint/2010/main" val="286203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youtube.com/watch?v=iJBHckmq_o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youtube.com/watch?v=94yRLJfqyv8"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hyperlink" Target="http://blueplanet.nsw.edu.au/water-facts/.aspx" TargetMode="External"/><Relationship Id="rId3" Type="http://schemas.openxmlformats.org/officeDocument/2006/relationships/hyperlink" Target="https://www.youtube.com/watch?v=94yRLJfqyv8" TargetMode="External"/><Relationship Id="rId7" Type="http://schemas.openxmlformats.org/officeDocument/2006/relationships/hyperlink" Target="http://splash.abc.net.au/home#!/media/2191105/rainbow-milk-experimen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sciencekids.co.nz/experiments/escapingwater.html" TargetMode="External"/><Relationship Id="rId11" Type="http://schemas.openxmlformats.org/officeDocument/2006/relationships/hyperlink" Target="https://www.kidsdiscover.com/teacherresources/water-buoyancy-cohesion-adhesion/" TargetMode="External"/><Relationship Id="rId5" Type="http://schemas.openxmlformats.org/officeDocument/2006/relationships/hyperlink" Target="https://www.questacon.edu.au/outreach/programs/science-circus/activities/count-the-drops" TargetMode="External"/><Relationship Id="rId10" Type="http://schemas.openxmlformats.org/officeDocument/2006/relationships/hyperlink" Target="https://water.usgs.gov/edu/waterproperties.html" TargetMode="External"/><Relationship Id="rId4" Type="http://schemas.openxmlformats.org/officeDocument/2006/relationships/hyperlink" Target="https://pbskids.org/zoom/printables/activities/pdfs/wateronastring.pdf" TargetMode="External"/><Relationship Id="rId9" Type="http://schemas.openxmlformats.org/officeDocument/2006/relationships/hyperlink" Target="http://splash.abc.net.au/home#!/media/103352/the-surface-tension-of-water"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ideo" Target="https://www.youtube.com/embed/8O8PuMkiimg" TargetMode="External"/><Relationship Id="rId5" Type="http://schemas.openxmlformats.org/officeDocument/2006/relationships/hyperlink" Target="https://www.youtube.com/watch?v=8O8PuMkiimg" TargetMode="Externa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2C8"/>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14161" cy="4902896"/>
          </a:xfrm>
          <a:prstGeom prst="rect">
            <a:avLst/>
          </a:prstGeom>
        </p:spPr>
      </p:pic>
      <p:sp>
        <p:nvSpPr>
          <p:cNvPr id="2" name="Rectangle 1"/>
          <p:cNvSpPr/>
          <p:nvPr/>
        </p:nvSpPr>
        <p:spPr>
          <a:xfrm>
            <a:off x="1170936" y="2255918"/>
            <a:ext cx="6458673" cy="3649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33" t="13839" r="20727" b="34263"/>
          <a:stretch/>
        </p:blipFill>
        <p:spPr>
          <a:xfrm>
            <a:off x="6845182" y="226341"/>
            <a:ext cx="1885914" cy="1515467"/>
          </a:xfrm>
          <a:prstGeom prst="rect">
            <a:avLst/>
          </a:prstGeom>
        </p:spPr>
      </p:pic>
      <p:sp>
        <p:nvSpPr>
          <p:cNvPr id="19" name="Title 1"/>
          <p:cNvSpPr>
            <a:spLocks noGrp="1"/>
          </p:cNvSpPr>
          <p:nvPr>
            <p:ph type="ctrTitle"/>
          </p:nvPr>
        </p:nvSpPr>
        <p:spPr>
          <a:xfrm>
            <a:off x="1170936" y="2495606"/>
            <a:ext cx="6458673" cy="1515533"/>
          </a:xfrm>
        </p:spPr>
        <p:txBody>
          <a:bodyPr/>
          <a:lstStyle/>
          <a:p>
            <a:r>
              <a:rPr lang="en-AU" b="1" dirty="0">
                <a:solidFill>
                  <a:schemeClr val="tx2">
                    <a:lumMod val="50000"/>
                  </a:schemeClr>
                </a:solidFill>
                <a:latin typeface="+mn-lt"/>
              </a:rPr>
              <a:t>WATER</a:t>
            </a:r>
          </a:p>
        </p:txBody>
      </p:sp>
      <p:sp>
        <p:nvSpPr>
          <p:cNvPr id="23" name="Subtitle 2"/>
          <p:cNvSpPr>
            <a:spLocks noGrp="1"/>
          </p:cNvSpPr>
          <p:nvPr>
            <p:ph type="subTitle" idx="1"/>
          </p:nvPr>
        </p:nvSpPr>
        <p:spPr>
          <a:xfrm>
            <a:off x="2741918" y="4157262"/>
            <a:ext cx="3210691" cy="613461"/>
          </a:xfrm>
        </p:spPr>
        <p:txBody>
          <a:bodyPr>
            <a:normAutofit fontScale="92500"/>
          </a:bodyPr>
          <a:lstStyle/>
          <a:p>
            <a:r>
              <a:rPr lang="en-AU" sz="4000">
                <a:solidFill>
                  <a:schemeClr val="bg2">
                    <a:lumMod val="25000"/>
                  </a:schemeClr>
                </a:solidFill>
                <a:latin typeface="Arial Narrow" panose="020B0606020202030204" pitchFamily="34" charset="0"/>
              </a:rPr>
              <a:t>Wonderful Water</a:t>
            </a:r>
            <a:endParaRPr lang="en-AU" sz="4000" dirty="0">
              <a:solidFill>
                <a:schemeClr val="bg2">
                  <a:lumMod val="25000"/>
                </a:schemeClr>
              </a:solidFill>
              <a:latin typeface="Arial Narrow" panose="020B0606020202030204" pitchFamily="34" charset="0"/>
            </a:endParaRPr>
          </a:p>
        </p:txBody>
      </p:sp>
      <p:sp>
        <p:nvSpPr>
          <p:cNvPr id="10" name="Footer Placeholder 3"/>
          <p:cNvSpPr>
            <a:spLocks noGrp="1"/>
          </p:cNvSpPr>
          <p:nvPr>
            <p:ph type="ftr" sz="quarter" idx="11"/>
          </p:nvPr>
        </p:nvSpPr>
        <p:spPr>
          <a:xfrm>
            <a:off x="4606184" y="6436578"/>
            <a:ext cx="4477996" cy="365125"/>
          </a:xfrm>
        </p:spPr>
        <p:txBody>
          <a:bodyPr/>
          <a:lstStyle/>
          <a:p>
            <a:r>
              <a:rPr lang="en-AU" dirty="0">
                <a:solidFill>
                  <a:schemeClr val="bg1"/>
                </a:solidFill>
              </a:rPr>
              <a:t>Proudly developed by SMART with funding from Inspiring Australia</a:t>
            </a:r>
          </a:p>
        </p:txBody>
      </p:sp>
      <p:sp>
        <p:nvSpPr>
          <p:cNvPr id="11" name="TextBox 10"/>
          <p:cNvSpPr txBox="1"/>
          <p:nvPr/>
        </p:nvSpPr>
        <p:spPr>
          <a:xfrm>
            <a:off x="1331629" y="5409064"/>
            <a:ext cx="1638450" cy="369332"/>
          </a:xfrm>
          <a:prstGeom prst="rect">
            <a:avLst/>
          </a:prstGeom>
          <a:noFill/>
          <a:ln>
            <a:noFill/>
          </a:ln>
        </p:spPr>
        <p:txBody>
          <a:bodyPr wrap="square" rtlCol="0">
            <a:spAutoFit/>
          </a:bodyPr>
          <a:lstStyle/>
          <a:p>
            <a:pPr algn="ctr"/>
            <a:r>
              <a:rPr lang="en-AU" dirty="0"/>
              <a:t>Module 2.1</a:t>
            </a:r>
          </a:p>
        </p:txBody>
      </p:sp>
      <p:pic>
        <p:nvPicPr>
          <p:cNvPr id="14" name="Picture 2" descr="http://www.scienceweek.net.au/wp-content/uploads/2012/03/initiative_ia_colour_inline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74" y="5097289"/>
            <a:ext cx="3084535" cy="80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txBox="1">
            <a:spLocks/>
          </p:cNvSpPr>
          <p:nvPr/>
        </p:nvSpPr>
        <p:spPr>
          <a:xfrm>
            <a:off x="-113384" y="391159"/>
            <a:ext cx="9144000" cy="759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smtClean="0">
                <a:latin typeface="+mn-lt"/>
              </a:rPr>
              <a:t>What’s happening? </a:t>
            </a:r>
          </a:p>
          <a:p>
            <a:pPr algn="ctr"/>
            <a:r>
              <a:rPr lang="en-AU" b="1" dirty="0" smtClean="0">
                <a:ln/>
                <a:solidFill>
                  <a:srgbClr val="0082C8"/>
                </a:solidFill>
              </a:rPr>
              <a:t>There are forces </a:t>
            </a:r>
            <a:r>
              <a:rPr lang="en-AU" b="1" dirty="0">
                <a:ln/>
                <a:solidFill>
                  <a:srgbClr val="0082C8"/>
                </a:solidFill>
              </a:rPr>
              <a:t>in </a:t>
            </a:r>
            <a:r>
              <a:rPr lang="en-AU" b="1" dirty="0" smtClean="0">
                <a:ln/>
                <a:solidFill>
                  <a:srgbClr val="0082C8"/>
                </a:solidFill>
              </a:rPr>
              <a:t>water!</a:t>
            </a:r>
            <a:endParaRPr lang="en-AU" b="1" dirty="0">
              <a:ln/>
              <a:solidFill>
                <a:srgbClr val="0082C8"/>
              </a:solidFill>
            </a:endParaRPr>
          </a:p>
          <a:p>
            <a:pPr algn="ctr"/>
            <a:endParaRPr lang="en-AU" b="1" dirty="0">
              <a:solidFill>
                <a:srgbClr val="0082C8"/>
              </a:solidFill>
              <a:latin typeface="+mn-lt"/>
            </a:endParaRPr>
          </a:p>
        </p:txBody>
      </p:sp>
      <p:sp>
        <p:nvSpPr>
          <p:cNvPr id="11" name="Content Placeholder 2"/>
          <p:cNvSpPr txBox="1">
            <a:spLocks/>
          </p:cNvSpPr>
          <p:nvPr/>
        </p:nvSpPr>
        <p:spPr>
          <a:xfrm>
            <a:off x="1069197" y="1985928"/>
            <a:ext cx="7032185" cy="420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23" name="Rectangle 2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grpSp>
        <p:nvGrpSpPr>
          <p:cNvPr id="17" name="Group 16">
            <a:extLst>
              <a:ext uri="{FF2B5EF4-FFF2-40B4-BE49-F238E27FC236}">
                <a16:creationId xmlns:a16="http://schemas.microsoft.com/office/drawing/2014/main" xmlns="" id="{433AA4D5-4D2C-4427-BFB1-97A3D3369640}"/>
              </a:ext>
            </a:extLst>
          </p:cNvPr>
          <p:cNvGrpSpPr/>
          <p:nvPr/>
        </p:nvGrpSpPr>
        <p:grpSpPr>
          <a:xfrm>
            <a:off x="1069197" y="4069118"/>
            <a:ext cx="7018834" cy="1880055"/>
            <a:chOff x="3197150" y="1591363"/>
            <a:chExt cx="6557606" cy="2968276"/>
          </a:xfrm>
        </p:grpSpPr>
        <p:sp>
          <p:nvSpPr>
            <p:cNvPr id="19" name="Oval 18">
              <a:extLst>
                <a:ext uri="{FF2B5EF4-FFF2-40B4-BE49-F238E27FC236}">
                  <a16:creationId xmlns:a16="http://schemas.microsoft.com/office/drawing/2014/main" xmlns="" id="{AC00C1DB-FE80-4EF4-ABFF-7BE4352A2019}"/>
                </a:ext>
              </a:extLst>
            </p:cNvPr>
            <p:cNvSpPr/>
            <p:nvPr/>
          </p:nvSpPr>
          <p:spPr>
            <a:xfrm rot="4713578">
              <a:off x="6835027" y="1720411"/>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xmlns="" id="{8530FF13-410F-4663-A824-3F51B2CAC90D}"/>
                </a:ext>
              </a:extLst>
            </p:cNvPr>
            <p:cNvSpPr/>
            <p:nvPr/>
          </p:nvSpPr>
          <p:spPr>
            <a:xfrm rot="4713578">
              <a:off x="8117807" y="2513700"/>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xmlns="" id="{ED7E34B2-9FE7-42AF-9FA0-43B5C1FE756C}"/>
                </a:ext>
              </a:extLst>
            </p:cNvPr>
            <p:cNvSpPr/>
            <p:nvPr/>
          </p:nvSpPr>
          <p:spPr>
            <a:xfrm rot="4713578">
              <a:off x="4681113" y="2062379"/>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xmlns="" id="{59CA684B-D790-42EB-A28D-8F779DBACD8F}"/>
                </a:ext>
              </a:extLst>
            </p:cNvPr>
            <p:cNvSpPr/>
            <p:nvPr/>
          </p:nvSpPr>
          <p:spPr>
            <a:xfrm rot="4713578">
              <a:off x="6058135" y="1588437"/>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xmlns="" id="{69165733-BFC7-43B0-BD0A-49F49EDA8029}"/>
                </a:ext>
              </a:extLst>
            </p:cNvPr>
            <p:cNvSpPr/>
            <p:nvPr/>
          </p:nvSpPr>
          <p:spPr>
            <a:xfrm rot="4713578">
              <a:off x="5369624" y="1774761"/>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19D3C5EC-0343-4A3C-AF66-269ED4F9037E}"/>
                </a:ext>
              </a:extLst>
            </p:cNvPr>
            <p:cNvSpPr/>
            <p:nvPr/>
          </p:nvSpPr>
          <p:spPr>
            <a:xfrm rot="4713578">
              <a:off x="3251721" y="3900687"/>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58AF596F-F92A-470F-9991-CE5A6069D38A}"/>
                </a:ext>
              </a:extLst>
            </p:cNvPr>
            <p:cNvSpPr/>
            <p:nvPr/>
          </p:nvSpPr>
          <p:spPr>
            <a:xfrm rot="4713578">
              <a:off x="4150944" y="2513700"/>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xmlns="" id="{3A65CCC1-0A4B-4D67-AE9F-B18C8D538869}"/>
                </a:ext>
              </a:extLst>
            </p:cNvPr>
            <p:cNvSpPr/>
            <p:nvPr/>
          </p:nvSpPr>
          <p:spPr>
            <a:xfrm rot="4713578">
              <a:off x="3646158" y="3088283"/>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xmlns="" id="{D2B7BDB0-8D34-4AA9-A1BF-34AE786DE903}"/>
                </a:ext>
              </a:extLst>
            </p:cNvPr>
            <p:cNvSpPr/>
            <p:nvPr/>
          </p:nvSpPr>
          <p:spPr>
            <a:xfrm rot="4713578">
              <a:off x="7581716" y="1985433"/>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xmlns="" id="{D51DEE0A-CAEB-426C-BE5A-3A72E97D1408}"/>
                </a:ext>
              </a:extLst>
            </p:cNvPr>
            <p:cNvSpPr/>
            <p:nvPr/>
          </p:nvSpPr>
          <p:spPr>
            <a:xfrm rot="4713578">
              <a:off x="4695985" y="2971976"/>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xmlns="" id="{F26B53EB-0C8F-4DA7-A2C7-9895A58DB118}"/>
                </a:ext>
              </a:extLst>
            </p:cNvPr>
            <p:cNvSpPr/>
            <p:nvPr/>
          </p:nvSpPr>
          <p:spPr>
            <a:xfrm rot="4713578">
              <a:off x="4194191" y="3697311"/>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xmlns="" id="{BED8E33C-6240-4863-A03B-2679232E6CBE}"/>
                </a:ext>
              </a:extLst>
            </p:cNvPr>
            <p:cNvSpPr/>
            <p:nvPr/>
          </p:nvSpPr>
          <p:spPr>
            <a:xfrm rot="4713578">
              <a:off x="9120816" y="3798780"/>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xmlns="" id="{3A343EBE-88C1-4546-ACF9-64852963FA72}"/>
                </a:ext>
              </a:extLst>
            </p:cNvPr>
            <p:cNvSpPr/>
            <p:nvPr/>
          </p:nvSpPr>
          <p:spPr>
            <a:xfrm rot="4713578">
              <a:off x="8683887" y="3071835"/>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xmlns="" id="{F4976477-FFE2-40DF-9306-B3C3A37F7659}"/>
                </a:ext>
              </a:extLst>
            </p:cNvPr>
            <p:cNvSpPr/>
            <p:nvPr/>
          </p:nvSpPr>
          <p:spPr>
            <a:xfrm rot="5564307">
              <a:off x="6643829" y="3705969"/>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xmlns="" id="{D93173FD-450F-48BF-92EA-294CB26FCB91}"/>
                </a:ext>
              </a:extLst>
            </p:cNvPr>
            <p:cNvSpPr/>
            <p:nvPr/>
          </p:nvSpPr>
          <p:spPr>
            <a:xfrm rot="4713578">
              <a:off x="6619355" y="3082093"/>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xmlns="" id="{55556F4B-F2D6-4003-B780-A8F619823552}"/>
                </a:ext>
              </a:extLst>
            </p:cNvPr>
            <p:cNvSpPr/>
            <p:nvPr/>
          </p:nvSpPr>
          <p:spPr>
            <a:xfrm rot="4713578">
              <a:off x="6240826" y="2377784"/>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xmlns="" id="{4D698674-4ADF-4558-9209-FC799D5FC0E1}"/>
                </a:ext>
              </a:extLst>
            </p:cNvPr>
            <p:cNvSpPr/>
            <p:nvPr/>
          </p:nvSpPr>
          <p:spPr>
            <a:xfrm rot="4713578">
              <a:off x="5060247" y="3721561"/>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xmlns="" id="{8E4DB109-2B4D-4F9A-A005-747EA07236A1}"/>
                </a:ext>
              </a:extLst>
            </p:cNvPr>
            <p:cNvSpPr/>
            <p:nvPr/>
          </p:nvSpPr>
          <p:spPr>
            <a:xfrm rot="4713578">
              <a:off x="5306426" y="2490367"/>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xmlns="" id="{B3723C7A-B6AD-49DC-9245-713C9FD79905}"/>
                </a:ext>
              </a:extLst>
            </p:cNvPr>
            <p:cNvSpPr/>
            <p:nvPr/>
          </p:nvSpPr>
          <p:spPr>
            <a:xfrm rot="4713578">
              <a:off x="8194032" y="3629971"/>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xmlns="" id="{0442F3F5-73B4-4D01-8FAA-2AC7DFBB7781}"/>
                </a:ext>
              </a:extLst>
            </p:cNvPr>
            <p:cNvSpPr/>
            <p:nvPr/>
          </p:nvSpPr>
          <p:spPr>
            <a:xfrm rot="4713578">
              <a:off x="5733233" y="3087872"/>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xmlns="" id="{7FB35BF9-B2E5-4F6D-986F-D5972F63BB71}"/>
                </a:ext>
              </a:extLst>
            </p:cNvPr>
            <p:cNvSpPr/>
            <p:nvPr/>
          </p:nvSpPr>
          <p:spPr>
            <a:xfrm rot="5564725">
              <a:off x="5899853" y="3872849"/>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xmlns="" id="{AEAABA9E-28A5-4957-B284-F110241FDBF3}"/>
                </a:ext>
              </a:extLst>
            </p:cNvPr>
            <p:cNvSpPr/>
            <p:nvPr/>
          </p:nvSpPr>
          <p:spPr>
            <a:xfrm rot="4713578">
              <a:off x="7149681" y="2686119"/>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xmlns="" id="{E6D15CB0-D95E-4DA7-8A8B-3081C49D645F}"/>
                </a:ext>
              </a:extLst>
            </p:cNvPr>
            <p:cNvSpPr/>
            <p:nvPr/>
          </p:nvSpPr>
          <p:spPr>
            <a:xfrm rot="4713578">
              <a:off x="7801756" y="3136693"/>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xmlns="" id="{709E9F72-77E9-4809-898A-867700B5A982}"/>
                </a:ext>
              </a:extLst>
            </p:cNvPr>
            <p:cNvSpPr/>
            <p:nvPr/>
          </p:nvSpPr>
          <p:spPr>
            <a:xfrm rot="4713578">
              <a:off x="7437999" y="3837380"/>
              <a:ext cx="579369" cy="5852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xmlns="" id="{F1A8D700-8118-47BE-8F2D-C5CE855A0F0E}"/>
                </a:ext>
              </a:extLst>
            </p:cNvPr>
            <p:cNvCxnSpPr>
              <a:cxnSpLocks/>
            </p:cNvCxnSpPr>
            <p:nvPr/>
          </p:nvCxnSpPr>
          <p:spPr>
            <a:xfrm flipV="1">
              <a:off x="3197150" y="4535267"/>
              <a:ext cx="6557606" cy="24372"/>
            </a:xfrm>
            <a:prstGeom prst="line">
              <a:avLst/>
            </a:prstGeom>
            <a:ln w="889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EF455B4F-D447-4E0F-A150-F0870E142E07}"/>
                </a:ext>
              </a:extLst>
            </p:cNvPr>
            <p:cNvCxnSpPr>
              <a:cxnSpLocks/>
              <a:stCxn id="28" idx="0"/>
              <a:endCxn id="33" idx="4"/>
            </p:cNvCxnSpPr>
            <p:nvPr/>
          </p:nvCxnSpPr>
          <p:spPr>
            <a:xfrm flipV="1">
              <a:off x="3828202" y="4047961"/>
              <a:ext cx="368877" cy="87298"/>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A5FD6D7C-2B05-4BEB-A66C-D4B541AE074D}"/>
                </a:ext>
              </a:extLst>
            </p:cNvPr>
            <p:cNvCxnSpPr>
              <a:cxnSpLocks/>
            </p:cNvCxnSpPr>
            <p:nvPr/>
          </p:nvCxnSpPr>
          <p:spPr>
            <a:xfrm>
              <a:off x="4760308" y="4006791"/>
              <a:ext cx="318695" cy="4117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79DD2F4A-A617-4D8B-BCA6-ACD2CA98ECB5}"/>
                </a:ext>
              </a:extLst>
            </p:cNvPr>
            <p:cNvCxnSpPr>
              <a:cxnSpLocks/>
            </p:cNvCxnSpPr>
            <p:nvPr/>
          </p:nvCxnSpPr>
          <p:spPr>
            <a:xfrm>
              <a:off x="5503424" y="4271260"/>
              <a:ext cx="334560" cy="178388"/>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7379F2A4-9402-4E13-9B7C-F40601F6D9BC}"/>
                </a:ext>
              </a:extLst>
            </p:cNvPr>
            <p:cNvCxnSpPr>
              <a:cxnSpLocks/>
            </p:cNvCxnSpPr>
            <p:nvPr/>
          </p:nvCxnSpPr>
          <p:spPr>
            <a:xfrm flipV="1">
              <a:off x="4031261" y="4264550"/>
              <a:ext cx="285710" cy="150388"/>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94A4E0EE-1994-4589-9DDC-8D78A25D0D13}"/>
                </a:ext>
              </a:extLst>
            </p:cNvPr>
            <p:cNvCxnSpPr>
              <a:cxnSpLocks/>
            </p:cNvCxnSpPr>
            <p:nvPr/>
          </p:nvCxnSpPr>
          <p:spPr>
            <a:xfrm>
              <a:off x="4111158" y="3610448"/>
              <a:ext cx="329470" cy="6175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525D87B4-8EE5-4146-80BA-4DCDF7BDEA2F}"/>
                </a:ext>
              </a:extLst>
            </p:cNvPr>
            <p:cNvCxnSpPr>
              <a:cxnSpLocks/>
            </p:cNvCxnSpPr>
            <p:nvPr/>
          </p:nvCxnSpPr>
          <p:spPr>
            <a:xfrm>
              <a:off x="4480885" y="3093413"/>
              <a:ext cx="177265" cy="294969"/>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AC443631-25BB-4BCF-9743-2994D3A04AF2}"/>
                </a:ext>
              </a:extLst>
            </p:cNvPr>
            <p:cNvCxnSpPr>
              <a:cxnSpLocks/>
            </p:cNvCxnSpPr>
            <p:nvPr/>
          </p:nvCxnSpPr>
          <p:spPr>
            <a:xfrm flipV="1">
              <a:off x="4578626" y="3519841"/>
              <a:ext cx="255171" cy="221136"/>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112172EE-CB4D-4370-ADDB-2031005F82CA}"/>
                </a:ext>
              </a:extLst>
            </p:cNvPr>
            <p:cNvCxnSpPr>
              <a:cxnSpLocks/>
            </p:cNvCxnSpPr>
            <p:nvPr/>
          </p:nvCxnSpPr>
          <p:spPr>
            <a:xfrm>
              <a:off x="5004571" y="3529177"/>
              <a:ext cx="233671" cy="28560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322EC4AB-3D10-4E75-B096-F8F221E352B7}"/>
                </a:ext>
              </a:extLst>
            </p:cNvPr>
            <p:cNvCxnSpPr>
              <a:cxnSpLocks/>
            </p:cNvCxnSpPr>
            <p:nvPr/>
          </p:nvCxnSpPr>
          <p:spPr>
            <a:xfrm>
              <a:off x="5315053" y="3290833"/>
              <a:ext cx="329470" cy="6175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C3BACD58-B168-42A2-8EE5-B7468D2742C4}"/>
                </a:ext>
              </a:extLst>
            </p:cNvPr>
            <p:cNvCxnSpPr>
              <a:cxnSpLocks/>
            </p:cNvCxnSpPr>
            <p:nvPr/>
          </p:nvCxnSpPr>
          <p:spPr>
            <a:xfrm flipV="1">
              <a:off x="5490666" y="3452941"/>
              <a:ext cx="214026" cy="281564"/>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F1AA22CD-9A20-4A0B-9BE4-2DA84D992626}"/>
                </a:ext>
              </a:extLst>
            </p:cNvPr>
            <p:cNvCxnSpPr>
              <a:cxnSpLocks/>
            </p:cNvCxnSpPr>
            <p:nvPr/>
          </p:nvCxnSpPr>
          <p:spPr>
            <a:xfrm>
              <a:off x="6297926" y="3380816"/>
              <a:ext cx="329470" cy="6175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A1A6D038-F672-4283-A78E-9CB987BDCE8E}"/>
                </a:ext>
              </a:extLst>
            </p:cNvPr>
            <p:cNvCxnSpPr>
              <a:cxnSpLocks/>
            </p:cNvCxnSpPr>
            <p:nvPr/>
          </p:nvCxnSpPr>
          <p:spPr>
            <a:xfrm>
              <a:off x="6105615" y="3630259"/>
              <a:ext cx="325643" cy="306356"/>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530C3874-DEB9-4216-89DB-391EE51552A2}"/>
                </a:ext>
              </a:extLst>
            </p:cNvPr>
            <p:cNvCxnSpPr>
              <a:cxnSpLocks/>
              <a:endCxn id="36" idx="5"/>
            </p:cNvCxnSpPr>
            <p:nvPr/>
          </p:nvCxnSpPr>
          <p:spPr>
            <a:xfrm flipV="1">
              <a:off x="6480150" y="4193298"/>
              <a:ext cx="236907" cy="120148"/>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980BB99F-03CF-48C0-BA32-F43ACD8411E3}"/>
                </a:ext>
              </a:extLst>
            </p:cNvPr>
            <p:cNvCxnSpPr>
              <a:cxnSpLocks/>
            </p:cNvCxnSpPr>
            <p:nvPr/>
          </p:nvCxnSpPr>
          <p:spPr>
            <a:xfrm flipV="1">
              <a:off x="6176536" y="2821410"/>
              <a:ext cx="271384" cy="298997"/>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8DEDC948-55FA-48B2-936A-AA9E8A6C629B}"/>
                </a:ext>
              </a:extLst>
            </p:cNvPr>
            <p:cNvCxnSpPr>
              <a:cxnSpLocks/>
            </p:cNvCxnSpPr>
            <p:nvPr/>
          </p:nvCxnSpPr>
          <p:spPr>
            <a:xfrm>
              <a:off x="6010780" y="2645394"/>
              <a:ext cx="329470" cy="6175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E6306DBA-9BD7-4BCF-95E1-F7F4047BE577}"/>
                </a:ext>
              </a:extLst>
            </p:cNvPr>
            <p:cNvCxnSpPr>
              <a:cxnSpLocks/>
            </p:cNvCxnSpPr>
            <p:nvPr/>
          </p:nvCxnSpPr>
          <p:spPr>
            <a:xfrm>
              <a:off x="5659032" y="2965168"/>
              <a:ext cx="290082" cy="261686"/>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E6E722C4-2468-4347-A3A6-2E7E8D261D37}"/>
                </a:ext>
              </a:extLst>
            </p:cNvPr>
            <p:cNvCxnSpPr>
              <a:cxnSpLocks/>
              <a:stCxn id="21" idx="6"/>
            </p:cNvCxnSpPr>
            <p:nvPr/>
          </p:nvCxnSpPr>
          <p:spPr>
            <a:xfrm flipH="1">
              <a:off x="4901709" y="2638919"/>
              <a:ext cx="126546" cy="323853"/>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9B93BD68-B144-465D-8472-B9FBAB2241CF}"/>
                </a:ext>
              </a:extLst>
            </p:cNvPr>
            <p:cNvCxnSpPr>
              <a:cxnSpLocks/>
            </p:cNvCxnSpPr>
            <p:nvPr/>
          </p:nvCxnSpPr>
          <p:spPr>
            <a:xfrm>
              <a:off x="5199971" y="2509693"/>
              <a:ext cx="329470" cy="6175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9BA18513-B26B-4CB7-9A81-4813F8053BD3}"/>
                </a:ext>
              </a:extLst>
            </p:cNvPr>
            <p:cNvCxnSpPr>
              <a:cxnSpLocks/>
            </p:cNvCxnSpPr>
            <p:nvPr/>
          </p:nvCxnSpPr>
          <p:spPr>
            <a:xfrm flipV="1">
              <a:off x="5722742" y="2269737"/>
              <a:ext cx="143147" cy="406428"/>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63BE6AC7-B6C5-484F-A400-90A0ABBBD918}"/>
                </a:ext>
              </a:extLst>
            </p:cNvPr>
            <p:cNvCxnSpPr>
              <a:cxnSpLocks/>
            </p:cNvCxnSpPr>
            <p:nvPr/>
          </p:nvCxnSpPr>
          <p:spPr>
            <a:xfrm>
              <a:off x="6261168" y="2135035"/>
              <a:ext cx="205345" cy="246879"/>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EB8BAB45-56EC-4468-8D3E-5FBAC331F295}"/>
                </a:ext>
              </a:extLst>
            </p:cNvPr>
            <p:cNvCxnSpPr>
              <a:cxnSpLocks/>
              <a:endCxn id="19" idx="5"/>
            </p:cNvCxnSpPr>
            <p:nvPr/>
          </p:nvCxnSpPr>
          <p:spPr>
            <a:xfrm flipV="1">
              <a:off x="6647474" y="2254829"/>
              <a:ext cx="315071" cy="13637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D63C0C74-51FD-44EF-9931-F6F02E86A38E}"/>
                </a:ext>
              </a:extLst>
            </p:cNvPr>
            <p:cNvCxnSpPr>
              <a:cxnSpLocks/>
            </p:cNvCxnSpPr>
            <p:nvPr/>
          </p:nvCxnSpPr>
          <p:spPr>
            <a:xfrm>
              <a:off x="7228369" y="3446457"/>
              <a:ext cx="240598" cy="275994"/>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xmlns="" id="{FF1FBAD5-4A7F-4A58-AA6A-A04DEACE0E33}"/>
                </a:ext>
              </a:extLst>
            </p:cNvPr>
            <p:cNvCxnSpPr>
              <a:cxnSpLocks/>
            </p:cNvCxnSpPr>
            <p:nvPr/>
          </p:nvCxnSpPr>
          <p:spPr>
            <a:xfrm>
              <a:off x="6830205" y="2723517"/>
              <a:ext cx="329470" cy="6175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xmlns="" id="{D714AC22-41EA-49B6-882C-DF69DD94E3E4}"/>
                </a:ext>
              </a:extLst>
            </p:cNvPr>
            <p:cNvCxnSpPr>
              <a:cxnSpLocks/>
            </p:cNvCxnSpPr>
            <p:nvPr/>
          </p:nvCxnSpPr>
          <p:spPr>
            <a:xfrm flipV="1">
              <a:off x="7468967" y="2470025"/>
              <a:ext cx="258716" cy="304658"/>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xmlns="" id="{CF9CFFE9-1B3E-4033-AB0E-C1DC8637AFD4}"/>
                </a:ext>
              </a:extLst>
            </p:cNvPr>
            <p:cNvCxnSpPr>
              <a:cxnSpLocks/>
            </p:cNvCxnSpPr>
            <p:nvPr/>
          </p:nvCxnSpPr>
          <p:spPr>
            <a:xfrm flipV="1">
              <a:off x="7093559" y="3044126"/>
              <a:ext cx="289869" cy="193391"/>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AE1602D7-409C-4BE1-9A46-AA1A152EAACF}"/>
                </a:ext>
              </a:extLst>
            </p:cNvPr>
            <p:cNvCxnSpPr>
              <a:cxnSpLocks/>
            </p:cNvCxnSpPr>
            <p:nvPr/>
          </p:nvCxnSpPr>
          <p:spPr>
            <a:xfrm>
              <a:off x="7187705" y="4047741"/>
              <a:ext cx="329470" cy="6175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xmlns="" id="{AAAD7DEA-4A22-4529-A4A5-BB6C881EB8E8}"/>
                </a:ext>
              </a:extLst>
            </p:cNvPr>
            <p:cNvCxnSpPr>
              <a:cxnSpLocks/>
              <a:endCxn id="45" idx="3"/>
            </p:cNvCxnSpPr>
            <p:nvPr/>
          </p:nvCxnSpPr>
          <p:spPr>
            <a:xfrm>
              <a:off x="7615145" y="3041828"/>
              <a:ext cx="232871" cy="227747"/>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xmlns="" id="{CA9128E2-CB74-49D9-BF9E-DAAB10BACF86}"/>
                </a:ext>
              </a:extLst>
            </p:cNvPr>
            <p:cNvCxnSpPr>
              <a:cxnSpLocks/>
            </p:cNvCxnSpPr>
            <p:nvPr/>
          </p:nvCxnSpPr>
          <p:spPr>
            <a:xfrm>
              <a:off x="8018811" y="4071007"/>
              <a:ext cx="329470" cy="6175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727E1D3F-E351-4EF8-B8B4-36C57C5AEE02}"/>
                </a:ext>
              </a:extLst>
            </p:cNvPr>
            <p:cNvCxnSpPr>
              <a:cxnSpLocks/>
            </p:cNvCxnSpPr>
            <p:nvPr/>
          </p:nvCxnSpPr>
          <p:spPr>
            <a:xfrm flipV="1">
              <a:off x="7747185" y="3610448"/>
              <a:ext cx="182089" cy="266749"/>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xmlns="" id="{F77AC2F9-0BDB-4F85-8A6E-11DB33B97B83}"/>
                </a:ext>
              </a:extLst>
            </p:cNvPr>
            <p:cNvCxnSpPr>
              <a:cxnSpLocks/>
            </p:cNvCxnSpPr>
            <p:nvPr/>
          </p:nvCxnSpPr>
          <p:spPr>
            <a:xfrm>
              <a:off x="8751747" y="4027376"/>
              <a:ext cx="329470" cy="61755"/>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064BFABD-E826-40AC-9F62-6BD6134BB59C}"/>
                </a:ext>
              </a:extLst>
            </p:cNvPr>
            <p:cNvCxnSpPr>
              <a:cxnSpLocks/>
            </p:cNvCxnSpPr>
            <p:nvPr/>
          </p:nvCxnSpPr>
          <p:spPr>
            <a:xfrm flipV="1">
              <a:off x="8183546" y="3148279"/>
              <a:ext cx="326841" cy="3423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79F4CB40-3151-4EDE-9E9A-9AAEBB5AF02B}"/>
                </a:ext>
              </a:extLst>
            </p:cNvPr>
            <p:cNvCxnSpPr>
              <a:cxnSpLocks/>
            </p:cNvCxnSpPr>
            <p:nvPr/>
          </p:nvCxnSpPr>
          <p:spPr>
            <a:xfrm>
              <a:off x="8143572" y="3545663"/>
              <a:ext cx="279592" cy="169492"/>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xmlns="" id="{89988DC3-4720-4CA0-822A-F2DE0171C458}"/>
                </a:ext>
              </a:extLst>
            </p:cNvPr>
            <p:cNvCxnSpPr>
              <a:cxnSpLocks/>
            </p:cNvCxnSpPr>
            <p:nvPr/>
          </p:nvCxnSpPr>
          <p:spPr>
            <a:xfrm>
              <a:off x="8604215" y="4231800"/>
              <a:ext cx="250234" cy="239844"/>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xmlns="" id="{87D72D79-6120-4375-AF8C-CB1252E8AC6A}"/>
                </a:ext>
              </a:extLst>
            </p:cNvPr>
            <p:cNvCxnSpPr>
              <a:cxnSpLocks/>
              <a:endCxn id="46" idx="5"/>
            </p:cNvCxnSpPr>
            <p:nvPr/>
          </p:nvCxnSpPr>
          <p:spPr>
            <a:xfrm flipV="1">
              <a:off x="7253295" y="4371798"/>
              <a:ext cx="312222" cy="104708"/>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xmlns="" id="{F5900D81-3CD8-40B7-B2F1-804C256EA34B}"/>
                </a:ext>
              </a:extLst>
            </p:cNvPr>
            <p:cNvCxnSpPr>
              <a:cxnSpLocks/>
              <a:endCxn id="30" idx="5"/>
            </p:cNvCxnSpPr>
            <p:nvPr/>
          </p:nvCxnSpPr>
          <p:spPr>
            <a:xfrm flipV="1">
              <a:off x="3639600" y="3622701"/>
              <a:ext cx="134076" cy="238708"/>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xmlns="" id="{2F738B7C-3DB5-4EAF-AB2B-FF1FDE1D4392}"/>
                </a:ext>
              </a:extLst>
            </p:cNvPr>
            <p:cNvCxnSpPr>
              <a:cxnSpLocks/>
              <a:endCxn id="29" idx="4"/>
            </p:cNvCxnSpPr>
            <p:nvPr/>
          </p:nvCxnSpPr>
          <p:spPr>
            <a:xfrm flipV="1">
              <a:off x="4044050" y="2864350"/>
              <a:ext cx="109782" cy="279310"/>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xmlns="" id="{FD25287F-81C1-40AA-805C-BA55BF59E240}"/>
                </a:ext>
              </a:extLst>
            </p:cNvPr>
            <p:cNvCxnSpPr>
              <a:cxnSpLocks/>
            </p:cNvCxnSpPr>
            <p:nvPr/>
          </p:nvCxnSpPr>
          <p:spPr>
            <a:xfrm flipV="1">
              <a:off x="4407209" y="2287346"/>
              <a:ext cx="234876" cy="187895"/>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xmlns="" id="{BEC39016-29E3-4046-8E09-C09F1A4B120C}"/>
                </a:ext>
              </a:extLst>
            </p:cNvPr>
            <p:cNvCxnSpPr>
              <a:cxnSpLocks/>
            </p:cNvCxnSpPr>
            <p:nvPr/>
          </p:nvCxnSpPr>
          <p:spPr>
            <a:xfrm flipV="1">
              <a:off x="5102709" y="1916224"/>
              <a:ext cx="275820" cy="159084"/>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xmlns="" id="{1699418C-D1BF-4839-A7E2-DE7FED22B3CE}"/>
                </a:ext>
              </a:extLst>
            </p:cNvPr>
            <p:cNvCxnSpPr>
              <a:cxnSpLocks/>
            </p:cNvCxnSpPr>
            <p:nvPr/>
          </p:nvCxnSpPr>
          <p:spPr>
            <a:xfrm flipV="1">
              <a:off x="5803669" y="1671053"/>
              <a:ext cx="276706" cy="106734"/>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xmlns="" id="{E1D520D4-77CC-4FF5-8F35-F59DF130AAEA}"/>
                </a:ext>
              </a:extLst>
            </p:cNvPr>
            <p:cNvCxnSpPr>
              <a:cxnSpLocks/>
            </p:cNvCxnSpPr>
            <p:nvPr/>
          </p:nvCxnSpPr>
          <p:spPr>
            <a:xfrm>
              <a:off x="6606735" y="1665274"/>
              <a:ext cx="326778" cy="59146"/>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DD1F1A10-E8F0-4ACA-8CA4-F15D85EBFED4}"/>
                </a:ext>
              </a:extLst>
            </p:cNvPr>
            <p:cNvCxnSpPr>
              <a:cxnSpLocks/>
            </p:cNvCxnSpPr>
            <p:nvPr/>
          </p:nvCxnSpPr>
          <p:spPr>
            <a:xfrm>
              <a:off x="7389780" y="1832840"/>
              <a:ext cx="337903" cy="143907"/>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1C369D41-470D-47DF-B150-586C46A0F378}"/>
                </a:ext>
              </a:extLst>
            </p:cNvPr>
            <p:cNvCxnSpPr>
              <a:cxnSpLocks/>
            </p:cNvCxnSpPr>
            <p:nvPr/>
          </p:nvCxnSpPr>
          <p:spPr>
            <a:xfrm flipH="1" flipV="1">
              <a:off x="8167664" y="2269737"/>
              <a:ext cx="277499" cy="221004"/>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xmlns="" id="{BEC45EB2-1601-4000-B6CE-4B4777BBC506}"/>
                </a:ext>
              </a:extLst>
            </p:cNvPr>
            <p:cNvCxnSpPr>
              <a:cxnSpLocks/>
            </p:cNvCxnSpPr>
            <p:nvPr/>
          </p:nvCxnSpPr>
          <p:spPr>
            <a:xfrm>
              <a:off x="8751747" y="2793436"/>
              <a:ext cx="186781" cy="237532"/>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xmlns="" id="{AF1D193A-B81B-47D1-9EEE-63478B9A41BC}"/>
                </a:ext>
              </a:extLst>
            </p:cNvPr>
            <p:cNvCxnSpPr>
              <a:cxnSpLocks/>
            </p:cNvCxnSpPr>
            <p:nvPr/>
          </p:nvCxnSpPr>
          <p:spPr>
            <a:xfrm flipH="1" flipV="1">
              <a:off x="9293473" y="3503092"/>
              <a:ext cx="201157" cy="246330"/>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2216" t="41747" r="39067" b="37850"/>
          <a:stretch/>
        </p:blipFill>
        <p:spPr>
          <a:xfrm>
            <a:off x="5442128" y="1896755"/>
            <a:ext cx="2476920" cy="1800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0597" t="40367" r="39516" b="41215"/>
          <a:stretch/>
        </p:blipFill>
        <p:spPr>
          <a:xfrm>
            <a:off x="1192029" y="1892366"/>
            <a:ext cx="2915218" cy="1800000"/>
          </a:xfrm>
          <a:prstGeom prst="rect">
            <a:avLst/>
          </a:prstGeom>
        </p:spPr>
      </p:pic>
      <p:sp>
        <p:nvSpPr>
          <p:cNvPr id="125" name="Title 1"/>
          <p:cNvSpPr txBox="1">
            <a:spLocks/>
          </p:cNvSpPr>
          <p:nvPr/>
        </p:nvSpPr>
        <p:spPr>
          <a:xfrm>
            <a:off x="7322540" y="4548084"/>
            <a:ext cx="1513968" cy="7723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200" b="1" dirty="0" smtClean="0">
                <a:ln/>
                <a:solidFill>
                  <a:srgbClr val="7030A0"/>
                </a:solidFill>
              </a:rPr>
              <a:t>…Cohesion</a:t>
            </a:r>
            <a:endParaRPr lang="en-AU" sz="2200" b="1" dirty="0">
              <a:ln/>
              <a:solidFill>
                <a:srgbClr val="7030A0"/>
              </a:solidFill>
            </a:endParaRPr>
          </a:p>
          <a:p>
            <a:pPr algn="ctr">
              <a:lnSpc>
                <a:spcPct val="100000"/>
              </a:lnSpc>
            </a:pPr>
            <a:endParaRPr lang="en-AU" sz="4000" b="1" dirty="0">
              <a:ln/>
              <a:latin typeface="+mn-lt"/>
              <a:ea typeface="+mn-ea"/>
              <a:cs typeface="+mn-cs"/>
            </a:endParaRPr>
          </a:p>
        </p:txBody>
      </p:sp>
      <p:sp>
        <p:nvSpPr>
          <p:cNvPr id="126" name="Title 1"/>
          <p:cNvSpPr txBox="1">
            <a:spLocks/>
          </p:cNvSpPr>
          <p:nvPr/>
        </p:nvSpPr>
        <p:spPr>
          <a:xfrm>
            <a:off x="517310" y="4039610"/>
            <a:ext cx="2515521" cy="7723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200" b="1" dirty="0" smtClean="0">
                <a:ln/>
                <a:solidFill>
                  <a:schemeClr val="accent6"/>
                </a:solidFill>
                <a:latin typeface="+mn-lt"/>
                <a:ea typeface="+mn-ea"/>
                <a:cs typeface="+mn-cs"/>
              </a:rPr>
              <a:t>Surface Tension…</a:t>
            </a:r>
          </a:p>
        </p:txBody>
      </p:sp>
      <p:sp>
        <p:nvSpPr>
          <p:cNvPr id="127" name="TextBox 126"/>
          <p:cNvSpPr txBox="1"/>
          <p:nvPr/>
        </p:nvSpPr>
        <p:spPr>
          <a:xfrm>
            <a:off x="391162" y="6447152"/>
            <a:ext cx="6132575" cy="230832"/>
          </a:xfrm>
          <a:prstGeom prst="rect">
            <a:avLst/>
          </a:prstGeom>
          <a:noFill/>
        </p:spPr>
        <p:txBody>
          <a:bodyPr wrap="square" rtlCol="0">
            <a:spAutoFit/>
          </a:bodyPr>
          <a:lstStyle/>
          <a:p>
            <a:r>
              <a:rPr lang="en-AU" sz="900" i="1" dirty="0"/>
              <a:t>Image </a:t>
            </a:r>
            <a:r>
              <a:rPr lang="en-AU" sz="900" i="1" dirty="0" smtClean="0"/>
              <a:t>source: SMART</a:t>
            </a:r>
            <a:endParaRPr lang="en-AU" sz="900" i="1" dirty="0"/>
          </a:p>
        </p:txBody>
      </p:sp>
    </p:spTree>
    <p:extLst>
      <p:ext uri="{BB962C8B-B14F-4D97-AF65-F5344CB8AC3E}">
        <p14:creationId xmlns:p14="http://schemas.microsoft.com/office/powerpoint/2010/main" val="384037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327156" y="806915"/>
            <a:ext cx="7034170" cy="158812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pPr>
            <a:r>
              <a:rPr lang="en-US" sz="5400" dirty="0" smtClean="0">
                <a:ea typeface="+mj-ea"/>
                <a:cs typeface="+mj-cs"/>
              </a:rPr>
              <a:t>Can we observe </a:t>
            </a:r>
            <a:r>
              <a:rPr lang="en-US" sz="5400" b="1" dirty="0" smtClean="0">
                <a:solidFill>
                  <a:srgbClr val="0691CF"/>
                </a:solidFill>
                <a:ea typeface="+mj-ea"/>
                <a:cs typeface="+mj-cs"/>
              </a:rPr>
              <a:t>surface </a:t>
            </a:r>
            <a:br>
              <a:rPr lang="en-US" sz="5400" b="1" dirty="0" smtClean="0">
                <a:solidFill>
                  <a:srgbClr val="0691CF"/>
                </a:solidFill>
                <a:ea typeface="+mj-ea"/>
                <a:cs typeface="+mj-cs"/>
              </a:rPr>
            </a:br>
            <a:r>
              <a:rPr lang="en-US" sz="5400" b="1" dirty="0" smtClean="0">
                <a:solidFill>
                  <a:srgbClr val="0691CF"/>
                </a:solidFill>
                <a:ea typeface="+mj-ea"/>
                <a:cs typeface="+mj-cs"/>
              </a:rPr>
              <a:t>tension </a:t>
            </a:r>
            <a:r>
              <a:rPr lang="en-US" sz="5400" dirty="0" smtClean="0">
                <a:ea typeface="+mj-ea"/>
                <a:cs typeface="+mj-cs"/>
              </a:rPr>
              <a:t>in milk?</a:t>
            </a:r>
            <a:endParaRPr lang="en-US" sz="5400" dirty="0">
              <a:ea typeface="+mj-ea"/>
              <a:cs typeface="+mj-cs"/>
            </a:endParaRPr>
          </a:p>
        </p:txBody>
      </p:sp>
      <p:sp>
        <p:nvSpPr>
          <p:cNvPr id="13" name="TextBox 12"/>
          <p:cNvSpPr txBox="1"/>
          <p:nvPr/>
        </p:nvSpPr>
        <p:spPr>
          <a:xfrm>
            <a:off x="391162" y="6447152"/>
            <a:ext cx="6132575" cy="230832"/>
          </a:xfrm>
          <a:prstGeom prst="rect">
            <a:avLst/>
          </a:prstGeom>
          <a:noFill/>
        </p:spPr>
        <p:txBody>
          <a:bodyPr wrap="square" rtlCol="0">
            <a:spAutoFit/>
          </a:bodyPr>
          <a:lstStyle/>
          <a:p>
            <a:r>
              <a:rPr lang="en-AU" sz="900" i="1" dirty="0"/>
              <a:t>Image </a:t>
            </a:r>
            <a:r>
              <a:rPr lang="en-AU" sz="900" i="1" dirty="0" smtClean="0"/>
              <a:t>sources: </a:t>
            </a:r>
            <a:r>
              <a:rPr lang="en-AU" sz="900" i="1" dirty="0"/>
              <a:t>http://</a:t>
            </a:r>
            <a:r>
              <a:rPr lang="en-AU" sz="900" i="1" dirty="0" smtClean="0"/>
              <a:t>busybugs.co/wp-content/uploads/2013/03/IMG_6164.jpg</a:t>
            </a:r>
            <a:endParaRPr lang="en-AU" sz="900" i="1" dirty="0"/>
          </a:p>
        </p:txBody>
      </p:sp>
      <p:sp>
        <p:nvSpPr>
          <p:cNvPr id="20" name="Rectangle 19"/>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3" name="Picture 2" descr="A bowl of food on a plate&#10;&#10;Description generated with very high confidence">
            <a:extLst>
              <a:ext uri="{FF2B5EF4-FFF2-40B4-BE49-F238E27FC236}">
                <a16:creationId xmlns:a16="http://schemas.microsoft.com/office/drawing/2014/main" xmlns="" id="{52FA9A61-D612-4FCF-AED0-B812EAE33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964" y="2593264"/>
            <a:ext cx="4493310" cy="2995540"/>
          </a:xfrm>
          <a:prstGeom prst="rect">
            <a:avLst/>
          </a:prstGeom>
        </p:spPr>
      </p:pic>
    </p:spTree>
    <p:extLst>
      <p:ext uri="{BB962C8B-B14F-4D97-AF65-F5344CB8AC3E}">
        <p14:creationId xmlns:p14="http://schemas.microsoft.com/office/powerpoint/2010/main" val="211967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674834" y="1029946"/>
            <a:ext cx="7458976" cy="5401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1800" b="1" dirty="0"/>
              <a:t>Aim: </a:t>
            </a:r>
            <a:r>
              <a:rPr lang="en-AU" sz="1800" dirty="0" smtClean="0"/>
              <a:t>To </a:t>
            </a:r>
            <a:r>
              <a:rPr lang="en-AU" sz="1800" dirty="0"/>
              <a:t>observe </a:t>
            </a:r>
            <a:r>
              <a:rPr lang="en-AU" sz="1800" dirty="0" smtClean="0"/>
              <a:t>the effect of soap on the surface tension of milk.</a:t>
            </a:r>
            <a:endParaRPr lang="en-AU" sz="1800" dirty="0"/>
          </a:p>
          <a:p>
            <a:pPr marL="0" indent="0">
              <a:lnSpc>
                <a:spcPct val="100000"/>
              </a:lnSpc>
              <a:spcBef>
                <a:spcPts val="0"/>
              </a:spcBef>
              <a:buFont typeface="Arial" panose="020B0604020202020204" pitchFamily="34" charset="0"/>
              <a:buNone/>
            </a:pPr>
            <a:endParaRPr lang="en-AU" sz="1000" dirty="0"/>
          </a:p>
          <a:p>
            <a:pPr marL="0" indent="0">
              <a:lnSpc>
                <a:spcPct val="100000"/>
              </a:lnSpc>
              <a:spcBef>
                <a:spcPts val="0"/>
              </a:spcBef>
              <a:buFont typeface="Arial" panose="020B0604020202020204" pitchFamily="34" charset="0"/>
              <a:buNone/>
            </a:pPr>
            <a:r>
              <a:rPr lang="en-AU" sz="1800" b="1" dirty="0" smtClean="0"/>
              <a:t>Equipment (per group): </a:t>
            </a:r>
          </a:p>
          <a:p>
            <a:pPr>
              <a:lnSpc>
                <a:spcPct val="100000"/>
              </a:lnSpc>
              <a:spcBef>
                <a:spcPts val="0"/>
              </a:spcBef>
            </a:pPr>
            <a:r>
              <a:rPr lang="en-AU" sz="1800" dirty="0"/>
              <a:t>1 </a:t>
            </a:r>
            <a:r>
              <a:rPr lang="en-AU" sz="1800" dirty="0" smtClean="0"/>
              <a:t>shallow bowl </a:t>
            </a:r>
            <a:r>
              <a:rPr lang="en-AU" sz="1800" dirty="0"/>
              <a:t>or </a:t>
            </a:r>
            <a:r>
              <a:rPr lang="en-AU" sz="1800" dirty="0" smtClean="0"/>
              <a:t>plate</a:t>
            </a:r>
            <a:endParaRPr lang="en-AU" sz="1800" dirty="0"/>
          </a:p>
          <a:p>
            <a:pPr>
              <a:lnSpc>
                <a:spcPct val="100000"/>
              </a:lnSpc>
              <a:spcBef>
                <a:spcPts val="0"/>
              </a:spcBef>
            </a:pPr>
            <a:r>
              <a:rPr lang="en-AU" sz="1800" dirty="0" smtClean="0"/>
              <a:t>1/2 cup of full </a:t>
            </a:r>
            <a:r>
              <a:rPr lang="en-AU" sz="1800" dirty="0"/>
              <a:t>cream milk </a:t>
            </a:r>
            <a:endParaRPr lang="en-AU" sz="1800" dirty="0" smtClean="0"/>
          </a:p>
          <a:p>
            <a:pPr>
              <a:lnSpc>
                <a:spcPct val="100000"/>
              </a:lnSpc>
              <a:spcBef>
                <a:spcPts val="0"/>
              </a:spcBef>
            </a:pPr>
            <a:r>
              <a:rPr lang="en-AU" sz="1800" dirty="0" smtClean="0"/>
              <a:t>Drops of food </a:t>
            </a:r>
            <a:r>
              <a:rPr lang="en-AU" sz="1800" dirty="0"/>
              <a:t>colouring </a:t>
            </a:r>
            <a:endParaRPr lang="en-AU" sz="1800" dirty="0" smtClean="0"/>
          </a:p>
          <a:p>
            <a:pPr>
              <a:lnSpc>
                <a:spcPct val="100000"/>
              </a:lnSpc>
              <a:spcBef>
                <a:spcPts val="0"/>
              </a:spcBef>
            </a:pPr>
            <a:r>
              <a:rPr lang="en-AU" sz="1800" dirty="0" smtClean="0"/>
              <a:t>1 small cup / bowl</a:t>
            </a:r>
          </a:p>
          <a:p>
            <a:pPr>
              <a:lnSpc>
                <a:spcPct val="100000"/>
              </a:lnSpc>
              <a:spcBef>
                <a:spcPts val="0"/>
              </a:spcBef>
            </a:pPr>
            <a:r>
              <a:rPr lang="en-AU" sz="1800" dirty="0" smtClean="0"/>
              <a:t>1 </a:t>
            </a:r>
            <a:r>
              <a:rPr lang="en-AU" sz="1800" dirty="0"/>
              <a:t>blob of dishwashing </a:t>
            </a:r>
            <a:r>
              <a:rPr lang="en-AU" sz="1800" dirty="0" smtClean="0"/>
              <a:t>liquid/soap (1 Tbsp.)</a:t>
            </a:r>
            <a:endParaRPr lang="en-AU" sz="1800" dirty="0"/>
          </a:p>
          <a:p>
            <a:pPr>
              <a:lnSpc>
                <a:spcPct val="100000"/>
              </a:lnSpc>
              <a:spcBef>
                <a:spcPts val="0"/>
              </a:spcBef>
            </a:pPr>
            <a:r>
              <a:rPr lang="en-AU" sz="1800" dirty="0"/>
              <a:t>1 cotton </a:t>
            </a:r>
            <a:r>
              <a:rPr lang="en-AU" sz="1800" dirty="0" smtClean="0"/>
              <a:t>tip</a:t>
            </a:r>
          </a:p>
          <a:p>
            <a:pPr>
              <a:lnSpc>
                <a:spcPct val="100000"/>
              </a:lnSpc>
              <a:spcBef>
                <a:spcPts val="0"/>
              </a:spcBef>
            </a:pPr>
            <a:endParaRPr lang="en-AU" sz="1000" dirty="0" smtClean="0"/>
          </a:p>
          <a:p>
            <a:pPr marL="0" indent="0">
              <a:lnSpc>
                <a:spcPct val="100000"/>
              </a:lnSpc>
              <a:buNone/>
            </a:pPr>
            <a:r>
              <a:rPr lang="en-AU" sz="1800" b="1" dirty="0" smtClean="0"/>
              <a:t>Procedure:</a:t>
            </a:r>
            <a:endParaRPr lang="en-AU" sz="1800" b="1" dirty="0"/>
          </a:p>
          <a:p>
            <a:pPr marL="265113" lvl="0" indent="-265113">
              <a:lnSpc>
                <a:spcPct val="100000"/>
              </a:lnSpc>
              <a:spcBef>
                <a:spcPts val="0"/>
              </a:spcBef>
              <a:buFont typeface="+mj-lt"/>
              <a:buAutoNum type="arabicPeriod"/>
            </a:pPr>
            <a:r>
              <a:rPr lang="en-AU" sz="1800" dirty="0" smtClean="0"/>
              <a:t>Form into groups of 2 to 3 students.</a:t>
            </a:r>
          </a:p>
          <a:p>
            <a:pPr marL="265113" lvl="0" indent="-265113">
              <a:lnSpc>
                <a:spcPct val="100000"/>
              </a:lnSpc>
              <a:spcBef>
                <a:spcPts val="0"/>
              </a:spcBef>
              <a:buFont typeface="+mj-lt"/>
              <a:buAutoNum type="arabicPeriod"/>
            </a:pPr>
            <a:r>
              <a:rPr lang="en-AU" sz="1800" dirty="0" smtClean="0"/>
              <a:t>Fill a shallow bowl/plate </a:t>
            </a:r>
            <a:r>
              <a:rPr lang="en-AU" sz="1800" dirty="0"/>
              <a:t>with enough milk to cover the </a:t>
            </a:r>
            <a:r>
              <a:rPr lang="en-AU" sz="1800" dirty="0" smtClean="0"/>
              <a:t>bottom.</a:t>
            </a:r>
          </a:p>
          <a:p>
            <a:pPr marL="265113" lvl="0" indent="-265113">
              <a:lnSpc>
                <a:spcPct val="100000"/>
              </a:lnSpc>
              <a:spcBef>
                <a:spcPts val="0"/>
              </a:spcBef>
              <a:buFont typeface="+mj-lt"/>
              <a:buAutoNum type="arabicPeriod"/>
            </a:pPr>
            <a:r>
              <a:rPr lang="en-AU" sz="1800" dirty="0" smtClean="0"/>
              <a:t>Scatter a few </a:t>
            </a:r>
            <a:r>
              <a:rPr lang="en-AU" sz="1800" dirty="0"/>
              <a:t>drops of different coloured food </a:t>
            </a:r>
            <a:r>
              <a:rPr lang="en-AU" sz="1800" dirty="0" smtClean="0"/>
              <a:t>colouring across </a:t>
            </a:r>
            <a:r>
              <a:rPr lang="en-AU" sz="1800" dirty="0"/>
              <a:t>the surface of the milk</a:t>
            </a:r>
            <a:r>
              <a:rPr lang="en-AU" sz="1800" dirty="0" smtClean="0"/>
              <a:t>.</a:t>
            </a:r>
          </a:p>
          <a:p>
            <a:pPr marL="265113" indent="-265113">
              <a:lnSpc>
                <a:spcPct val="100000"/>
              </a:lnSpc>
              <a:spcBef>
                <a:spcPts val="0"/>
              </a:spcBef>
              <a:buFont typeface="+mj-lt"/>
              <a:buAutoNum type="arabicPeriod"/>
            </a:pPr>
            <a:r>
              <a:rPr lang="en-AU" sz="1800" dirty="0"/>
              <a:t>Place a blob of dishwashing liquid/soap in a small cup / </a:t>
            </a:r>
            <a:r>
              <a:rPr lang="en-AU" sz="1800" dirty="0" smtClean="0"/>
              <a:t>bowl.</a:t>
            </a:r>
            <a:endParaRPr lang="en-AU" sz="1800" dirty="0"/>
          </a:p>
          <a:p>
            <a:pPr marL="265113" lvl="0" indent="-265113">
              <a:lnSpc>
                <a:spcPct val="100000"/>
              </a:lnSpc>
              <a:spcBef>
                <a:spcPts val="0"/>
              </a:spcBef>
              <a:buFont typeface="+mj-lt"/>
              <a:buAutoNum type="arabicPeriod"/>
            </a:pPr>
            <a:r>
              <a:rPr lang="en-AU" sz="1800" dirty="0" smtClean="0"/>
              <a:t>Dip a </a:t>
            </a:r>
            <a:r>
              <a:rPr lang="en-AU" sz="1800" dirty="0"/>
              <a:t>cotton tip in dishwashing liquid/soap. </a:t>
            </a:r>
            <a:r>
              <a:rPr lang="en-AU" sz="1800" dirty="0" smtClean="0"/>
              <a:t>Then, place the dipped cotton tip into </a:t>
            </a:r>
            <a:r>
              <a:rPr lang="en-AU" sz="1800" dirty="0"/>
              <a:t>the milk and </a:t>
            </a:r>
            <a:r>
              <a:rPr lang="en-AU" sz="1800" dirty="0" smtClean="0"/>
              <a:t>observe what happens.</a:t>
            </a:r>
            <a:endParaRPr lang="en-AU" sz="1800" dirty="0"/>
          </a:p>
          <a:p>
            <a:pPr marL="265113" lvl="0" indent="-265113">
              <a:lnSpc>
                <a:spcPct val="100000"/>
              </a:lnSpc>
              <a:spcBef>
                <a:spcPts val="0"/>
              </a:spcBef>
              <a:buFont typeface="+mj-lt"/>
              <a:buAutoNum type="arabicPeriod"/>
            </a:pPr>
            <a:r>
              <a:rPr lang="en-AU" sz="1800" dirty="0"/>
              <a:t>Repeat step </a:t>
            </a:r>
            <a:r>
              <a:rPr lang="en-AU" sz="1800" dirty="0" smtClean="0"/>
              <a:t>5 </a:t>
            </a:r>
            <a:r>
              <a:rPr lang="en-AU" sz="1800" dirty="0"/>
              <a:t>to view the effect again. </a:t>
            </a:r>
          </a:p>
          <a:p>
            <a:pPr marL="0" indent="0">
              <a:lnSpc>
                <a:spcPct val="100000"/>
              </a:lnSpc>
              <a:spcBef>
                <a:spcPts val="0"/>
              </a:spcBef>
              <a:buFont typeface="Arial" panose="020B0604020202020204" pitchFamily="34" charset="0"/>
              <a:buNone/>
            </a:pPr>
            <a:endParaRPr lang="en-AU" sz="1800" dirty="0"/>
          </a:p>
        </p:txBody>
      </p:sp>
      <p:sp>
        <p:nvSpPr>
          <p:cNvPr id="9" name="Rectangle 8"/>
          <p:cNvSpPr/>
          <p:nvPr/>
        </p:nvSpPr>
        <p:spPr>
          <a:xfrm>
            <a:off x="4851581" y="209124"/>
            <a:ext cx="41507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Rainbow Milk</a:t>
            </a:r>
          </a:p>
        </p:txBody>
      </p:sp>
      <p:sp>
        <p:nvSpPr>
          <p:cNvPr id="13" name="TextBox 12"/>
          <p:cNvSpPr txBox="1"/>
          <p:nvPr/>
        </p:nvSpPr>
        <p:spPr>
          <a:xfrm>
            <a:off x="391162" y="6447152"/>
            <a:ext cx="6132575" cy="230832"/>
          </a:xfrm>
          <a:prstGeom prst="rect">
            <a:avLst/>
          </a:prstGeom>
          <a:noFill/>
        </p:spPr>
        <p:txBody>
          <a:bodyPr wrap="square" rtlCol="0">
            <a:spAutoFit/>
          </a:bodyPr>
          <a:lstStyle/>
          <a:p>
            <a:r>
              <a:rPr lang="en-AU" sz="900" i="1" dirty="0"/>
              <a:t>Image </a:t>
            </a:r>
            <a:r>
              <a:rPr lang="en-AU" sz="900" i="1" dirty="0" smtClean="0"/>
              <a:t>sources: </a:t>
            </a:r>
            <a:r>
              <a:rPr lang="en-AU" sz="900" i="1" dirty="0"/>
              <a:t>http://</a:t>
            </a:r>
            <a:r>
              <a:rPr lang="en-AU" sz="900" i="1" dirty="0" smtClean="0"/>
              <a:t>busybugs.co/wp-content/uploads/2013/03/IMG_6164.jpg  and SMART</a:t>
            </a:r>
            <a:endParaRPr lang="en-AU" sz="900" i="1" dirty="0"/>
          </a:p>
        </p:txBody>
      </p:sp>
      <p:sp>
        <p:nvSpPr>
          <p:cNvPr id="20" name="Rectangle 19"/>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3" name="Picture 2" descr="A bowl of food on a plate&#10;&#10;Description generated with very high confidence">
            <a:extLst>
              <a:ext uri="{FF2B5EF4-FFF2-40B4-BE49-F238E27FC236}">
                <a16:creationId xmlns:a16="http://schemas.microsoft.com/office/drawing/2014/main" xmlns="" id="{52FA9A61-D612-4FCF-AED0-B812EAE33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433" y="2518342"/>
            <a:ext cx="2160000" cy="14400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7214" b="19286"/>
          <a:stretch/>
        </p:blipFill>
        <p:spPr>
          <a:xfrm>
            <a:off x="6332433" y="1460636"/>
            <a:ext cx="2160000" cy="914400"/>
          </a:xfrm>
          <a:prstGeom prst="rect">
            <a:avLst/>
          </a:prstGeom>
        </p:spPr>
      </p:pic>
    </p:spTree>
    <p:extLst>
      <p:ext uri="{BB962C8B-B14F-4D97-AF65-F5344CB8AC3E}">
        <p14:creationId xmlns:p14="http://schemas.microsoft.com/office/powerpoint/2010/main" val="231209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2052523" y="467990"/>
            <a:ext cx="5284711" cy="15087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dirty="0" smtClean="0">
                <a:latin typeface="+mn-lt"/>
              </a:rPr>
              <a:t>Cohesion is cool! </a:t>
            </a:r>
            <a:endParaRPr lang="en-AU" sz="5400" dirty="0">
              <a:latin typeface="+mn-lt"/>
            </a:endParaRPr>
          </a:p>
        </p:txBody>
      </p:sp>
      <p:sp>
        <p:nvSpPr>
          <p:cNvPr id="13" name="TextBox 12"/>
          <p:cNvSpPr txBox="1"/>
          <p:nvPr/>
        </p:nvSpPr>
        <p:spPr>
          <a:xfrm>
            <a:off x="374360" y="6429373"/>
            <a:ext cx="5279440" cy="230832"/>
          </a:xfrm>
          <a:prstGeom prst="rect">
            <a:avLst/>
          </a:prstGeom>
          <a:noFill/>
        </p:spPr>
        <p:txBody>
          <a:bodyPr wrap="square" rtlCol="0">
            <a:spAutoFit/>
          </a:bodyPr>
          <a:lstStyle/>
          <a:p>
            <a:r>
              <a:rPr lang="en-AU" sz="900" i="1" dirty="0"/>
              <a:t>Image </a:t>
            </a:r>
            <a:r>
              <a:rPr lang="en-AU" sz="900" i="1" dirty="0" smtClean="0"/>
              <a:t>sources: SMART and  botit.botany.wisc.edu </a:t>
            </a:r>
            <a:r>
              <a:rPr lang="en-AU" sz="900" i="1" dirty="0"/>
              <a:t>and pixabay.com and https://chem.libretexts.org/</a:t>
            </a:r>
          </a:p>
        </p:txBody>
      </p:sp>
      <p:sp>
        <p:nvSpPr>
          <p:cNvPr id="20" name="Rectangle 19"/>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grpSp>
        <p:nvGrpSpPr>
          <p:cNvPr id="6" name="Group 5"/>
          <p:cNvGrpSpPr/>
          <p:nvPr/>
        </p:nvGrpSpPr>
        <p:grpSpPr>
          <a:xfrm>
            <a:off x="4882012" y="1682922"/>
            <a:ext cx="3698752" cy="4199850"/>
            <a:chOff x="4587486" y="1612025"/>
            <a:chExt cx="3698752" cy="4199850"/>
          </a:xfrm>
        </p:grpSpPr>
        <p:grpSp>
          <p:nvGrpSpPr>
            <p:cNvPr id="2" name="Group 1"/>
            <p:cNvGrpSpPr/>
            <p:nvPr/>
          </p:nvGrpSpPr>
          <p:grpSpPr>
            <a:xfrm>
              <a:off x="4587486" y="1612025"/>
              <a:ext cx="3698752" cy="4199850"/>
              <a:chOff x="5579004" y="954193"/>
              <a:chExt cx="3698752" cy="4199850"/>
            </a:xfrm>
          </p:grpSpPr>
          <p:pic>
            <p:nvPicPr>
              <p:cNvPr id="15" name="Picture 14">
                <a:extLst>
                  <a:ext uri="{FF2B5EF4-FFF2-40B4-BE49-F238E27FC236}">
                    <a16:creationId xmlns:a16="http://schemas.microsoft.com/office/drawing/2014/main" xmlns="" id="{9283DADE-1A6B-48F1-A091-72BA48C6466D}"/>
                  </a:ext>
                </a:extLst>
              </p:cNvPr>
              <p:cNvPicPr>
                <a:picLocks noChangeAspect="1"/>
              </p:cNvPicPr>
              <p:nvPr/>
            </p:nvPicPr>
            <p:blipFill>
              <a:blip r:embed="rId3"/>
              <a:stretch>
                <a:fillRect/>
              </a:stretch>
            </p:blipFill>
            <p:spPr>
              <a:xfrm>
                <a:off x="5579004" y="954193"/>
                <a:ext cx="2101567" cy="4199850"/>
              </a:xfrm>
              <a:prstGeom prst="rect">
                <a:avLst/>
              </a:prstGeom>
            </p:spPr>
          </p:pic>
          <p:cxnSp>
            <p:nvCxnSpPr>
              <p:cNvPr id="16" name="Straight Arrow Connector 15">
                <a:extLst>
                  <a:ext uri="{FF2B5EF4-FFF2-40B4-BE49-F238E27FC236}">
                    <a16:creationId xmlns:a16="http://schemas.microsoft.com/office/drawing/2014/main" xmlns="" id="{749E978D-E5FE-4974-924C-67A0946A2455}"/>
                  </a:ext>
                </a:extLst>
              </p:cNvPr>
              <p:cNvCxnSpPr/>
              <p:nvPr/>
            </p:nvCxnSpPr>
            <p:spPr>
              <a:xfrm flipV="1">
                <a:off x="5955136" y="4507795"/>
                <a:ext cx="395656" cy="4978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013C2B20-3BD6-4429-AAA7-0D7DA218CED4}"/>
                  </a:ext>
                </a:extLst>
              </p:cNvPr>
              <p:cNvCxnSpPr/>
              <p:nvPr/>
            </p:nvCxnSpPr>
            <p:spPr>
              <a:xfrm flipV="1">
                <a:off x="6445308" y="4578215"/>
                <a:ext cx="378775" cy="5137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CB5CA63F-9FE7-49F1-B754-F61C329CBE9F}"/>
                  </a:ext>
                </a:extLst>
              </p:cNvPr>
              <p:cNvCxnSpPr/>
              <p:nvPr/>
            </p:nvCxnSpPr>
            <p:spPr>
              <a:xfrm flipH="1" flipV="1">
                <a:off x="7382384" y="4822718"/>
                <a:ext cx="514016" cy="2593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247BD566-B63A-4AE6-8372-355FF4379295}"/>
                  </a:ext>
                </a:extLst>
              </p:cNvPr>
              <p:cNvSpPr txBox="1"/>
              <p:nvPr/>
            </p:nvSpPr>
            <p:spPr>
              <a:xfrm>
                <a:off x="7504774" y="3819450"/>
                <a:ext cx="1772982" cy="1015663"/>
              </a:xfrm>
              <a:prstGeom prst="rect">
                <a:avLst/>
              </a:prstGeom>
              <a:noFill/>
            </p:spPr>
            <p:txBody>
              <a:bodyPr wrap="square" rtlCol="0">
                <a:spAutoFit/>
              </a:bodyPr>
              <a:lstStyle/>
              <a:p>
                <a:pPr algn="ctr"/>
                <a:r>
                  <a:rPr lang="en-AU" sz="2000" dirty="0" smtClean="0"/>
                  <a:t>Water is </a:t>
                </a:r>
                <a:r>
                  <a:rPr lang="en-AU" sz="2000" dirty="0"/>
                  <a:t>pulled into </a:t>
                </a:r>
                <a:r>
                  <a:rPr lang="en-AU" sz="2000" dirty="0" smtClean="0"/>
                  <a:t>plant roots  by COHESION</a:t>
                </a:r>
                <a:endParaRPr lang="en-AU" sz="2000" dirty="0"/>
              </a:p>
            </p:txBody>
          </p:sp>
        </p:grpSp>
        <p:cxnSp>
          <p:nvCxnSpPr>
            <p:cNvPr id="4" name="Straight Connector 3"/>
            <p:cNvCxnSpPr/>
            <p:nvPr/>
          </p:nvCxnSpPr>
          <p:spPr>
            <a:xfrm>
              <a:off x="4798452" y="4477900"/>
              <a:ext cx="1478481"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8196" name="Picture 4" descr="Soap Bubble, Bubble, Playing, Child, Blowing, Fun,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292" y="3900740"/>
            <a:ext cx="2880000" cy="1920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chem.libretexts.org/@api/deki/files/72505/averillfwk-fig11_010.jpg?revision=1&amp;size=bestfit&amp;width=666&amp;height=262"/>
          <p:cNvPicPr>
            <a:picLocks noChangeAspect="1" noChangeArrowheads="1"/>
          </p:cNvPicPr>
          <p:nvPr/>
        </p:nvPicPr>
        <p:blipFill rotWithShape="1">
          <a:blip r:embed="rId5">
            <a:extLst>
              <a:ext uri="{28A0092B-C50C-407E-A947-70E740481C1C}">
                <a14:useLocalDpi xmlns:a14="http://schemas.microsoft.com/office/drawing/2010/main" val="0"/>
              </a:ext>
            </a:extLst>
          </a:blip>
          <a:srcRect l="52483" b="16301"/>
          <a:stretch/>
        </p:blipFill>
        <p:spPr bwMode="auto">
          <a:xfrm>
            <a:off x="1282292" y="1586007"/>
            <a:ext cx="2880000" cy="199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9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962803" y="1388510"/>
            <a:ext cx="7513791" cy="420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400" dirty="0"/>
          </a:p>
          <a:p>
            <a:pPr marL="0" indent="0">
              <a:buFont typeface="Arial" panose="020B0604020202020204" pitchFamily="34" charset="0"/>
              <a:buNone/>
            </a:pPr>
            <a:endParaRPr lang="en-AU" dirty="0"/>
          </a:p>
        </p:txBody>
      </p:sp>
      <p:sp>
        <p:nvSpPr>
          <p:cNvPr id="11" name="TextBox 10"/>
          <p:cNvSpPr txBox="1"/>
          <p:nvPr/>
        </p:nvSpPr>
        <p:spPr>
          <a:xfrm>
            <a:off x="623800" y="3768543"/>
            <a:ext cx="901521" cy="369332"/>
          </a:xfrm>
          <a:prstGeom prst="rect">
            <a:avLst/>
          </a:prstGeom>
          <a:noFill/>
        </p:spPr>
        <p:txBody>
          <a:bodyPr wrap="square" rtlCol="0">
            <a:spAutoFit/>
          </a:bodyPr>
          <a:lstStyle/>
          <a:p>
            <a:r>
              <a:rPr lang="en-AU" dirty="0"/>
              <a:t>Xylem</a:t>
            </a:r>
          </a:p>
        </p:txBody>
      </p:sp>
      <p:sp>
        <p:nvSpPr>
          <p:cNvPr id="13" name="TextBox 12"/>
          <p:cNvSpPr txBox="1"/>
          <p:nvPr/>
        </p:nvSpPr>
        <p:spPr>
          <a:xfrm>
            <a:off x="7250036" y="3481387"/>
            <a:ext cx="1737478" cy="369332"/>
          </a:xfrm>
          <a:prstGeom prst="rect">
            <a:avLst/>
          </a:prstGeom>
          <a:noFill/>
        </p:spPr>
        <p:txBody>
          <a:bodyPr wrap="square" rtlCol="0">
            <a:spAutoFit/>
          </a:bodyPr>
          <a:lstStyle/>
          <a:p>
            <a:r>
              <a:rPr lang="en-AU" dirty="0"/>
              <a:t>Celery Stalk</a:t>
            </a:r>
          </a:p>
        </p:txBody>
      </p:sp>
      <p:pic>
        <p:nvPicPr>
          <p:cNvPr id="14" name="Picture 2" descr="http://worldhealth.net/images/homefeature/130909_celery.jpg"/>
          <p:cNvPicPr>
            <a:picLocks noChangeAspect="1" noChangeArrowheads="1"/>
          </p:cNvPicPr>
          <p:nvPr/>
        </p:nvPicPr>
        <p:blipFill rotWithShape="1">
          <a:blip r:embed="rId3">
            <a:extLst>
              <a:ext uri="{28A0092B-C50C-407E-A947-70E740481C1C}">
                <a14:useLocalDpi xmlns:a14="http://schemas.microsoft.com/office/drawing/2010/main" val="0"/>
              </a:ext>
            </a:extLst>
          </a:blip>
          <a:srcRect t="16504"/>
          <a:stretch/>
        </p:blipFill>
        <p:spPr bwMode="auto">
          <a:xfrm>
            <a:off x="2082235" y="1761745"/>
            <a:ext cx="4944160" cy="412817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cxnSpLocks/>
          </p:cNvCxnSpPr>
          <p:nvPr/>
        </p:nvCxnSpPr>
        <p:spPr>
          <a:xfrm>
            <a:off x="1571315" y="3978895"/>
            <a:ext cx="1552362" cy="66596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1392085" y="3528780"/>
            <a:ext cx="2514119" cy="459522"/>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1"/>
          </p:cNvCxnSpPr>
          <p:nvPr/>
        </p:nvCxnSpPr>
        <p:spPr>
          <a:xfrm flipH="1">
            <a:off x="5748075" y="3666053"/>
            <a:ext cx="1501961" cy="49750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4142" y="6409472"/>
            <a:ext cx="3522062" cy="230832"/>
          </a:xfrm>
          <a:prstGeom prst="rect">
            <a:avLst/>
          </a:prstGeom>
          <a:noFill/>
        </p:spPr>
        <p:txBody>
          <a:bodyPr wrap="square" rtlCol="0">
            <a:spAutoFit/>
          </a:bodyPr>
          <a:lstStyle/>
          <a:p>
            <a:r>
              <a:rPr lang="en-AU" sz="900" i="1" dirty="0"/>
              <a:t>Image source: http://www.shutterstock.com/</a:t>
            </a:r>
          </a:p>
        </p:txBody>
      </p:sp>
      <p:sp>
        <p:nvSpPr>
          <p:cNvPr id="22" name="Rectangle 21"/>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6" name="Rectangle 15"/>
          <p:cNvSpPr/>
          <p:nvPr/>
        </p:nvSpPr>
        <p:spPr>
          <a:xfrm>
            <a:off x="901761" y="696547"/>
            <a:ext cx="7635873" cy="8402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nSpc>
                <a:spcPct val="90000"/>
              </a:lnSpc>
              <a:spcBef>
                <a:spcPct val="0"/>
              </a:spcBef>
            </a:pPr>
            <a:r>
              <a:rPr lang="en-US" sz="5400" dirty="0" smtClean="0">
                <a:ea typeface="+mj-ea"/>
                <a:cs typeface="+mj-cs"/>
              </a:rPr>
              <a:t>Can we observe </a:t>
            </a:r>
            <a:r>
              <a:rPr lang="en-US" sz="5400" dirty="0" smtClean="0">
                <a:solidFill>
                  <a:srgbClr val="0691CF"/>
                </a:solidFill>
                <a:ea typeface="+mj-ea"/>
                <a:cs typeface="+mj-cs"/>
              </a:rPr>
              <a:t>cohesion</a:t>
            </a:r>
            <a:r>
              <a:rPr lang="en-US" sz="5400" dirty="0" smtClean="0">
                <a:ea typeface="+mj-ea"/>
                <a:cs typeface="+mj-cs"/>
              </a:rPr>
              <a:t>?</a:t>
            </a:r>
            <a:endParaRPr lang="en-US" sz="5400" dirty="0">
              <a:ea typeface="+mj-ea"/>
              <a:cs typeface="+mj-cs"/>
            </a:endParaRPr>
          </a:p>
        </p:txBody>
      </p:sp>
      <p:sp>
        <p:nvSpPr>
          <p:cNvPr id="3" name="Oval 2"/>
          <p:cNvSpPr/>
          <p:nvPr/>
        </p:nvSpPr>
        <p:spPr>
          <a:xfrm>
            <a:off x="3906204" y="3417172"/>
            <a:ext cx="236138" cy="22321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3121292" y="4533252"/>
            <a:ext cx="236138" cy="22321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9563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679682" y="1123973"/>
            <a:ext cx="7941081" cy="529023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AU" b="1" dirty="0"/>
              <a:t>Aim</a:t>
            </a:r>
            <a:r>
              <a:rPr lang="en-AU" dirty="0"/>
              <a:t>: </a:t>
            </a:r>
            <a:r>
              <a:rPr lang="en-AU" dirty="0" smtClean="0"/>
              <a:t>To </a:t>
            </a:r>
            <a:r>
              <a:rPr lang="en-AU" dirty="0"/>
              <a:t>observe the movement of water through </a:t>
            </a:r>
            <a:r>
              <a:rPr lang="en-AU" dirty="0" smtClean="0"/>
              <a:t>a plant.</a:t>
            </a:r>
            <a:endParaRPr lang="en-AU" dirty="0"/>
          </a:p>
          <a:p>
            <a:pPr marL="0" indent="0">
              <a:lnSpc>
                <a:spcPct val="120000"/>
              </a:lnSpc>
              <a:spcBef>
                <a:spcPts val="0"/>
              </a:spcBef>
              <a:buFont typeface="Arial" panose="020B0604020202020204" pitchFamily="34" charset="0"/>
              <a:buNone/>
            </a:pPr>
            <a:endParaRPr lang="en-AU" sz="1700" dirty="0"/>
          </a:p>
          <a:p>
            <a:pPr marL="0" indent="0">
              <a:lnSpc>
                <a:spcPct val="120000"/>
              </a:lnSpc>
              <a:spcBef>
                <a:spcPts val="0"/>
              </a:spcBef>
              <a:buFont typeface="Arial" panose="020B0604020202020204" pitchFamily="34" charset="0"/>
              <a:buNone/>
            </a:pPr>
            <a:r>
              <a:rPr lang="en-AU" b="1" dirty="0" smtClean="0"/>
              <a:t>Equipment (per group):</a:t>
            </a:r>
            <a:endParaRPr lang="en-AU" b="1" dirty="0"/>
          </a:p>
          <a:p>
            <a:pPr>
              <a:lnSpc>
                <a:spcPct val="120000"/>
              </a:lnSpc>
              <a:spcBef>
                <a:spcPts val="0"/>
              </a:spcBef>
            </a:pPr>
            <a:r>
              <a:rPr lang="en-AU" dirty="0" smtClean="0"/>
              <a:t>1 short celery stalk, with </a:t>
            </a:r>
            <a:r>
              <a:rPr lang="en-AU" dirty="0"/>
              <a:t>leaves </a:t>
            </a:r>
            <a:r>
              <a:rPr lang="en-AU" dirty="0" smtClean="0"/>
              <a:t>attached</a:t>
            </a:r>
            <a:endParaRPr lang="en-AU" dirty="0"/>
          </a:p>
          <a:p>
            <a:pPr>
              <a:lnSpc>
                <a:spcPct val="120000"/>
              </a:lnSpc>
              <a:spcBef>
                <a:spcPts val="0"/>
              </a:spcBef>
            </a:pPr>
            <a:r>
              <a:rPr lang="en-AU" dirty="0" smtClean="0"/>
              <a:t>1/2 cup water </a:t>
            </a:r>
          </a:p>
          <a:p>
            <a:pPr>
              <a:lnSpc>
                <a:spcPct val="120000"/>
              </a:lnSpc>
              <a:spcBef>
                <a:spcPts val="0"/>
              </a:spcBef>
            </a:pPr>
            <a:r>
              <a:rPr lang="en-AU" dirty="0" smtClean="0"/>
              <a:t>1 cup</a:t>
            </a:r>
          </a:p>
          <a:p>
            <a:pPr>
              <a:lnSpc>
                <a:spcPct val="120000"/>
              </a:lnSpc>
              <a:spcBef>
                <a:spcPts val="0"/>
              </a:spcBef>
            </a:pPr>
            <a:r>
              <a:rPr lang="en-AU" dirty="0" smtClean="0"/>
              <a:t>Drops </a:t>
            </a:r>
            <a:r>
              <a:rPr lang="en-AU" dirty="0"/>
              <a:t>of food colouring </a:t>
            </a:r>
          </a:p>
          <a:p>
            <a:pPr>
              <a:lnSpc>
                <a:spcPct val="120000"/>
              </a:lnSpc>
              <a:spcBef>
                <a:spcPts val="0"/>
              </a:spcBef>
            </a:pPr>
            <a:r>
              <a:rPr lang="en-AU" dirty="0" smtClean="0"/>
              <a:t>Scissors</a:t>
            </a:r>
            <a:endParaRPr lang="en-AU" dirty="0"/>
          </a:p>
          <a:p>
            <a:pPr>
              <a:lnSpc>
                <a:spcPct val="120000"/>
              </a:lnSpc>
              <a:spcBef>
                <a:spcPts val="0"/>
              </a:spcBef>
            </a:pPr>
            <a:endParaRPr lang="en-AU" sz="1700" dirty="0"/>
          </a:p>
          <a:p>
            <a:pPr marL="0" indent="0">
              <a:lnSpc>
                <a:spcPct val="120000"/>
              </a:lnSpc>
              <a:spcBef>
                <a:spcPts val="0"/>
              </a:spcBef>
              <a:buNone/>
            </a:pPr>
            <a:r>
              <a:rPr lang="en-AU" b="1" dirty="0" smtClean="0"/>
              <a:t>Procedure:</a:t>
            </a:r>
            <a:endParaRPr lang="en-AU" b="1" dirty="0"/>
          </a:p>
          <a:p>
            <a:pPr marL="265113" indent="-265113">
              <a:lnSpc>
                <a:spcPct val="120000"/>
              </a:lnSpc>
              <a:spcBef>
                <a:spcPts val="0"/>
              </a:spcBef>
              <a:buFont typeface="+mj-lt"/>
              <a:buAutoNum type="arabicPeriod"/>
            </a:pPr>
            <a:r>
              <a:rPr lang="en-AU" dirty="0"/>
              <a:t>Form into groups of 2 to 3 students.</a:t>
            </a:r>
          </a:p>
          <a:p>
            <a:pPr marL="265113" indent="-265113">
              <a:lnSpc>
                <a:spcPct val="120000"/>
              </a:lnSpc>
              <a:spcBef>
                <a:spcPts val="0"/>
              </a:spcBef>
              <a:buFont typeface="+mj-lt"/>
              <a:buAutoNum type="arabicPeriod"/>
            </a:pPr>
            <a:r>
              <a:rPr lang="en-AU" dirty="0" smtClean="0"/>
              <a:t>Fill </a:t>
            </a:r>
            <a:r>
              <a:rPr lang="en-AU" dirty="0"/>
              <a:t>a cup with water and add a few drops of food colouring.</a:t>
            </a:r>
          </a:p>
          <a:p>
            <a:pPr marL="265113" indent="-265113">
              <a:lnSpc>
                <a:spcPct val="120000"/>
              </a:lnSpc>
              <a:spcBef>
                <a:spcPts val="0"/>
              </a:spcBef>
              <a:buFont typeface="+mj-lt"/>
              <a:buAutoNum type="arabicPeriod"/>
            </a:pPr>
            <a:r>
              <a:rPr lang="en-AU" dirty="0"/>
              <a:t>Observe the end of a piece of celery, can you see the xylem tubes?</a:t>
            </a:r>
          </a:p>
          <a:p>
            <a:pPr marL="265113" indent="-265113">
              <a:lnSpc>
                <a:spcPct val="120000"/>
              </a:lnSpc>
              <a:spcBef>
                <a:spcPts val="0"/>
              </a:spcBef>
              <a:buFont typeface="+mj-lt"/>
              <a:buAutoNum type="arabicPeriod"/>
            </a:pPr>
            <a:r>
              <a:rPr lang="en-AU" dirty="0"/>
              <a:t>Place the base of the celery into the coloured water</a:t>
            </a:r>
          </a:p>
          <a:p>
            <a:pPr marL="265113" indent="-265113">
              <a:lnSpc>
                <a:spcPct val="120000"/>
              </a:lnSpc>
              <a:spcBef>
                <a:spcPts val="0"/>
              </a:spcBef>
              <a:buFont typeface="+mj-lt"/>
              <a:buAutoNum type="arabicPeriod"/>
            </a:pPr>
            <a:r>
              <a:rPr lang="en-AU" dirty="0"/>
              <a:t>Leave near a window till the following </a:t>
            </a:r>
            <a:r>
              <a:rPr lang="en-AU" dirty="0" smtClean="0"/>
              <a:t>session (max 1 week later).</a:t>
            </a:r>
            <a:endParaRPr lang="en-AU" dirty="0"/>
          </a:p>
          <a:p>
            <a:pPr marL="265113" indent="-265113">
              <a:lnSpc>
                <a:spcPct val="120000"/>
              </a:lnSpc>
              <a:spcBef>
                <a:spcPts val="0"/>
              </a:spcBef>
              <a:buFont typeface="+mj-lt"/>
              <a:buAutoNum type="arabicPeriod"/>
            </a:pPr>
            <a:r>
              <a:rPr lang="en-AU" dirty="0" smtClean="0"/>
              <a:t>Observe the results.</a:t>
            </a:r>
          </a:p>
          <a:p>
            <a:pPr marL="265113" indent="-265113">
              <a:lnSpc>
                <a:spcPct val="120000"/>
              </a:lnSpc>
              <a:spcBef>
                <a:spcPts val="0"/>
              </a:spcBef>
              <a:buFont typeface="+mj-lt"/>
              <a:buAutoNum type="arabicPeriod"/>
            </a:pPr>
            <a:r>
              <a:rPr lang="en-AU" dirty="0" smtClean="0"/>
              <a:t>Cut </a:t>
            </a:r>
            <a:r>
              <a:rPr lang="en-AU" dirty="0"/>
              <a:t>the stem in half with scissors to observe </a:t>
            </a:r>
            <a:r>
              <a:rPr lang="en-AU" dirty="0" smtClean="0"/>
              <a:t>the </a:t>
            </a:r>
            <a:r>
              <a:rPr lang="en-AU" dirty="0"/>
              <a:t>cross-section.</a:t>
            </a:r>
          </a:p>
          <a:p>
            <a:pPr>
              <a:lnSpc>
                <a:spcPct val="120000"/>
              </a:lnSpc>
              <a:spcBef>
                <a:spcPts val="0"/>
              </a:spcBef>
              <a:buFontTx/>
              <a:buChar char="-"/>
            </a:pPr>
            <a:endParaRPr lang="en-AU" dirty="0"/>
          </a:p>
        </p:txBody>
      </p:sp>
      <p:sp>
        <p:nvSpPr>
          <p:cNvPr id="11" name="Rectangle 10"/>
          <p:cNvSpPr/>
          <p:nvPr/>
        </p:nvSpPr>
        <p:spPr>
          <a:xfrm>
            <a:off x="3876283" y="223810"/>
            <a:ext cx="491230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Celery Transport</a:t>
            </a:r>
          </a:p>
        </p:txBody>
      </p:sp>
      <p:sp>
        <p:nvSpPr>
          <p:cNvPr id="19" name="Rectangle 18"/>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203" r="34804"/>
          <a:stretch/>
        </p:blipFill>
        <p:spPr>
          <a:xfrm>
            <a:off x="6351288" y="1643661"/>
            <a:ext cx="2269475" cy="2480589"/>
          </a:xfrm>
          <a:prstGeom prst="rect">
            <a:avLst/>
          </a:prstGeom>
        </p:spPr>
      </p:pic>
      <p:sp>
        <p:nvSpPr>
          <p:cNvPr id="13" name="TextBox 12"/>
          <p:cNvSpPr txBox="1"/>
          <p:nvPr/>
        </p:nvSpPr>
        <p:spPr>
          <a:xfrm>
            <a:off x="384142" y="6409472"/>
            <a:ext cx="3522062" cy="230832"/>
          </a:xfrm>
          <a:prstGeom prst="rect">
            <a:avLst/>
          </a:prstGeom>
          <a:noFill/>
        </p:spPr>
        <p:txBody>
          <a:bodyPr wrap="square" rtlCol="0">
            <a:spAutoFit/>
          </a:bodyPr>
          <a:lstStyle/>
          <a:p>
            <a:r>
              <a:rPr lang="en-AU" sz="900" i="1" dirty="0"/>
              <a:t>Image </a:t>
            </a:r>
            <a:r>
              <a:rPr lang="en-AU" sz="900" i="1" dirty="0" smtClean="0"/>
              <a:t>source: SMART</a:t>
            </a:r>
            <a:endParaRPr lang="en-AU" sz="900" i="1" dirty="0"/>
          </a:p>
        </p:txBody>
      </p:sp>
    </p:spTree>
    <p:extLst>
      <p:ext uri="{BB962C8B-B14F-4D97-AF65-F5344CB8AC3E}">
        <p14:creationId xmlns:p14="http://schemas.microsoft.com/office/powerpoint/2010/main" val="219510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768285" y="1033331"/>
            <a:ext cx="7941081" cy="5290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AU" sz="2000" b="1" dirty="0"/>
              <a:t>Aim</a:t>
            </a:r>
            <a:r>
              <a:rPr lang="en-AU" sz="2000" dirty="0"/>
              <a:t>: </a:t>
            </a:r>
            <a:r>
              <a:rPr lang="en-AU" sz="2000" dirty="0" smtClean="0"/>
              <a:t>To </a:t>
            </a:r>
            <a:r>
              <a:rPr lang="en-AU" sz="2000" dirty="0"/>
              <a:t>observe </a:t>
            </a:r>
            <a:r>
              <a:rPr lang="en-AU" sz="2000" dirty="0" smtClean="0"/>
              <a:t>movement of water through paper.</a:t>
            </a:r>
            <a:endParaRPr lang="en-AU" sz="2000" dirty="0"/>
          </a:p>
          <a:p>
            <a:pPr marL="0" indent="0">
              <a:lnSpc>
                <a:spcPct val="120000"/>
              </a:lnSpc>
              <a:spcBef>
                <a:spcPts val="0"/>
              </a:spcBef>
              <a:buFont typeface="Arial" panose="020B0604020202020204" pitchFamily="34" charset="0"/>
              <a:buNone/>
            </a:pPr>
            <a:endParaRPr lang="en-AU" sz="1200" dirty="0"/>
          </a:p>
          <a:p>
            <a:pPr marL="0" indent="0">
              <a:lnSpc>
                <a:spcPct val="120000"/>
              </a:lnSpc>
              <a:spcBef>
                <a:spcPts val="0"/>
              </a:spcBef>
              <a:buFont typeface="Arial" panose="020B0604020202020204" pitchFamily="34" charset="0"/>
              <a:buNone/>
            </a:pPr>
            <a:r>
              <a:rPr lang="en-AU" sz="2000" b="1" dirty="0" smtClean="0"/>
              <a:t>Equipment (per student):</a:t>
            </a:r>
            <a:endParaRPr lang="en-AU" sz="2000" b="1" dirty="0"/>
          </a:p>
          <a:p>
            <a:pPr>
              <a:lnSpc>
                <a:spcPct val="120000"/>
              </a:lnSpc>
              <a:spcBef>
                <a:spcPts val="0"/>
              </a:spcBef>
            </a:pPr>
            <a:r>
              <a:rPr lang="en-AU" sz="2000" dirty="0" smtClean="0"/>
              <a:t>1 piece paper towel</a:t>
            </a:r>
            <a:endParaRPr lang="en-AU" sz="2000" dirty="0"/>
          </a:p>
          <a:p>
            <a:pPr>
              <a:lnSpc>
                <a:spcPct val="120000"/>
              </a:lnSpc>
              <a:spcBef>
                <a:spcPts val="0"/>
              </a:spcBef>
            </a:pPr>
            <a:r>
              <a:rPr lang="en-AU" sz="2000" dirty="0" smtClean="0"/>
              <a:t>1/2 cup water </a:t>
            </a:r>
          </a:p>
          <a:p>
            <a:pPr>
              <a:lnSpc>
                <a:spcPct val="120000"/>
              </a:lnSpc>
              <a:spcBef>
                <a:spcPts val="0"/>
              </a:spcBef>
            </a:pPr>
            <a:r>
              <a:rPr lang="en-AU" sz="2000" dirty="0" smtClean="0"/>
              <a:t>2 cups</a:t>
            </a:r>
          </a:p>
          <a:p>
            <a:pPr>
              <a:lnSpc>
                <a:spcPct val="120000"/>
              </a:lnSpc>
              <a:spcBef>
                <a:spcPts val="0"/>
              </a:spcBef>
            </a:pPr>
            <a:r>
              <a:rPr lang="en-AU" sz="2000" dirty="0" smtClean="0"/>
              <a:t>Drop </a:t>
            </a:r>
            <a:r>
              <a:rPr lang="en-AU" sz="2000" dirty="0"/>
              <a:t>of food colouring </a:t>
            </a:r>
          </a:p>
          <a:p>
            <a:pPr>
              <a:lnSpc>
                <a:spcPct val="120000"/>
              </a:lnSpc>
              <a:spcBef>
                <a:spcPts val="0"/>
              </a:spcBef>
            </a:pPr>
            <a:endParaRPr lang="en-AU" sz="1200" dirty="0"/>
          </a:p>
          <a:p>
            <a:pPr marL="0" indent="0">
              <a:lnSpc>
                <a:spcPct val="120000"/>
              </a:lnSpc>
              <a:spcBef>
                <a:spcPts val="0"/>
              </a:spcBef>
              <a:buNone/>
            </a:pPr>
            <a:r>
              <a:rPr lang="en-AU" sz="2000" b="1" dirty="0" smtClean="0"/>
              <a:t>Procedure:</a:t>
            </a:r>
            <a:endParaRPr lang="en-AU" sz="2000" b="1" dirty="0"/>
          </a:p>
          <a:p>
            <a:pPr marL="265113" indent="-265113">
              <a:lnSpc>
                <a:spcPct val="120000"/>
              </a:lnSpc>
              <a:spcBef>
                <a:spcPts val="0"/>
              </a:spcBef>
              <a:buFont typeface="+mj-lt"/>
              <a:buAutoNum type="arabicPeriod"/>
            </a:pPr>
            <a:r>
              <a:rPr lang="en-AU" sz="2000" dirty="0" smtClean="0"/>
              <a:t>Half fill one </a:t>
            </a:r>
            <a:r>
              <a:rPr lang="en-AU" sz="2000" dirty="0"/>
              <a:t>cup with water and add a few drops of food colouring.</a:t>
            </a:r>
          </a:p>
          <a:p>
            <a:pPr marL="265113" indent="-265113">
              <a:lnSpc>
                <a:spcPct val="120000"/>
              </a:lnSpc>
              <a:spcBef>
                <a:spcPts val="0"/>
              </a:spcBef>
              <a:buFont typeface="+mj-lt"/>
              <a:buAutoNum type="arabicPeriod"/>
            </a:pPr>
            <a:r>
              <a:rPr lang="en-AU" sz="2000" dirty="0" smtClean="0"/>
              <a:t>Twist or fold a piece of paper towel into a tight roll.</a:t>
            </a:r>
          </a:p>
          <a:p>
            <a:pPr marL="265113" indent="-265113">
              <a:lnSpc>
                <a:spcPct val="120000"/>
              </a:lnSpc>
              <a:spcBef>
                <a:spcPts val="0"/>
              </a:spcBef>
              <a:buFont typeface="+mj-lt"/>
              <a:buAutoNum type="arabicPeriod"/>
            </a:pPr>
            <a:r>
              <a:rPr lang="en-AU" sz="2000" dirty="0" smtClean="0"/>
              <a:t>Fold the roll in half.</a:t>
            </a:r>
            <a:endParaRPr lang="en-AU" sz="2000" dirty="0"/>
          </a:p>
          <a:p>
            <a:pPr marL="265113" indent="-265113">
              <a:lnSpc>
                <a:spcPct val="120000"/>
              </a:lnSpc>
              <a:spcBef>
                <a:spcPts val="0"/>
              </a:spcBef>
              <a:buFont typeface="+mj-lt"/>
              <a:buAutoNum type="arabicPeriod"/>
            </a:pPr>
            <a:r>
              <a:rPr lang="en-AU" sz="2000" dirty="0"/>
              <a:t>Place </a:t>
            </a:r>
            <a:r>
              <a:rPr lang="en-AU" sz="2000" dirty="0" smtClean="0"/>
              <a:t>one end of the twisted paper towel into the coloured water.</a:t>
            </a:r>
          </a:p>
          <a:p>
            <a:pPr marL="265113" indent="-265113">
              <a:lnSpc>
                <a:spcPct val="120000"/>
              </a:lnSpc>
              <a:spcBef>
                <a:spcPts val="0"/>
              </a:spcBef>
              <a:buFont typeface="+mj-lt"/>
              <a:buAutoNum type="arabicPeriod"/>
            </a:pPr>
            <a:r>
              <a:rPr lang="en-AU" sz="2000" dirty="0" smtClean="0"/>
              <a:t>Place the other end into the second, empty cup.</a:t>
            </a:r>
          </a:p>
          <a:p>
            <a:pPr marL="265113" indent="-265113">
              <a:lnSpc>
                <a:spcPct val="120000"/>
              </a:lnSpc>
              <a:spcBef>
                <a:spcPts val="0"/>
              </a:spcBef>
              <a:buFont typeface="+mj-lt"/>
              <a:buAutoNum type="arabicPeriod"/>
            </a:pPr>
            <a:r>
              <a:rPr lang="en-AU" sz="2000" dirty="0" smtClean="0"/>
              <a:t>Observe the results.</a:t>
            </a:r>
          </a:p>
        </p:txBody>
      </p:sp>
      <p:sp>
        <p:nvSpPr>
          <p:cNvPr id="11" name="Rectangle 10"/>
          <p:cNvSpPr/>
          <p:nvPr/>
        </p:nvSpPr>
        <p:spPr>
          <a:xfrm>
            <a:off x="4521299" y="277826"/>
            <a:ext cx="448103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Wicking Water</a:t>
            </a:r>
            <a:endParaRPr lang="en-US" sz="5400" b="1" cap="none" spc="0" dirty="0">
              <a:ln/>
              <a:solidFill>
                <a:schemeClr val="accent4"/>
              </a:solidFill>
              <a:effectLst/>
            </a:endParaRPr>
          </a:p>
        </p:txBody>
      </p:sp>
      <p:sp>
        <p:nvSpPr>
          <p:cNvPr id="19" name="Rectangle 18"/>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4794003" y="1994506"/>
            <a:ext cx="3935626" cy="1557550"/>
          </a:xfrm>
          <a:prstGeom prst="rect">
            <a:avLst/>
          </a:prstGeom>
        </p:spPr>
      </p:pic>
      <p:sp>
        <p:nvSpPr>
          <p:cNvPr id="13" name="TextBox 12"/>
          <p:cNvSpPr txBox="1"/>
          <p:nvPr/>
        </p:nvSpPr>
        <p:spPr>
          <a:xfrm>
            <a:off x="384142" y="6409472"/>
            <a:ext cx="3522062" cy="230832"/>
          </a:xfrm>
          <a:prstGeom prst="rect">
            <a:avLst/>
          </a:prstGeom>
          <a:noFill/>
        </p:spPr>
        <p:txBody>
          <a:bodyPr wrap="square" rtlCol="0">
            <a:spAutoFit/>
          </a:bodyPr>
          <a:lstStyle/>
          <a:p>
            <a:r>
              <a:rPr lang="en-AU" sz="900" i="1" dirty="0"/>
              <a:t>Image </a:t>
            </a:r>
            <a:r>
              <a:rPr lang="en-AU" sz="900" i="1" dirty="0" smtClean="0"/>
              <a:t>source: SMART</a:t>
            </a:r>
            <a:endParaRPr lang="en-AU" sz="900" i="1" dirty="0"/>
          </a:p>
        </p:txBody>
      </p:sp>
    </p:spTree>
    <p:extLst>
      <p:ext uri="{BB962C8B-B14F-4D97-AF65-F5344CB8AC3E}">
        <p14:creationId xmlns:p14="http://schemas.microsoft.com/office/powerpoint/2010/main" val="57068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266267" y="595324"/>
            <a:ext cx="7389143" cy="7302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dirty="0" smtClean="0">
                <a:latin typeface="+mn-lt"/>
              </a:rPr>
              <a:t>Cohesion, or, </a:t>
            </a:r>
            <a:r>
              <a:rPr lang="en-AU" sz="5400" dirty="0" smtClean="0">
                <a:solidFill>
                  <a:srgbClr val="0691CF"/>
                </a:solidFill>
                <a:latin typeface="+mn-lt"/>
              </a:rPr>
              <a:t>Adhesion</a:t>
            </a:r>
            <a:r>
              <a:rPr lang="en-AU" sz="5400" dirty="0" smtClean="0">
                <a:latin typeface="+mn-lt"/>
              </a:rPr>
              <a:t>?</a:t>
            </a:r>
            <a:endParaRPr lang="en-AU" sz="5400" dirty="0">
              <a:latin typeface="+mn-lt"/>
            </a:endParaRPr>
          </a:p>
        </p:txBody>
      </p:sp>
      <p:sp>
        <p:nvSpPr>
          <p:cNvPr id="9" name="Content Placeholder 2"/>
          <p:cNvSpPr txBox="1">
            <a:spLocks/>
          </p:cNvSpPr>
          <p:nvPr/>
        </p:nvSpPr>
        <p:spPr>
          <a:xfrm>
            <a:off x="768285" y="1971937"/>
            <a:ext cx="8255406" cy="420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None/>
            </a:pPr>
            <a:endParaRPr lang="en-AU" sz="2400" dirty="0"/>
          </a:p>
          <a:p>
            <a:endParaRPr lang="en-AU" sz="2400" dirty="0"/>
          </a:p>
          <a:p>
            <a:endParaRPr lang="en-AU" dirty="0"/>
          </a:p>
        </p:txBody>
      </p:sp>
      <p:sp>
        <p:nvSpPr>
          <p:cNvPr id="3" name="TextBox 2"/>
          <p:cNvSpPr txBox="1"/>
          <p:nvPr/>
        </p:nvSpPr>
        <p:spPr>
          <a:xfrm>
            <a:off x="792249" y="2650492"/>
            <a:ext cx="3918563" cy="461665"/>
          </a:xfrm>
          <a:prstGeom prst="rect">
            <a:avLst/>
          </a:prstGeom>
          <a:noFill/>
        </p:spPr>
        <p:txBody>
          <a:bodyPr wrap="square" rtlCol="0">
            <a:spAutoFit/>
          </a:bodyPr>
          <a:lstStyle/>
          <a:p>
            <a:endParaRPr lang="en-AU" sz="2400" dirty="0"/>
          </a:p>
        </p:txBody>
      </p:sp>
      <p:pic>
        <p:nvPicPr>
          <p:cNvPr id="4" name="Picture 3"/>
          <p:cNvPicPr>
            <a:picLocks noChangeAspect="1"/>
          </p:cNvPicPr>
          <p:nvPr/>
        </p:nvPicPr>
        <p:blipFill>
          <a:blip r:embed="rId3"/>
          <a:stretch>
            <a:fillRect/>
          </a:stretch>
        </p:blipFill>
        <p:spPr>
          <a:xfrm>
            <a:off x="1356728" y="1543508"/>
            <a:ext cx="6355080" cy="4410425"/>
          </a:xfrm>
          <a:prstGeom prst="rect">
            <a:avLst/>
          </a:prstGeom>
        </p:spPr>
      </p:pic>
      <p:sp>
        <p:nvSpPr>
          <p:cNvPr id="6" name="TextBox 5"/>
          <p:cNvSpPr txBox="1"/>
          <p:nvPr/>
        </p:nvSpPr>
        <p:spPr>
          <a:xfrm>
            <a:off x="309906" y="6447021"/>
            <a:ext cx="4892974" cy="230832"/>
          </a:xfrm>
          <a:prstGeom prst="rect">
            <a:avLst/>
          </a:prstGeom>
          <a:noFill/>
        </p:spPr>
        <p:txBody>
          <a:bodyPr wrap="square" rtlCol="0">
            <a:spAutoFit/>
          </a:bodyPr>
          <a:lstStyle/>
          <a:p>
            <a:r>
              <a:rPr lang="en-AU" sz="900" i="1" dirty="0"/>
              <a:t>Image source: http://www.nps.gov/features/yell/slidefile/plants/conifers/pine/Page.htm</a:t>
            </a:r>
          </a:p>
        </p:txBody>
      </p:sp>
      <p:sp>
        <p:nvSpPr>
          <p:cNvPr id="11" name="TextBox 10"/>
          <p:cNvSpPr txBox="1"/>
          <p:nvPr/>
        </p:nvSpPr>
        <p:spPr>
          <a:xfrm>
            <a:off x="792249" y="1475849"/>
            <a:ext cx="7698581" cy="738664"/>
          </a:xfrm>
          <a:prstGeom prst="rect">
            <a:avLst/>
          </a:prstGeom>
          <a:noFill/>
        </p:spPr>
        <p:txBody>
          <a:bodyPr wrap="square" rtlCol="0">
            <a:spAutoFit/>
          </a:bodyPr>
          <a:lstStyle/>
          <a:p>
            <a:endParaRPr lang="en-AU" sz="2400" dirty="0"/>
          </a:p>
          <a:p>
            <a:endParaRPr lang="en-AU" dirty="0"/>
          </a:p>
        </p:txBody>
      </p:sp>
      <p:sp>
        <p:nvSpPr>
          <p:cNvPr id="19" name="Rectangle 18"/>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269768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768285" y="1971937"/>
            <a:ext cx="8255406" cy="420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None/>
            </a:pPr>
            <a:endParaRPr lang="en-AU" sz="2400" dirty="0"/>
          </a:p>
          <a:p>
            <a:endParaRPr lang="en-AU" sz="2400" dirty="0"/>
          </a:p>
          <a:p>
            <a:endParaRPr lang="en-AU" dirty="0"/>
          </a:p>
        </p:txBody>
      </p:sp>
      <p:sp>
        <p:nvSpPr>
          <p:cNvPr id="21" name="Rectangle 2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5" name="TextBox 14">
            <a:extLst>
              <a:ext uri="{FF2B5EF4-FFF2-40B4-BE49-F238E27FC236}">
                <a16:creationId xmlns:a16="http://schemas.microsoft.com/office/drawing/2014/main" xmlns="" id="{A63577C3-C2F3-4878-9618-9915460DAB92}"/>
              </a:ext>
            </a:extLst>
          </p:cNvPr>
          <p:cNvSpPr txBox="1"/>
          <p:nvPr/>
        </p:nvSpPr>
        <p:spPr>
          <a:xfrm>
            <a:off x="309906" y="6447021"/>
            <a:ext cx="4892974" cy="230832"/>
          </a:xfrm>
          <a:prstGeom prst="rect">
            <a:avLst/>
          </a:prstGeom>
          <a:noFill/>
        </p:spPr>
        <p:txBody>
          <a:bodyPr wrap="square" rtlCol="0">
            <a:spAutoFit/>
          </a:bodyPr>
          <a:lstStyle/>
          <a:p>
            <a:r>
              <a:rPr lang="en-AU" sz="900" i="1" dirty="0"/>
              <a:t>Image source: Wikimedia Commons  and    https://chem.libretexts.org</a:t>
            </a:r>
          </a:p>
        </p:txBody>
      </p:sp>
      <p:sp>
        <p:nvSpPr>
          <p:cNvPr id="14" name="TextBox 13"/>
          <p:cNvSpPr txBox="1"/>
          <p:nvPr/>
        </p:nvSpPr>
        <p:spPr>
          <a:xfrm>
            <a:off x="5300898" y="5331473"/>
            <a:ext cx="1194334" cy="400110"/>
          </a:xfrm>
          <a:prstGeom prst="rect">
            <a:avLst/>
          </a:prstGeom>
          <a:noFill/>
        </p:spPr>
        <p:txBody>
          <a:bodyPr wrap="square" rtlCol="0">
            <a:spAutoFit/>
          </a:bodyPr>
          <a:lstStyle/>
          <a:p>
            <a:r>
              <a:rPr lang="en-AU" sz="2000" dirty="0" smtClean="0">
                <a:solidFill>
                  <a:srgbClr val="0691CF"/>
                </a:solidFill>
              </a:rPr>
              <a:t>Meniscus</a:t>
            </a:r>
            <a:endParaRPr lang="en-AU" sz="2000" dirty="0">
              <a:solidFill>
                <a:srgbClr val="0691CF"/>
              </a:solidFill>
            </a:endParaRPr>
          </a:p>
        </p:txBody>
      </p:sp>
      <p:pic>
        <p:nvPicPr>
          <p:cNvPr id="4" name="Picture 3" descr="A picture containing wall, indoor, cup&#10;&#10;Description generated with very high confidence">
            <a:extLst>
              <a:ext uri="{FF2B5EF4-FFF2-40B4-BE49-F238E27FC236}">
                <a16:creationId xmlns:a16="http://schemas.microsoft.com/office/drawing/2014/main" xmlns="" id="{48F7AA9E-4438-4E45-9774-8054D8E787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630"/>
          <a:stretch/>
        </p:blipFill>
        <p:spPr>
          <a:xfrm>
            <a:off x="627017" y="1532935"/>
            <a:ext cx="4534091" cy="4254189"/>
          </a:xfrm>
          <a:prstGeom prst="rect">
            <a:avLst/>
          </a:prstGeom>
        </p:spPr>
      </p:pic>
      <p:cxnSp>
        <p:nvCxnSpPr>
          <p:cNvPr id="13" name="Straight Arrow Connector 12"/>
          <p:cNvCxnSpPr>
            <a:cxnSpLocks/>
            <a:stCxn id="14" idx="1"/>
          </p:cNvCxnSpPr>
          <p:nvPr/>
        </p:nvCxnSpPr>
        <p:spPr>
          <a:xfrm flipH="1" flipV="1">
            <a:off x="2625634" y="4341264"/>
            <a:ext cx="2675264" cy="1190264"/>
          </a:xfrm>
          <a:prstGeom prst="straightConnector1">
            <a:avLst/>
          </a:prstGeom>
          <a:ln w="57150">
            <a:solidFill>
              <a:srgbClr val="0691CF"/>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42251" y="504092"/>
            <a:ext cx="7678512" cy="8402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nSpc>
                <a:spcPct val="90000"/>
              </a:lnSpc>
              <a:spcBef>
                <a:spcPct val="0"/>
              </a:spcBef>
            </a:pPr>
            <a:r>
              <a:rPr lang="en-US" sz="5400" dirty="0" smtClean="0">
                <a:ea typeface="+mj-ea"/>
                <a:cs typeface="+mj-cs"/>
              </a:rPr>
              <a:t>Can we observe </a:t>
            </a:r>
            <a:r>
              <a:rPr lang="en-US" sz="5400" dirty="0" smtClean="0">
                <a:solidFill>
                  <a:srgbClr val="0691CF"/>
                </a:solidFill>
                <a:ea typeface="+mj-ea"/>
                <a:cs typeface="+mj-cs"/>
              </a:rPr>
              <a:t>adhesion</a:t>
            </a:r>
            <a:r>
              <a:rPr lang="en-US" sz="5400" dirty="0" smtClean="0">
                <a:ea typeface="+mj-ea"/>
                <a:cs typeface="+mj-cs"/>
              </a:rPr>
              <a:t>?</a:t>
            </a:r>
            <a:endParaRPr lang="en-US" sz="5400" dirty="0">
              <a:ea typeface="+mj-ea"/>
              <a:cs typeface="+mj-cs"/>
            </a:endParaRPr>
          </a:p>
        </p:txBody>
      </p:sp>
      <p:pic>
        <p:nvPicPr>
          <p:cNvPr id="9218" name="Picture 2" descr="https://chem.libretexts.org/@api/deki/files/72503/averillfwk-fig11_012.jpg?revision=1&amp;size=bestfit&amp;width=662&amp;height=25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711" r="1286" b="11454"/>
          <a:stretch/>
        </p:blipFill>
        <p:spPr bwMode="auto">
          <a:xfrm>
            <a:off x="5581783" y="1530175"/>
            <a:ext cx="2952206" cy="25116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247256" y="4103300"/>
            <a:ext cx="1890904" cy="707886"/>
          </a:xfrm>
          <a:prstGeom prst="rect">
            <a:avLst/>
          </a:prstGeom>
          <a:noFill/>
        </p:spPr>
        <p:txBody>
          <a:bodyPr wrap="square" rtlCol="0">
            <a:spAutoFit/>
          </a:bodyPr>
          <a:lstStyle/>
          <a:p>
            <a:r>
              <a:rPr lang="en-AU" sz="2000" dirty="0" smtClean="0">
                <a:solidFill>
                  <a:srgbClr val="0691CF"/>
                </a:solidFill>
              </a:rPr>
              <a:t>H</a:t>
            </a:r>
            <a:r>
              <a:rPr lang="en-AU" sz="2000" baseline="-25000" dirty="0" smtClean="0">
                <a:solidFill>
                  <a:srgbClr val="0691CF"/>
                </a:solidFill>
              </a:rPr>
              <a:t>2</a:t>
            </a:r>
            <a:r>
              <a:rPr lang="en-AU" sz="2000" dirty="0" smtClean="0">
                <a:solidFill>
                  <a:srgbClr val="0691CF"/>
                </a:solidFill>
              </a:rPr>
              <a:t>O = Water</a:t>
            </a:r>
          </a:p>
          <a:p>
            <a:r>
              <a:rPr lang="en-AU" sz="2000" dirty="0" smtClean="0">
                <a:solidFill>
                  <a:srgbClr val="0691CF"/>
                </a:solidFill>
              </a:rPr>
              <a:t>  Hg = Mercury</a:t>
            </a:r>
            <a:endParaRPr lang="en-AU" sz="2000" dirty="0">
              <a:solidFill>
                <a:srgbClr val="0691CF"/>
              </a:solidFill>
            </a:endParaRPr>
          </a:p>
        </p:txBody>
      </p:sp>
    </p:spTree>
    <p:extLst>
      <p:ext uri="{BB962C8B-B14F-4D97-AF65-F5344CB8AC3E}">
        <p14:creationId xmlns:p14="http://schemas.microsoft.com/office/powerpoint/2010/main" val="291241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768285" y="1971937"/>
            <a:ext cx="8255406" cy="420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None/>
            </a:pPr>
            <a:endParaRPr lang="en-AU" sz="2400" dirty="0"/>
          </a:p>
          <a:p>
            <a:endParaRPr lang="en-AU" sz="2400" dirty="0"/>
          </a:p>
          <a:p>
            <a:endParaRPr lang="en-AU" dirty="0"/>
          </a:p>
        </p:txBody>
      </p:sp>
      <p:sp>
        <p:nvSpPr>
          <p:cNvPr id="2" name="Rectangle 1"/>
          <p:cNvSpPr/>
          <p:nvPr/>
        </p:nvSpPr>
        <p:spPr>
          <a:xfrm>
            <a:off x="1056366" y="1435699"/>
            <a:ext cx="7118102" cy="2554545"/>
          </a:xfrm>
          <a:prstGeom prst="rect">
            <a:avLst/>
          </a:prstGeom>
          <a:noFill/>
        </p:spPr>
        <p:txBody>
          <a:bodyPr wrap="none" lIns="91440" tIns="45720" rIns="91440" bIns="45720">
            <a:spAutoFit/>
          </a:bodyPr>
          <a:lstStyle/>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Water Transport</a:t>
            </a:r>
          </a:p>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Challenge! </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9" name="Rectangle 18"/>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11" name="Picture 2" descr="Image result for water drople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42" y="4341264"/>
            <a:ext cx="225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22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txBox="1">
            <a:spLocks/>
          </p:cNvSpPr>
          <p:nvPr/>
        </p:nvSpPr>
        <p:spPr>
          <a:xfrm>
            <a:off x="600536" y="2151748"/>
            <a:ext cx="8020227" cy="13258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smtClean="0"/>
              <a:t>What do we already </a:t>
            </a:r>
            <a:br>
              <a:rPr lang="en-AU" sz="5400" b="1" dirty="0" smtClean="0"/>
            </a:br>
            <a:r>
              <a:rPr lang="en-AU" sz="5400" b="1" dirty="0" smtClean="0"/>
              <a:t>know about </a:t>
            </a:r>
            <a:r>
              <a:rPr lang="en-AU"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WATER</a:t>
            </a:r>
            <a:r>
              <a:rPr lang="en-AU" sz="5400" b="1" dirty="0" smtClean="0"/>
              <a:t>?</a:t>
            </a:r>
            <a:endParaRPr lang="en-AU" sz="5400" b="1"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1026" name="Picture 2" descr="Image result for water drople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588" y="241022"/>
            <a:ext cx="225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ve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42" y="4395662"/>
            <a:ext cx="3220450" cy="19322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4245" y="6370250"/>
            <a:ext cx="272471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1" u="none" strike="noStrike" kern="1200" cap="none" spc="0" normalizeH="0" baseline="0" noProof="0" dirty="0" smtClean="0">
                <a:ln>
                  <a:noFill/>
                </a:ln>
                <a:solidFill>
                  <a:prstClr val="black"/>
                </a:solidFill>
                <a:effectLst/>
                <a:uLnTx/>
                <a:uFillTx/>
                <a:latin typeface="Calibri" panose="020F0502020204030204"/>
                <a:ea typeface="+mn-ea"/>
                <a:cs typeface="+mn-cs"/>
              </a:rPr>
              <a:t>Image source: </a:t>
            </a:r>
            <a:r>
              <a:rPr kumimoji="0" lang="en-AU" sz="900" b="0" i="1" u="none" strike="noStrike" kern="1200" cap="none" spc="0" normalizeH="0" baseline="0" noProof="0" dirty="0">
                <a:ln>
                  <a:noFill/>
                </a:ln>
                <a:solidFill>
                  <a:prstClr val="black"/>
                </a:solidFill>
                <a:effectLst/>
                <a:uLnTx/>
                <a:uFillTx/>
                <a:latin typeface="Calibri" panose="020F0502020204030204"/>
                <a:ea typeface="+mn-ea"/>
                <a:cs typeface="+mn-cs"/>
              </a:rPr>
              <a:t>https://pixabay.com/</a:t>
            </a:r>
          </a:p>
        </p:txBody>
      </p:sp>
    </p:spTree>
    <p:extLst>
      <p:ext uri="{BB962C8B-B14F-4D97-AF65-F5344CB8AC3E}">
        <p14:creationId xmlns:p14="http://schemas.microsoft.com/office/powerpoint/2010/main" val="2521942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450045" y="533429"/>
            <a:ext cx="8389865" cy="110799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Water is needed!</a:t>
            </a:r>
            <a:endPar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TextBox 1"/>
          <p:cNvSpPr txBox="1"/>
          <p:nvPr/>
        </p:nvSpPr>
        <p:spPr>
          <a:xfrm>
            <a:off x="609164" y="1716987"/>
            <a:ext cx="8071625" cy="4431983"/>
          </a:xfrm>
          <a:prstGeom prst="rect">
            <a:avLst/>
          </a:prstGeom>
          <a:noFill/>
        </p:spPr>
        <p:txBody>
          <a:bodyPr wrap="square" rtlCol="0">
            <a:spAutoFit/>
          </a:bodyPr>
          <a:lstStyle/>
          <a:p>
            <a:pPr algn="ctr"/>
            <a:r>
              <a:rPr lang="en-AU" sz="3200" dirty="0"/>
              <a:t>The town of </a:t>
            </a:r>
            <a:r>
              <a:rPr lang="en-AU" sz="3200" b="1" dirty="0"/>
              <a:t>Waterloo</a:t>
            </a:r>
            <a:r>
              <a:rPr lang="en-AU" sz="3200" dirty="0"/>
              <a:t> is </a:t>
            </a:r>
            <a:r>
              <a:rPr lang="en-AU" sz="3200" dirty="0" smtClean="0"/>
              <a:t>out </a:t>
            </a:r>
            <a:r>
              <a:rPr lang="en-AU" sz="3200" dirty="0"/>
              <a:t>of water</a:t>
            </a:r>
            <a:r>
              <a:rPr lang="en-AU" sz="3200" dirty="0" smtClean="0"/>
              <a:t>!</a:t>
            </a:r>
          </a:p>
          <a:p>
            <a:pPr algn="ctr"/>
            <a:r>
              <a:rPr lang="en-AU" sz="3200" dirty="0" smtClean="0"/>
              <a:t> </a:t>
            </a:r>
            <a:r>
              <a:rPr lang="en-AU" sz="3200" dirty="0"/>
              <a:t>T</a:t>
            </a:r>
            <a:r>
              <a:rPr lang="en-AU" sz="3200" dirty="0" smtClean="0"/>
              <a:t>he </a:t>
            </a:r>
            <a:r>
              <a:rPr lang="en-AU" sz="3200" dirty="0"/>
              <a:t>town’s taps have run dry. </a:t>
            </a:r>
          </a:p>
          <a:p>
            <a:pPr algn="ctr"/>
            <a:endParaRPr lang="en-AU" sz="2000" dirty="0"/>
          </a:p>
          <a:p>
            <a:pPr algn="ctr"/>
            <a:r>
              <a:rPr lang="en-AU" sz="3200" dirty="0"/>
              <a:t>During your </a:t>
            </a:r>
            <a:r>
              <a:rPr lang="en-AU" sz="3200" dirty="0" smtClean="0"/>
              <a:t>investigation, you’ve </a:t>
            </a:r>
            <a:r>
              <a:rPr lang="en-AU" sz="3200" dirty="0"/>
              <a:t>discovered </a:t>
            </a:r>
            <a:r>
              <a:rPr lang="en-AU" sz="3200" dirty="0" smtClean="0"/>
              <a:t>the </a:t>
            </a:r>
            <a:r>
              <a:rPr lang="en-AU" sz="3200" dirty="0"/>
              <a:t>water pipes from the </a:t>
            </a:r>
            <a:r>
              <a:rPr lang="en-AU" sz="3200" dirty="0" smtClean="0"/>
              <a:t>town’s dam </a:t>
            </a:r>
            <a:r>
              <a:rPr lang="en-AU" sz="3200" dirty="0"/>
              <a:t>have broken. </a:t>
            </a:r>
          </a:p>
          <a:p>
            <a:pPr algn="ctr"/>
            <a:endParaRPr lang="en-AU" sz="2000" dirty="0"/>
          </a:p>
          <a:p>
            <a:pPr algn="ctr"/>
            <a:r>
              <a:rPr lang="en-AU" sz="3200" dirty="0"/>
              <a:t>How will you get water to the </a:t>
            </a:r>
            <a:r>
              <a:rPr lang="en-AU" sz="3200" dirty="0" smtClean="0"/>
              <a:t>town, </a:t>
            </a:r>
          </a:p>
          <a:p>
            <a:pPr algn="ctr"/>
            <a:r>
              <a:rPr lang="en-AU" sz="3200" dirty="0" smtClean="0"/>
              <a:t>while </a:t>
            </a:r>
            <a:r>
              <a:rPr lang="en-AU" sz="3200" dirty="0"/>
              <a:t>the engineers fix the broken pipes?</a:t>
            </a:r>
          </a:p>
          <a:p>
            <a:endParaRPr lang="en-AU"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18275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450045" y="533429"/>
            <a:ext cx="8389865" cy="110799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Challenge:</a:t>
            </a:r>
            <a:endPar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Content Placeholder 2"/>
          <p:cNvSpPr txBox="1">
            <a:spLocks/>
          </p:cNvSpPr>
          <p:nvPr/>
        </p:nvSpPr>
        <p:spPr>
          <a:xfrm>
            <a:off x="768285" y="1879280"/>
            <a:ext cx="7852478" cy="33189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3000" dirty="0"/>
              <a:t>Transfer water from the </a:t>
            </a:r>
            <a:r>
              <a:rPr lang="en-AU" sz="3000" dirty="0" smtClean="0"/>
              <a:t>dam, </a:t>
            </a:r>
            <a:r>
              <a:rPr lang="en-AU" sz="3000" dirty="0"/>
              <a:t>to the </a:t>
            </a:r>
            <a:r>
              <a:rPr lang="en-AU" sz="3000" dirty="0" smtClean="0"/>
              <a:t>town, </a:t>
            </a:r>
          </a:p>
          <a:p>
            <a:pPr marL="0" indent="0" algn="ctr">
              <a:buFont typeface="Arial" panose="020B0604020202020204" pitchFamily="34" charset="0"/>
              <a:buNone/>
            </a:pPr>
            <a:r>
              <a:rPr lang="en-AU" sz="3000" dirty="0" smtClean="0"/>
              <a:t>using </a:t>
            </a:r>
            <a:r>
              <a:rPr lang="en-AU" sz="3000" dirty="0"/>
              <a:t>only the </a:t>
            </a:r>
            <a:r>
              <a:rPr lang="en-AU" sz="3000" dirty="0" smtClean="0"/>
              <a:t>powers </a:t>
            </a:r>
            <a:r>
              <a:rPr lang="en-AU" sz="3000" dirty="0"/>
              <a:t>of cohesion, adhesion </a:t>
            </a:r>
            <a:endParaRPr lang="en-AU" sz="3000" dirty="0" smtClean="0"/>
          </a:p>
          <a:p>
            <a:pPr marL="0" indent="0" algn="ctr">
              <a:buFont typeface="Arial" panose="020B0604020202020204" pitchFamily="34" charset="0"/>
              <a:buNone/>
            </a:pPr>
            <a:r>
              <a:rPr lang="en-AU" sz="3000" dirty="0" smtClean="0"/>
              <a:t>and </a:t>
            </a:r>
            <a:r>
              <a:rPr lang="en-AU" sz="3000" dirty="0"/>
              <a:t>surface </a:t>
            </a:r>
            <a:r>
              <a:rPr lang="en-AU" sz="3000" dirty="0" smtClean="0"/>
              <a:t>tension!</a:t>
            </a:r>
            <a:endParaRPr lang="en-AU" sz="3000" dirty="0"/>
          </a:p>
          <a:p>
            <a:pPr marL="0" indent="0">
              <a:buFont typeface="Arial" panose="020B0604020202020204" pitchFamily="34" charset="0"/>
              <a:buNone/>
            </a:pPr>
            <a:endParaRPr lang="en-AU" sz="2000" dirty="0"/>
          </a:p>
          <a:p>
            <a:pPr marL="0" indent="0">
              <a:buFont typeface="Arial" panose="020B0604020202020204" pitchFamily="34" charset="0"/>
              <a:buNone/>
            </a:pPr>
            <a:r>
              <a:rPr lang="en-AU" sz="2400" i="1" dirty="0" smtClean="0"/>
              <a:t>Water transport teams </a:t>
            </a:r>
            <a:r>
              <a:rPr lang="en-AU" sz="2400" i="1" dirty="0"/>
              <a:t>will be scored on:</a:t>
            </a:r>
          </a:p>
          <a:p>
            <a:pPr marL="457200" indent="-193675">
              <a:buFont typeface="Arial" panose="020B0604020202020204" pitchFamily="34" charset="0"/>
              <a:buChar char="•"/>
            </a:pPr>
            <a:r>
              <a:rPr lang="en-AU" sz="2400" dirty="0"/>
              <a:t>How much water makes it to the town</a:t>
            </a:r>
          </a:p>
          <a:p>
            <a:pPr marL="457200" indent="-193675">
              <a:buFont typeface="Arial" panose="020B0604020202020204" pitchFamily="34" charset="0"/>
              <a:buChar char="•"/>
            </a:pPr>
            <a:r>
              <a:rPr lang="en-AU" sz="2400" dirty="0"/>
              <a:t>How many drops of water make it </a:t>
            </a:r>
            <a:r>
              <a:rPr lang="en-AU" sz="2400" dirty="0" smtClean="0"/>
              <a:t>onto the storage stations (coins)!</a:t>
            </a:r>
            <a:endParaRPr lang="en-AU" sz="2400"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47914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rotWithShape="1">
          <a:blip r:embed="rId3"/>
          <a:srcRect l="10553" t="12088" r="30212" b="29512"/>
          <a:stretch/>
        </p:blipFill>
        <p:spPr>
          <a:xfrm>
            <a:off x="1219341" y="1272340"/>
            <a:ext cx="7180377" cy="3981992"/>
          </a:xfrm>
          <a:prstGeom prst="rect">
            <a:avLst/>
          </a:prstGeom>
        </p:spPr>
      </p:pic>
      <p:sp>
        <p:nvSpPr>
          <p:cNvPr id="3" name="TextBox 2"/>
          <p:cNvSpPr txBox="1"/>
          <p:nvPr/>
        </p:nvSpPr>
        <p:spPr>
          <a:xfrm>
            <a:off x="933843" y="5329884"/>
            <a:ext cx="7144238" cy="646331"/>
          </a:xfrm>
          <a:prstGeom prst="rect">
            <a:avLst/>
          </a:prstGeom>
          <a:noFill/>
        </p:spPr>
        <p:txBody>
          <a:bodyPr wrap="square" rtlCol="0">
            <a:spAutoFit/>
          </a:bodyPr>
          <a:lstStyle/>
          <a:p>
            <a:r>
              <a:rPr lang="en-AU" dirty="0" smtClean="0">
                <a:hlinkClick r:id="rId4"/>
              </a:rPr>
              <a:t>https://www.youtube.com/watch?v=iJBHckmq_o0</a:t>
            </a:r>
            <a:endParaRPr lang="en-AU" dirty="0" smtClean="0"/>
          </a:p>
          <a:p>
            <a:r>
              <a:rPr lang="en-AU" dirty="0" smtClean="0"/>
              <a:t>Travelling Water Experiment, demonstrated by </a:t>
            </a:r>
            <a:r>
              <a:rPr lang="en-AU" dirty="0" err="1" smtClean="0"/>
              <a:t>HooplaKidzLab</a:t>
            </a:r>
            <a:r>
              <a:rPr lang="en-AU" dirty="0" smtClean="0"/>
              <a:t> </a:t>
            </a:r>
            <a:endParaRPr lang="en-AU" dirty="0"/>
          </a:p>
        </p:txBody>
      </p:sp>
      <p:sp>
        <p:nvSpPr>
          <p:cNvPr id="4" name="TextBox 3"/>
          <p:cNvSpPr txBox="1"/>
          <p:nvPr/>
        </p:nvSpPr>
        <p:spPr>
          <a:xfrm>
            <a:off x="2152179" y="494592"/>
            <a:ext cx="5278561" cy="646331"/>
          </a:xfrm>
          <a:prstGeom prst="rect">
            <a:avLst/>
          </a:prstGeom>
          <a:noFill/>
        </p:spPr>
        <p:txBody>
          <a:bodyPr wrap="none" rtlCol="0">
            <a:spAutoFit/>
          </a:bodyPr>
          <a:lstStyle/>
          <a:p>
            <a:r>
              <a:rPr lang="en-AU" sz="3600" dirty="0"/>
              <a:t>Water </a:t>
            </a:r>
            <a:r>
              <a:rPr lang="en-AU" sz="3600" dirty="0" smtClean="0"/>
              <a:t>Travelling on </a:t>
            </a:r>
            <a:r>
              <a:rPr lang="en-AU" sz="3600" dirty="0"/>
              <a:t>a String</a:t>
            </a:r>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531485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rotWithShape="1">
          <a:blip r:embed="rId3"/>
          <a:srcRect l="9770" t="10899" r="30843" b="33929"/>
          <a:stretch/>
        </p:blipFill>
        <p:spPr>
          <a:xfrm>
            <a:off x="962803" y="1371738"/>
            <a:ext cx="7527852" cy="3933910"/>
          </a:xfrm>
          <a:prstGeom prst="rect">
            <a:avLst/>
          </a:prstGeom>
        </p:spPr>
      </p:pic>
      <p:sp>
        <p:nvSpPr>
          <p:cNvPr id="4" name="Rectangle 3"/>
          <p:cNvSpPr/>
          <p:nvPr/>
        </p:nvSpPr>
        <p:spPr>
          <a:xfrm>
            <a:off x="962803" y="5333934"/>
            <a:ext cx="6001854" cy="923330"/>
          </a:xfrm>
          <a:prstGeom prst="rect">
            <a:avLst/>
          </a:prstGeom>
        </p:spPr>
        <p:txBody>
          <a:bodyPr wrap="square">
            <a:spAutoFit/>
          </a:bodyPr>
          <a:lstStyle/>
          <a:p>
            <a:r>
              <a:rPr lang="en-AU" dirty="0">
                <a:hlinkClick r:id="rId4"/>
              </a:rPr>
              <a:t>https://</a:t>
            </a:r>
            <a:r>
              <a:rPr lang="en-AU" dirty="0" smtClean="0">
                <a:hlinkClick r:id="rId4"/>
              </a:rPr>
              <a:t>www.youtube.com/watch?v=94yRLJfqyv8</a:t>
            </a:r>
            <a:endParaRPr lang="en-AU" dirty="0" smtClean="0"/>
          </a:p>
          <a:p>
            <a:r>
              <a:rPr lang="en-AU" dirty="0" smtClean="0"/>
              <a:t>Anti-gravity water demonstration. </a:t>
            </a:r>
          </a:p>
          <a:p>
            <a:r>
              <a:rPr lang="en-AU" dirty="0" smtClean="0"/>
              <a:t>The Module 2 Video includes another demonstration.</a:t>
            </a:r>
            <a:endParaRPr lang="en-AU" dirty="0"/>
          </a:p>
        </p:txBody>
      </p:sp>
      <p:sp>
        <p:nvSpPr>
          <p:cNvPr id="5" name="TextBox 4"/>
          <p:cNvSpPr txBox="1"/>
          <p:nvPr/>
        </p:nvSpPr>
        <p:spPr>
          <a:xfrm>
            <a:off x="2760614" y="455518"/>
            <a:ext cx="3603615" cy="646331"/>
          </a:xfrm>
          <a:prstGeom prst="rect">
            <a:avLst/>
          </a:prstGeom>
          <a:noFill/>
        </p:spPr>
        <p:txBody>
          <a:bodyPr wrap="none" rtlCol="0">
            <a:spAutoFit/>
          </a:bodyPr>
          <a:lstStyle/>
          <a:p>
            <a:r>
              <a:rPr lang="en-AU" sz="3600" dirty="0" smtClean="0"/>
              <a:t>Anti-gravity Water</a:t>
            </a:r>
            <a:endParaRPr lang="en-AU" sz="3600" dirty="0"/>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538511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768285" y="1229909"/>
            <a:ext cx="7325690" cy="5086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Dam </a:t>
            </a:r>
            <a:endParaRPr lang="en-AU" sz="2000" dirty="0"/>
          </a:p>
          <a:p>
            <a:pPr lvl="0"/>
            <a:r>
              <a:rPr lang="en-AU" sz="2000" dirty="0"/>
              <a:t>The dam is high up in the </a:t>
            </a:r>
            <a:r>
              <a:rPr lang="en-AU" sz="2000" dirty="0" smtClean="0"/>
              <a:t>mountains! </a:t>
            </a:r>
            <a:r>
              <a:rPr lang="en-AU" sz="2000" dirty="0"/>
              <a:t>Y</a:t>
            </a:r>
            <a:r>
              <a:rPr lang="en-AU" sz="2000" dirty="0" smtClean="0"/>
              <a:t>ou </a:t>
            </a:r>
            <a:r>
              <a:rPr lang="en-AU" sz="2000" dirty="0"/>
              <a:t>must </a:t>
            </a:r>
            <a:r>
              <a:rPr lang="en-AU" sz="2000" dirty="0" smtClean="0"/>
              <a:t>first transport </a:t>
            </a:r>
            <a:r>
              <a:rPr lang="en-AU" sz="2000" dirty="0"/>
              <a:t>the water from the dam into your water vessel (cup) using only a piece of string and tape. </a:t>
            </a:r>
          </a:p>
          <a:p>
            <a:pPr marL="0" indent="0">
              <a:buNone/>
            </a:pPr>
            <a:r>
              <a:rPr lang="en-AU" sz="2000" b="1" dirty="0"/>
              <a:t>Road to Town </a:t>
            </a:r>
            <a:endParaRPr lang="en-AU" sz="2000" dirty="0"/>
          </a:p>
          <a:p>
            <a:pPr lvl="0"/>
            <a:r>
              <a:rPr lang="en-AU" sz="2000" dirty="0"/>
              <a:t>Travelling to the town is </a:t>
            </a:r>
            <a:r>
              <a:rPr lang="en-AU" sz="2000" dirty="0" smtClean="0"/>
              <a:t>dangerous, </a:t>
            </a:r>
            <a:r>
              <a:rPr lang="en-AU" sz="2000" dirty="0"/>
              <a:t>so the water in the water vessel must be transferred into a special transport container (bottle) using only a straw.</a:t>
            </a:r>
          </a:p>
          <a:p>
            <a:pPr lvl="0"/>
            <a:r>
              <a:rPr lang="en-AU" sz="2000" dirty="0"/>
              <a:t>With the water in the transport </a:t>
            </a:r>
            <a:r>
              <a:rPr lang="en-AU" sz="2000" dirty="0" smtClean="0"/>
              <a:t>container, </a:t>
            </a:r>
            <a:r>
              <a:rPr lang="en-AU" sz="2000" dirty="0"/>
              <a:t>you can now start your journey to the </a:t>
            </a:r>
            <a:r>
              <a:rPr lang="en-AU" sz="2000" dirty="0" smtClean="0"/>
              <a:t>town, </a:t>
            </a:r>
            <a:r>
              <a:rPr lang="en-AU" sz="2000" dirty="0"/>
              <a:t>however, the container has no </a:t>
            </a:r>
            <a:r>
              <a:rPr lang="en-AU" sz="2000" dirty="0" smtClean="0"/>
              <a:t>lid… and </a:t>
            </a:r>
            <a:r>
              <a:rPr lang="en-AU" sz="2000" dirty="0"/>
              <a:t>must be transported to the town upside </a:t>
            </a:r>
            <a:r>
              <a:rPr lang="en-AU" sz="2000" dirty="0" smtClean="0"/>
              <a:t>down! </a:t>
            </a:r>
            <a:r>
              <a:rPr lang="en-AU" sz="2000" dirty="0"/>
              <a:t>You have a rubber band, a plastic card and a piece of </a:t>
            </a:r>
            <a:r>
              <a:rPr lang="en-AU" sz="2000" dirty="0" smtClean="0"/>
              <a:t>mesh to </a:t>
            </a:r>
            <a:r>
              <a:rPr lang="en-AU" sz="2000" dirty="0"/>
              <a:t>assist you. </a:t>
            </a:r>
            <a:r>
              <a:rPr lang="en-AU" sz="2000" dirty="0" smtClean="0"/>
              <a:t>The </a:t>
            </a:r>
            <a:r>
              <a:rPr lang="en-AU" sz="2000" dirty="0"/>
              <a:t>plastic card must not leave the dam area. </a:t>
            </a:r>
          </a:p>
          <a:p>
            <a:pPr lvl="0"/>
            <a:r>
              <a:rPr lang="en-AU" sz="2000" dirty="0"/>
              <a:t>If water is spilt and it does not land on </a:t>
            </a:r>
            <a:r>
              <a:rPr lang="en-AU" sz="2000" dirty="0" smtClean="0"/>
              <a:t>a towel, </a:t>
            </a:r>
            <a:r>
              <a:rPr lang="en-AU" sz="2000" dirty="0"/>
              <a:t>it must be cleaned up </a:t>
            </a:r>
            <a:r>
              <a:rPr lang="en-AU" sz="2000" dirty="0" smtClean="0"/>
              <a:t>immediately! The road to the town must remain dry!</a:t>
            </a:r>
            <a:endParaRPr lang="en-AU" sz="2000" dirty="0"/>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0" name="Title 1"/>
          <p:cNvSpPr txBox="1">
            <a:spLocks/>
          </p:cNvSpPr>
          <p:nvPr/>
        </p:nvSpPr>
        <p:spPr>
          <a:xfrm>
            <a:off x="1354386" y="436132"/>
            <a:ext cx="6739589" cy="7937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b="1" dirty="0" smtClean="0">
                <a:ln/>
                <a:solidFill>
                  <a:srgbClr val="0082C8"/>
                </a:solidFill>
                <a:latin typeface="+mn-lt"/>
                <a:ea typeface="+mn-ea"/>
                <a:cs typeface="+mn-cs"/>
              </a:rPr>
              <a:t>Water Transport Rules</a:t>
            </a:r>
            <a:endParaRPr lang="en-AU" sz="5400" b="1" dirty="0">
              <a:ln/>
              <a:solidFill>
                <a:srgbClr val="0082C8"/>
              </a:solidFill>
              <a:latin typeface="+mn-lt"/>
              <a:ea typeface="+mn-ea"/>
              <a:cs typeface="+mn-cs"/>
            </a:endParaRPr>
          </a:p>
        </p:txBody>
      </p:sp>
    </p:spTree>
    <p:extLst>
      <p:ext uri="{BB962C8B-B14F-4D97-AF65-F5344CB8AC3E}">
        <p14:creationId xmlns:p14="http://schemas.microsoft.com/office/powerpoint/2010/main" val="253100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843117" y="1613575"/>
            <a:ext cx="7325690" cy="4394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t>Town</a:t>
            </a:r>
            <a:endParaRPr lang="en-AU" sz="2000" dirty="0"/>
          </a:p>
          <a:p>
            <a:pPr lvl="0"/>
            <a:r>
              <a:rPr lang="en-AU" sz="2000" dirty="0"/>
              <a:t>You have made it back to town! Pour your water into a measuring </a:t>
            </a:r>
            <a:r>
              <a:rPr lang="en-AU" sz="2000" dirty="0" smtClean="0"/>
              <a:t>cup (the holding tank!), </a:t>
            </a:r>
            <a:r>
              <a:rPr lang="en-AU" sz="2000" dirty="0"/>
              <a:t>and ask a supervisor to record </a:t>
            </a:r>
            <a:r>
              <a:rPr lang="en-AU" sz="2000" dirty="0" smtClean="0"/>
              <a:t>the volume of water you </a:t>
            </a:r>
            <a:r>
              <a:rPr lang="en-AU" sz="2000" dirty="0"/>
              <a:t>were able to transport to town.</a:t>
            </a:r>
          </a:p>
          <a:p>
            <a:pPr lvl="0"/>
            <a:r>
              <a:rPr lang="en-AU" sz="2000" dirty="0"/>
              <a:t>Now that you have recorded how much water you transported to town, the water must be </a:t>
            </a:r>
            <a:r>
              <a:rPr lang="en-AU" sz="2000" dirty="0" smtClean="0"/>
              <a:t>stored!</a:t>
            </a:r>
          </a:p>
          <a:p>
            <a:pPr lvl="0"/>
            <a:r>
              <a:rPr lang="en-AU" sz="2000" dirty="0" smtClean="0"/>
              <a:t>The </a:t>
            </a:r>
            <a:r>
              <a:rPr lang="en-AU" sz="2000" dirty="0"/>
              <a:t>more water drops you can </a:t>
            </a:r>
            <a:r>
              <a:rPr lang="en-AU" sz="2000" dirty="0" smtClean="0"/>
              <a:t>place </a:t>
            </a:r>
            <a:r>
              <a:rPr lang="en-AU" sz="2000" dirty="0"/>
              <a:t>onto the </a:t>
            </a:r>
            <a:r>
              <a:rPr lang="en-AU" sz="2000" dirty="0" smtClean="0"/>
              <a:t>storage stations </a:t>
            </a:r>
            <a:br>
              <a:rPr lang="en-AU" sz="2000" dirty="0" smtClean="0"/>
            </a:br>
            <a:r>
              <a:rPr lang="en-AU" sz="2000" dirty="0" smtClean="0"/>
              <a:t>(</a:t>
            </a:r>
            <a:r>
              <a:rPr lang="en-AU" sz="2000" dirty="0"/>
              <a:t>20c </a:t>
            </a:r>
            <a:r>
              <a:rPr lang="en-AU" sz="2000" dirty="0" smtClean="0"/>
              <a:t>coins) </a:t>
            </a:r>
            <a:r>
              <a:rPr lang="en-AU" sz="2000" dirty="0"/>
              <a:t>the </a:t>
            </a:r>
            <a:r>
              <a:rPr lang="en-AU" sz="2000" dirty="0" smtClean="0"/>
              <a:t>further the water supply will reach across the town.</a:t>
            </a:r>
          </a:p>
          <a:p>
            <a:pPr lvl="0"/>
            <a:r>
              <a:rPr lang="en-AU" sz="2000" dirty="0" smtClean="0"/>
              <a:t>Transfer </a:t>
            </a:r>
            <a:r>
              <a:rPr lang="en-AU" sz="2000" dirty="0"/>
              <a:t>as many drops onto the three </a:t>
            </a:r>
            <a:r>
              <a:rPr lang="en-AU" sz="2000" dirty="0" smtClean="0"/>
              <a:t>coins </a:t>
            </a:r>
            <a:r>
              <a:rPr lang="en-AU" sz="2000" dirty="0"/>
              <a:t>as you </a:t>
            </a:r>
            <a:r>
              <a:rPr lang="en-AU" sz="2000" dirty="0" smtClean="0"/>
              <a:t>can, </a:t>
            </a:r>
            <a:r>
              <a:rPr lang="en-AU" sz="2000" dirty="0"/>
              <a:t>without </a:t>
            </a:r>
            <a:r>
              <a:rPr lang="en-AU" sz="2000" dirty="0" smtClean="0"/>
              <a:t>the water overflowing. Transfer to </a:t>
            </a:r>
            <a:r>
              <a:rPr lang="en-AU" sz="2000" dirty="0"/>
              <a:t>one coin at a time. </a:t>
            </a:r>
            <a:r>
              <a:rPr lang="en-AU" sz="2000" dirty="0" smtClean="0"/>
              <a:t>A </a:t>
            </a:r>
            <a:r>
              <a:rPr lang="en-AU" sz="2000" dirty="0"/>
              <a:t>supervisor or a student from another team will need to watch the </a:t>
            </a:r>
            <a:r>
              <a:rPr lang="en-AU" sz="2000" dirty="0" smtClean="0"/>
              <a:t>storage process, </a:t>
            </a:r>
            <a:r>
              <a:rPr lang="en-AU" sz="2000" dirty="0"/>
              <a:t>to </a:t>
            </a:r>
            <a:r>
              <a:rPr lang="en-AU" sz="2000" dirty="0" smtClean="0"/>
              <a:t>help count </a:t>
            </a:r>
            <a:r>
              <a:rPr lang="en-AU" sz="2000" dirty="0"/>
              <a:t>how many drops you </a:t>
            </a:r>
            <a:r>
              <a:rPr lang="en-AU" sz="2000" dirty="0" smtClean="0"/>
              <a:t>store on </a:t>
            </a:r>
            <a:r>
              <a:rPr lang="en-AU" sz="2000" dirty="0"/>
              <a:t>each coin.</a:t>
            </a:r>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0" name="Title 1"/>
          <p:cNvSpPr txBox="1">
            <a:spLocks/>
          </p:cNvSpPr>
          <p:nvPr/>
        </p:nvSpPr>
        <p:spPr>
          <a:xfrm>
            <a:off x="1191826" y="552159"/>
            <a:ext cx="8126034" cy="1303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b="1" dirty="0" smtClean="0">
                <a:ln/>
                <a:solidFill>
                  <a:srgbClr val="0082C8"/>
                </a:solidFill>
                <a:latin typeface="+mn-lt"/>
                <a:ea typeface="+mn-ea"/>
                <a:cs typeface="+mn-cs"/>
              </a:rPr>
              <a:t>Water Transport Rules</a:t>
            </a:r>
            <a:endParaRPr lang="en-AU" sz="5400" b="1" dirty="0">
              <a:ln/>
              <a:solidFill>
                <a:srgbClr val="0082C8"/>
              </a:solidFill>
              <a:latin typeface="+mn-lt"/>
              <a:ea typeface="+mn-ea"/>
              <a:cs typeface="+mn-cs"/>
            </a:endParaRPr>
          </a:p>
        </p:txBody>
      </p:sp>
    </p:spTree>
    <p:extLst>
      <p:ext uri="{BB962C8B-B14F-4D97-AF65-F5344CB8AC3E}">
        <p14:creationId xmlns:p14="http://schemas.microsoft.com/office/powerpoint/2010/main" val="173683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440007" y="592836"/>
            <a:ext cx="5520545" cy="105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AU" sz="5400" b="1" dirty="0" smtClean="0">
                <a:ln/>
                <a:solidFill>
                  <a:srgbClr val="0082C8"/>
                </a:solidFill>
                <a:latin typeface="+mn-lt"/>
                <a:ea typeface="+mn-ea"/>
                <a:cs typeface="+mn-cs"/>
              </a:rPr>
              <a:t>Challenge Set Up</a:t>
            </a:r>
            <a:endParaRPr lang="en-AU" sz="5400" b="1" dirty="0">
              <a:ln/>
              <a:solidFill>
                <a:srgbClr val="0082C8"/>
              </a:solidFill>
              <a:latin typeface="+mn-lt"/>
              <a:ea typeface="+mn-ea"/>
              <a:cs typeface="+mn-cs"/>
            </a:endParaRPr>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grpSp>
        <p:nvGrpSpPr>
          <p:cNvPr id="10" name="Group 9">
            <a:extLst>
              <a:ext uri="{FF2B5EF4-FFF2-40B4-BE49-F238E27FC236}">
                <a16:creationId xmlns:a16="http://schemas.microsoft.com/office/drawing/2014/main" xmlns="" id="{C51A24B9-FEE8-40FD-9232-6301621565BD}"/>
              </a:ext>
            </a:extLst>
          </p:cNvPr>
          <p:cNvGrpSpPr/>
          <p:nvPr/>
        </p:nvGrpSpPr>
        <p:grpSpPr>
          <a:xfrm>
            <a:off x="1076631" y="1564984"/>
            <a:ext cx="7403691" cy="4173292"/>
            <a:chOff x="2074862" y="2303462"/>
            <a:chExt cx="4994275" cy="2771935"/>
          </a:xfrm>
        </p:grpSpPr>
        <p:sp>
          <p:nvSpPr>
            <p:cNvPr id="16" name="Can 7">
              <a:extLst>
                <a:ext uri="{FF2B5EF4-FFF2-40B4-BE49-F238E27FC236}">
                  <a16:creationId xmlns:a16="http://schemas.microsoft.com/office/drawing/2014/main" xmlns="" id="{5F469692-DB5F-409B-9EBB-385D61DE2D9B}"/>
                </a:ext>
              </a:extLst>
            </p:cNvPr>
            <p:cNvSpPr/>
            <p:nvPr/>
          </p:nvSpPr>
          <p:spPr>
            <a:xfrm>
              <a:off x="2548572" y="3216593"/>
              <a:ext cx="121285" cy="301625"/>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7" name="Straight Arrow Connector 16">
              <a:extLst>
                <a:ext uri="{FF2B5EF4-FFF2-40B4-BE49-F238E27FC236}">
                  <a16:creationId xmlns:a16="http://schemas.microsoft.com/office/drawing/2014/main" xmlns="" id="{A93CAF7F-DE12-46D1-81A1-AE740C0DD88E}"/>
                </a:ext>
              </a:extLst>
            </p:cNvPr>
            <p:cNvCxnSpPr/>
            <p:nvPr/>
          </p:nvCxnSpPr>
          <p:spPr>
            <a:xfrm>
              <a:off x="2352992" y="2914968"/>
              <a:ext cx="174625" cy="222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 Box 9">
              <a:extLst>
                <a:ext uri="{FF2B5EF4-FFF2-40B4-BE49-F238E27FC236}">
                  <a16:creationId xmlns:a16="http://schemas.microsoft.com/office/drawing/2014/main" xmlns="" id="{1752F869-4E6D-41E9-8FE8-86B662CBA48B}"/>
                </a:ext>
              </a:extLst>
            </p:cNvPr>
            <p:cNvSpPr txBox="1"/>
            <p:nvPr/>
          </p:nvSpPr>
          <p:spPr>
            <a:xfrm>
              <a:off x="2074862" y="2699703"/>
              <a:ext cx="635635" cy="26225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2000" dirty="0">
                  <a:effectLst/>
                  <a:ea typeface="Calibri" panose="020F0502020204030204" pitchFamily="34" charset="0"/>
                  <a:cs typeface="Times New Roman" panose="02020603050405020304" pitchFamily="18" charset="0"/>
                </a:rPr>
                <a:t>Dam</a:t>
              </a:r>
              <a:endParaRPr lang="en-GB" sz="2000" dirty="0">
                <a:effectLst/>
                <a:ea typeface="Calibri" panose="020F0502020204030204" pitchFamily="34" charset="0"/>
                <a:cs typeface="Times New Roman" panose="02020603050405020304" pitchFamily="18" charset="0"/>
              </a:endParaRPr>
            </a:p>
          </p:txBody>
        </p:sp>
        <p:sp>
          <p:nvSpPr>
            <p:cNvPr id="19" name="Can 10">
              <a:extLst>
                <a:ext uri="{FF2B5EF4-FFF2-40B4-BE49-F238E27FC236}">
                  <a16:creationId xmlns:a16="http://schemas.microsoft.com/office/drawing/2014/main" xmlns="" id="{47D44A5E-8359-48DA-89D5-634BF52C523E}"/>
                </a:ext>
              </a:extLst>
            </p:cNvPr>
            <p:cNvSpPr/>
            <p:nvPr/>
          </p:nvSpPr>
          <p:spPr>
            <a:xfrm>
              <a:off x="3036252" y="3319463"/>
              <a:ext cx="127000" cy="1981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0" name="Straight Arrow Connector 19">
              <a:extLst>
                <a:ext uri="{FF2B5EF4-FFF2-40B4-BE49-F238E27FC236}">
                  <a16:creationId xmlns:a16="http://schemas.microsoft.com/office/drawing/2014/main" xmlns="" id="{3BAE2E71-4D56-467B-AF4C-C463CDEC0ECD}"/>
                </a:ext>
              </a:extLst>
            </p:cNvPr>
            <p:cNvCxnSpPr/>
            <p:nvPr/>
          </p:nvCxnSpPr>
          <p:spPr>
            <a:xfrm flipH="1">
              <a:off x="3139757" y="3009583"/>
              <a:ext cx="45085" cy="229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 Box 13">
              <a:extLst>
                <a:ext uri="{FF2B5EF4-FFF2-40B4-BE49-F238E27FC236}">
                  <a16:creationId xmlns:a16="http://schemas.microsoft.com/office/drawing/2014/main" xmlns="" id="{6ACB06E7-AA51-4ACE-87DA-9D86A8B8EA4D}"/>
                </a:ext>
              </a:extLst>
            </p:cNvPr>
            <p:cNvSpPr txBox="1"/>
            <p:nvPr/>
          </p:nvSpPr>
          <p:spPr>
            <a:xfrm>
              <a:off x="3061017" y="2557992"/>
              <a:ext cx="985520" cy="23050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2000" dirty="0">
                  <a:effectLst/>
                  <a:ea typeface="Calibri" panose="020F0502020204030204" pitchFamily="34" charset="0"/>
                  <a:cs typeface="Times New Roman" panose="02020603050405020304" pitchFamily="18" charset="0"/>
                </a:rPr>
                <a:t>Water vessel</a:t>
              </a:r>
              <a:endParaRPr lang="en-GB" sz="2000" dirty="0">
                <a:effectLst/>
                <a:ea typeface="Calibri" panose="020F0502020204030204" pitchFamily="34" charset="0"/>
                <a:cs typeface="Times New Roman" panose="02020603050405020304" pitchFamily="18" charset="0"/>
              </a:endParaRPr>
            </a:p>
          </p:txBody>
        </p:sp>
        <p:sp>
          <p:nvSpPr>
            <p:cNvPr id="22" name="Freeform 15">
              <a:extLst>
                <a:ext uri="{FF2B5EF4-FFF2-40B4-BE49-F238E27FC236}">
                  <a16:creationId xmlns:a16="http://schemas.microsoft.com/office/drawing/2014/main" xmlns="" id="{DDA6BFE2-05BD-4C4D-B109-2A38F205BD45}"/>
                </a:ext>
              </a:extLst>
            </p:cNvPr>
            <p:cNvSpPr/>
            <p:nvPr/>
          </p:nvSpPr>
          <p:spPr>
            <a:xfrm>
              <a:off x="2654617" y="3216593"/>
              <a:ext cx="429260" cy="111125"/>
            </a:xfrm>
            <a:custGeom>
              <a:avLst/>
              <a:gdLst>
                <a:gd name="connsiteX0" fmla="*/ 0 w 429371"/>
                <a:gd name="connsiteY0" fmla="*/ 0 h 111318"/>
                <a:gd name="connsiteX1" fmla="*/ 39757 w 429371"/>
                <a:gd name="connsiteY1" fmla="*/ 7951 h 111318"/>
                <a:gd name="connsiteX2" fmla="*/ 87465 w 429371"/>
                <a:gd name="connsiteY2" fmla="*/ 23854 h 111318"/>
                <a:gd name="connsiteX3" fmla="*/ 111319 w 429371"/>
                <a:gd name="connsiteY3" fmla="*/ 31805 h 111318"/>
                <a:gd name="connsiteX4" fmla="*/ 174929 w 429371"/>
                <a:gd name="connsiteY4" fmla="*/ 39756 h 111318"/>
                <a:gd name="connsiteX5" fmla="*/ 222637 w 429371"/>
                <a:gd name="connsiteY5" fmla="*/ 55659 h 111318"/>
                <a:gd name="connsiteX6" fmla="*/ 294199 w 429371"/>
                <a:gd name="connsiteY6" fmla="*/ 87464 h 111318"/>
                <a:gd name="connsiteX7" fmla="*/ 397566 w 429371"/>
                <a:gd name="connsiteY7" fmla="*/ 95415 h 111318"/>
                <a:gd name="connsiteX8" fmla="*/ 429371 w 429371"/>
                <a:gd name="connsiteY8" fmla="*/ 111318 h 1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371" h="111318">
                  <a:moveTo>
                    <a:pt x="0" y="0"/>
                  </a:moveTo>
                  <a:cubicBezTo>
                    <a:pt x="13252" y="2650"/>
                    <a:pt x="26718" y="4395"/>
                    <a:pt x="39757" y="7951"/>
                  </a:cubicBezTo>
                  <a:cubicBezTo>
                    <a:pt x="55929" y="12362"/>
                    <a:pt x="71562" y="18553"/>
                    <a:pt x="87465" y="23854"/>
                  </a:cubicBezTo>
                  <a:cubicBezTo>
                    <a:pt x="95416" y="26504"/>
                    <a:pt x="103002" y="30765"/>
                    <a:pt x="111319" y="31805"/>
                  </a:cubicBezTo>
                  <a:lnTo>
                    <a:pt x="174929" y="39756"/>
                  </a:lnTo>
                  <a:cubicBezTo>
                    <a:pt x="190832" y="45057"/>
                    <a:pt x="208689" y="46360"/>
                    <a:pt x="222637" y="55659"/>
                  </a:cubicBezTo>
                  <a:cubicBezTo>
                    <a:pt x="246367" y="71479"/>
                    <a:pt x="262108" y="84996"/>
                    <a:pt x="294199" y="87464"/>
                  </a:cubicBezTo>
                  <a:lnTo>
                    <a:pt x="397566" y="95415"/>
                  </a:lnTo>
                  <a:cubicBezTo>
                    <a:pt x="424976" y="104552"/>
                    <a:pt x="415493" y="97440"/>
                    <a:pt x="429371" y="111318"/>
                  </a:cubicBezTo>
                </a:path>
              </a:pathLst>
            </a:custGeom>
            <a:ln w="12700"/>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3" name="Straight Arrow Connector 22">
              <a:extLst>
                <a:ext uri="{FF2B5EF4-FFF2-40B4-BE49-F238E27FC236}">
                  <a16:creationId xmlns:a16="http://schemas.microsoft.com/office/drawing/2014/main" xmlns="" id="{F6E81982-E8B8-4C81-91BA-79BE99126E1B}"/>
                </a:ext>
              </a:extLst>
            </p:cNvPr>
            <p:cNvCxnSpPr/>
            <p:nvPr/>
          </p:nvCxnSpPr>
          <p:spPr>
            <a:xfrm>
              <a:off x="2791777" y="2548573"/>
              <a:ext cx="45085" cy="587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 Box 17">
              <a:extLst>
                <a:ext uri="{FF2B5EF4-FFF2-40B4-BE49-F238E27FC236}">
                  <a16:creationId xmlns:a16="http://schemas.microsoft.com/office/drawing/2014/main" xmlns="" id="{6B8A530B-9908-4685-93DA-EA6AA7FCA9EE}"/>
                </a:ext>
              </a:extLst>
            </p:cNvPr>
            <p:cNvSpPr txBox="1"/>
            <p:nvPr/>
          </p:nvSpPr>
          <p:spPr>
            <a:xfrm>
              <a:off x="2511742" y="2356803"/>
              <a:ext cx="985520" cy="23050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2000" dirty="0">
                  <a:effectLst/>
                  <a:ea typeface="Calibri" panose="020F0502020204030204" pitchFamily="34" charset="0"/>
                  <a:cs typeface="Times New Roman" panose="02020603050405020304" pitchFamily="18" charset="0"/>
                </a:rPr>
                <a:t>String</a:t>
              </a:r>
              <a:endParaRPr lang="en-GB" sz="2000" dirty="0">
                <a:effectLst/>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B4030D66-C13E-44AC-924F-4828AEAFFD2D}"/>
                </a:ext>
              </a:extLst>
            </p:cNvPr>
            <p:cNvGrpSpPr/>
            <p:nvPr/>
          </p:nvGrpSpPr>
          <p:grpSpPr>
            <a:xfrm>
              <a:off x="2511742" y="3520123"/>
              <a:ext cx="731520" cy="532766"/>
              <a:chOff x="0" y="0"/>
              <a:chExt cx="731520" cy="532986"/>
            </a:xfrm>
          </p:grpSpPr>
          <p:sp>
            <p:nvSpPr>
              <p:cNvPr id="45" name="Cube 44">
                <a:extLst>
                  <a:ext uri="{FF2B5EF4-FFF2-40B4-BE49-F238E27FC236}">
                    <a16:creationId xmlns:a16="http://schemas.microsoft.com/office/drawing/2014/main" xmlns="" id="{3BFF1A4B-5BDC-4750-BD08-4E4FD74012BD}"/>
                  </a:ext>
                </a:extLst>
              </p:cNvPr>
              <p:cNvSpPr/>
              <p:nvPr/>
            </p:nvSpPr>
            <p:spPr>
              <a:xfrm>
                <a:off x="0" y="0"/>
                <a:ext cx="731520" cy="143124"/>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6" name="Cube 45">
                <a:extLst>
                  <a:ext uri="{FF2B5EF4-FFF2-40B4-BE49-F238E27FC236}">
                    <a16:creationId xmlns:a16="http://schemas.microsoft.com/office/drawing/2014/main" xmlns="" id="{C8E6668A-7101-4C2C-A96B-8C76C1B1950D}"/>
                  </a:ext>
                </a:extLst>
              </p:cNvPr>
              <p:cNvSpPr/>
              <p:nvPr/>
            </p:nvSpPr>
            <p:spPr>
              <a:xfrm>
                <a:off x="0" y="143124"/>
                <a:ext cx="45719" cy="389862"/>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Cube 46">
                <a:extLst>
                  <a:ext uri="{FF2B5EF4-FFF2-40B4-BE49-F238E27FC236}">
                    <a16:creationId xmlns:a16="http://schemas.microsoft.com/office/drawing/2014/main" xmlns="" id="{2F55ED46-FE1B-4631-BDFF-E2C2ECBE7466}"/>
                  </a:ext>
                </a:extLst>
              </p:cNvPr>
              <p:cNvSpPr/>
              <p:nvPr/>
            </p:nvSpPr>
            <p:spPr>
              <a:xfrm>
                <a:off x="628153" y="143124"/>
                <a:ext cx="45719" cy="389862"/>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Cube 47">
                <a:extLst>
                  <a:ext uri="{FF2B5EF4-FFF2-40B4-BE49-F238E27FC236}">
                    <a16:creationId xmlns:a16="http://schemas.microsoft.com/office/drawing/2014/main" xmlns="" id="{6C83C49D-BBD9-4C1C-B8B0-52DA8854307F}"/>
                  </a:ext>
                </a:extLst>
              </p:cNvPr>
              <p:cNvSpPr/>
              <p:nvPr/>
            </p:nvSpPr>
            <p:spPr>
              <a:xfrm>
                <a:off x="683812" y="119270"/>
                <a:ext cx="45085" cy="3098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Cube 48">
                <a:extLst>
                  <a:ext uri="{FF2B5EF4-FFF2-40B4-BE49-F238E27FC236}">
                    <a16:creationId xmlns:a16="http://schemas.microsoft.com/office/drawing/2014/main" xmlns="" id="{17A882A6-E397-449B-8DF8-CDA26322305D}"/>
                  </a:ext>
                </a:extLst>
              </p:cNvPr>
              <p:cNvSpPr/>
              <p:nvPr/>
            </p:nvSpPr>
            <p:spPr>
              <a:xfrm>
                <a:off x="63610" y="143124"/>
                <a:ext cx="45719" cy="31010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26" name="Picture 25">
              <a:extLst>
                <a:ext uri="{FF2B5EF4-FFF2-40B4-BE49-F238E27FC236}">
                  <a16:creationId xmlns:a16="http://schemas.microsoft.com/office/drawing/2014/main" xmlns="" id="{7BEBDB69-99B0-4BD7-9EB8-0C59297CE8FF}"/>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0800000">
              <a:off x="4594542" y="3099118"/>
              <a:ext cx="301625" cy="450215"/>
            </a:xfrm>
            <a:prstGeom prst="rect">
              <a:avLst/>
            </a:prstGeom>
          </p:spPr>
        </p:pic>
        <p:pic>
          <p:nvPicPr>
            <p:cNvPr id="27" name="Picture 26">
              <a:extLst>
                <a:ext uri="{FF2B5EF4-FFF2-40B4-BE49-F238E27FC236}">
                  <a16:creationId xmlns:a16="http://schemas.microsoft.com/office/drawing/2014/main" xmlns="" id="{BAD0FEB0-B800-46B7-A242-3A8BED00142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01757" y="2665412"/>
              <a:ext cx="826770" cy="1213485"/>
            </a:xfrm>
            <a:prstGeom prst="rect">
              <a:avLst/>
            </a:prstGeom>
          </p:spPr>
        </p:pic>
        <p:sp>
          <p:nvSpPr>
            <p:cNvPr id="28" name="Text Box 5">
              <a:extLst>
                <a:ext uri="{FF2B5EF4-FFF2-40B4-BE49-F238E27FC236}">
                  <a16:creationId xmlns:a16="http://schemas.microsoft.com/office/drawing/2014/main" xmlns="" id="{9A26DB0A-2EE6-4250-9DD9-5F1DF7A18CED}"/>
                </a:ext>
              </a:extLst>
            </p:cNvPr>
            <p:cNvSpPr txBox="1"/>
            <p:nvPr/>
          </p:nvSpPr>
          <p:spPr>
            <a:xfrm>
              <a:off x="4670623" y="2580278"/>
              <a:ext cx="922020" cy="41338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2000" dirty="0">
                  <a:effectLst/>
                  <a:ea typeface="Calibri" panose="020F0502020204030204" pitchFamily="34" charset="0"/>
                  <a:cs typeface="Times New Roman" panose="02020603050405020304" pitchFamily="18" charset="0"/>
                </a:rPr>
                <a:t>Transport container</a:t>
              </a:r>
              <a:endParaRPr lang="en-GB" sz="2000" dirty="0">
                <a:effectLst/>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xmlns="" id="{50593201-52C4-4247-9735-34290E6DDB7B}"/>
                </a:ext>
              </a:extLst>
            </p:cNvPr>
            <p:cNvPicPr/>
            <p:nvPr/>
          </p:nvPicPr>
          <p:blipFill rotWithShape="1">
            <a:blip r:embed="rId5" cstate="print">
              <a:extLst>
                <a:ext uri="{28A0092B-C50C-407E-A947-70E740481C1C}">
                  <a14:useLocalDpi xmlns:a14="http://schemas.microsoft.com/office/drawing/2010/main" val="0"/>
                </a:ext>
              </a:extLst>
            </a:blip>
            <a:srcRect b="16273"/>
            <a:stretch/>
          </p:blipFill>
          <p:spPr bwMode="auto">
            <a:xfrm>
              <a:off x="2477452" y="4073208"/>
              <a:ext cx="900430" cy="542290"/>
            </a:xfrm>
            <a:prstGeom prst="rect">
              <a:avLst/>
            </a:prstGeom>
            <a:ln>
              <a:noFill/>
            </a:ln>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xmlns="" id="{9EA41FED-AD0A-4C24-9F9D-1DBDC8F504FE}"/>
                </a:ext>
              </a:extLst>
            </p:cNvPr>
            <p:cNvPicPr/>
            <p:nvPr/>
          </p:nvPicPr>
          <p:blipFill rotWithShape="1">
            <a:blip r:embed="rId5" cstate="print">
              <a:extLst>
                <a:ext uri="{28A0092B-C50C-407E-A947-70E740481C1C}">
                  <a14:useLocalDpi xmlns:a14="http://schemas.microsoft.com/office/drawing/2010/main" val="0"/>
                </a:ext>
              </a:extLst>
            </a:blip>
            <a:srcRect b="16273"/>
            <a:stretch/>
          </p:blipFill>
          <p:spPr bwMode="auto">
            <a:xfrm>
              <a:off x="6148387" y="4144963"/>
              <a:ext cx="920750" cy="554355"/>
            </a:xfrm>
            <a:prstGeom prst="rect">
              <a:avLst/>
            </a:prstGeom>
            <a:ln>
              <a:noFill/>
            </a:ln>
            <a:extLst>
              <a:ext uri="{53640926-AAD7-44D8-BBD7-CCE9431645EC}">
                <a14:shadowObscured xmlns:a14="http://schemas.microsoft.com/office/drawing/2010/main"/>
              </a:ext>
            </a:extLst>
          </p:spPr>
        </p:pic>
        <p:pic>
          <p:nvPicPr>
            <p:cNvPr id="32" name="Picture 31">
              <a:extLst>
                <a:ext uri="{FF2B5EF4-FFF2-40B4-BE49-F238E27FC236}">
                  <a16:creationId xmlns:a16="http://schemas.microsoft.com/office/drawing/2014/main" xmlns="" id="{331F836B-D508-4755-8475-05B1DE1D264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127432" y="3224213"/>
              <a:ext cx="299720" cy="376555"/>
            </a:xfrm>
            <a:prstGeom prst="rect">
              <a:avLst/>
            </a:prstGeom>
          </p:spPr>
        </p:pic>
        <p:pic>
          <p:nvPicPr>
            <p:cNvPr id="33" name="Picture 32">
              <a:extLst>
                <a:ext uri="{FF2B5EF4-FFF2-40B4-BE49-F238E27FC236}">
                  <a16:creationId xmlns:a16="http://schemas.microsoft.com/office/drawing/2014/main" xmlns="" id="{04F552A5-FA31-49B9-86A1-5A18BF9CB8BB}"/>
                </a:ext>
              </a:extLst>
            </p:cNvPr>
            <p:cNvPicPr/>
            <p:nvPr/>
          </p:nvPicPr>
          <p:blipFill>
            <a:blip r:embed="rId7">
              <a:extLst>
                <a:ext uri="{28A0092B-C50C-407E-A947-70E740481C1C}">
                  <a14:useLocalDpi xmlns:a14="http://schemas.microsoft.com/office/drawing/2010/main" val="0"/>
                </a:ext>
              </a:extLst>
            </a:blip>
            <a:stretch>
              <a:fillRect/>
            </a:stretch>
          </p:blipFill>
          <p:spPr>
            <a:xfrm>
              <a:off x="6728777" y="3108008"/>
              <a:ext cx="231775" cy="231775"/>
            </a:xfrm>
            <a:prstGeom prst="rect">
              <a:avLst/>
            </a:prstGeom>
          </p:spPr>
        </p:pic>
        <p:cxnSp>
          <p:nvCxnSpPr>
            <p:cNvPr id="34" name="Straight Arrow Connector 33">
              <a:extLst>
                <a:ext uri="{FF2B5EF4-FFF2-40B4-BE49-F238E27FC236}">
                  <a16:creationId xmlns:a16="http://schemas.microsoft.com/office/drawing/2014/main" xmlns="" id="{3D259296-4281-48AB-A71F-9C78844B20F1}"/>
                </a:ext>
              </a:extLst>
            </p:cNvPr>
            <p:cNvCxnSpPr/>
            <p:nvPr/>
          </p:nvCxnSpPr>
          <p:spPr>
            <a:xfrm flipH="1">
              <a:off x="6277927" y="2659063"/>
              <a:ext cx="118745" cy="4914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 Box 200">
              <a:extLst>
                <a:ext uri="{FF2B5EF4-FFF2-40B4-BE49-F238E27FC236}">
                  <a16:creationId xmlns:a16="http://schemas.microsoft.com/office/drawing/2014/main" xmlns="" id="{54C21B93-C449-4143-9525-D3738FCBAB5A}"/>
                </a:ext>
              </a:extLst>
            </p:cNvPr>
            <p:cNvSpPr txBox="1"/>
            <p:nvPr/>
          </p:nvSpPr>
          <p:spPr>
            <a:xfrm>
              <a:off x="5946594" y="2303462"/>
              <a:ext cx="791210" cy="2247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2000" dirty="0" smtClean="0">
                  <a:effectLst/>
                  <a:ea typeface="Calibri" panose="020F0502020204030204" pitchFamily="34" charset="0"/>
                  <a:cs typeface="Times New Roman" panose="02020603050405020304" pitchFamily="18" charset="0"/>
                </a:rPr>
                <a:t>Holding </a:t>
              </a:r>
              <a:r>
                <a:rPr lang="en-AU" sz="2000" dirty="0">
                  <a:effectLst/>
                  <a:ea typeface="Calibri" panose="020F0502020204030204" pitchFamily="34" charset="0"/>
                  <a:cs typeface="Times New Roman" panose="02020603050405020304" pitchFamily="18" charset="0"/>
                </a:rPr>
                <a:t>tank</a:t>
              </a:r>
              <a:endParaRPr lang="en-GB" sz="2000" dirty="0">
                <a:effectLst/>
                <a:ea typeface="Calibri" panose="020F0502020204030204" pitchFamily="34" charset="0"/>
                <a:cs typeface="Times New Roman" panose="02020603050405020304" pitchFamily="18" charset="0"/>
              </a:endParaRPr>
            </a:p>
          </p:txBody>
        </p:sp>
        <p:grpSp>
          <p:nvGrpSpPr>
            <p:cNvPr id="36" name="Group 35">
              <a:extLst>
                <a:ext uri="{FF2B5EF4-FFF2-40B4-BE49-F238E27FC236}">
                  <a16:creationId xmlns:a16="http://schemas.microsoft.com/office/drawing/2014/main" xmlns="" id="{AF4139E2-5AC0-4419-81F1-69C72781ECE0}"/>
                </a:ext>
              </a:extLst>
            </p:cNvPr>
            <p:cNvGrpSpPr/>
            <p:nvPr/>
          </p:nvGrpSpPr>
          <p:grpSpPr>
            <a:xfrm>
              <a:off x="6086792" y="3589706"/>
              <a:ext cx="731520" cy="532766"/>
              <a:chOff x="0" y="0"/>
              <a:chExt cx="731520" cy="532986"/>
            </a:xfrm>
          </p:grpSpPr>
          <p:sp>
            <p:nvSpPr>
              <p:cNvPr id="40" name="Cube 39">
                <a:extLst>
                  <a:ext uri="{FF2B5EF4-FFF2-40B4-BE49-F238E27FC236}">
                    <a16:creationId xmlns:a16="http://schemas.microsoft.com/office/drawing/2014/main" xmlns="" id="{91676FDB-863D-4791-A028-EA7D9A88612D}"/>
                  </a:ext>
                </a:extLst>
              </p:cNvPr>
              <p:cNvSpPr/>
              <p:nvPr/>
            </p:nvSpPr>
            <p:spPr>
              <a:xfrm>
                <a:off x="0" y="0"/>
                <a:ext cx="731520" cy="143124"/>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Cube 40">
                <a:extLst>
                  <a:ext uri="{FF2B5EF4-FFF2-40B4-BE49-F238E27FC236}">
                    <a16:creationId xmlns:a16="http://schemas.microsoft.com/office/drawing/2014/main" xmlns="" id="{DEFBEDFD-7A8E-456F-833E-1BBB4A06E72E}"/>
                  </a:ext>
                </a:extLst>
              </p:cNvPr>
              <p:cNvSpPr/>
              <p:nvPr/>
            </p:nvSpPr>
            <p:spPr>
              <a:xfrm>
                <a:off x="0" y="143124"/>
                <a:ext cx="45719" cy="389862"/>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 name="Cube 41">
                <a:extLst>
                  <a:ext uri="{FF2B5EF4-FFF2-40B4-BE49-F238E27FC236}">
                    <a16:creationId xmlns:a16="http://schemas.microsoft.com/office/drawing/2014/main" xmlns="" id="{07AD84D1-2F46-4907-B89C-0EDBFDAB458E}"/>
                  </a:ext>
                </a:extLst>
              </p:cNvPr>
              <p:cNvSpPr/>
              <p:nvPr/>
            </p:nvSpPr>
            <p:spPr>
              <a:xfrm>
                <a:off x="628153" y="143124"/>
                <a:ext cx="45719" cy="389862"/>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Cube 42">
                <a:extLst>
                  <a:ext uri="{FF2B5EF4-FFF2-40B4-BE49-F238E27FC236}">
                    <a16:creationId xmlns:a16="http://schemas.microsoft.com/office/drawing/2014/main" xmlns="" id="{BE6B5703-F4CA-424B-923B-E950195FA70A}"/>
                  </a:ext>
                </a:extLst>
              </p:cNvPr>
              <p:cNvSpPr/>
              <p:nvPr/>
            </p:nvSpPr>
            <p:spPr>
              <a:xfrm>
                <a:off x="683812" y="119270"/>
                <a:ext cx="45085" cy="30988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Cube 43">
                <a:extLst>
                  <a:ext uri="{FF2B5EF4-FFF2-40B4-BE49-F238E27FC236}">
                    <a16:creationId xmlns:a16="http://schemas.microsoft.com/office/drawing/2014/main" xmlns="" id="{40C8D358-A023-4E7D-BFB4-C986928E0718}"/>
                  </a:ext>
                </a:extLst>
              </p:cNvPr>
              <p:cNvSpPr/>
              <p:nvPr/>
            </p:nvSpPr>
            <p:spPr>
              <a:xfrm>
                <a:off x="63610" y="143124"/>
                <a:ext cx="45719" cy="31010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37" name="Picture 36">
              <a:extLst>
                <a:ext uri="{FF2B5EF4-FFF2-40B4-BE49-F238E27FC236}">
                  <a16:creationId xmlns:a16="http://schemas.microsoft.com/office/drawing/2014/main" xmlns="" id="{1A1DC1F3-1AEA-477A-8A1A-7CCD09A7EF4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556945" y="3466067"/>
              <a:ext cx="207010" cy="293370"/>
            </a:xfrm>
            <a:prstGeom prst="rect">
              <a:avLst/>
            </a:prstGeom>
          </p:spPr>
        </p:pic>
        <p:cxnSp>
          <p:nvCxnSpPr>
            <p:cNvPr id="38" name="Straight Arrow Connector 37">
              <a:extLst>
                <a:ext uri="{FF2B5EF4-FFF2-40B4-BE49-F238E27FC236}">
                  <a16:creationId xmlns:a16="http://schemas.microsoft.com/office/drawing/2014/main" xmlns="" id="{A4D68DA4-13FA-4327-BB5D-5ECFC011FF11}"/>
                </a:ext>
              </a:extLst>
            </p:cNvPr>
            <p:cNvCxnSpPr/>
            <p:nvPr/>
          </p:nvCxnSpPr>
          <p:spPr>
            <a:xfrm>
              <a:off x="3430587" y="4718527"/>
              <a:ext cx="236093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9" name="Text Box 31">
              <a:extLst>
                <a:ext uri="{FF2B5EF4-FFF2-40B4-BE49-F238E27FC236}">
                  <a16:creationId xmlns:a16="http://schemas.microsoft.com/office/drawing/2014/main" xmlns="" id="{C75AD94A-FA38-40DF-93B1-BE60A275D4D8}"/>
                </a:ext>
              </a:extLst>
            </p:cNvPr>
            <p:cNvSpPr txBox="1"/>
            <p:nvPr/>
          </p:nvSpPr>
          <p:spPr>
            <a:xfrm>
              <a:off x="3901757" y="4830287"/>
              <a:ext cx="1718488" cy="2451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2000" dirty="0" smtClean="0">
                  <a:effectLst/>
                  <a:ea typeface="Calibri" panose="020F0502020204030204" pitchFamily="34" charset="0"/>
                  <a:cs typeface="Times New Roman" panose="02020603050405020304" pitchFamily="18" charset="0"/>
                </a:rPr>
                <a:t>1 metre to 2 metres</a:t>
              </a:r>
              <a:endParaRPr lang="en-GB" sz="2000" dirty="0">
                <a:effectLst/>
                <a:ea typeface="Calibri" panose="020F0502020204030204" pitchFamily="34" charset="0"/>
                <a:cs typeface="Times New Roman" panose="02020603050405020304" pitchFamily="18" charset="0"/>
              </a:endParaRPr>
            </a:p>
          </p:txBody>
        </p:sp>
      </p:grpSp>
      <p:sp>
        <p:nvSpPr>
          <p:cNvPr id="51" name="Text Box 200">
            <a:extLst>
              <a:ext uri="{FF2B5EF4-FFF2-40B4-BE49-F238E27FC236}">
                <a16:creationId xmlns:a16="http://schemas.microsoft.com/office/drawing/2014/main" xmlns="" id="{54C21B93-C449-4143-9525-D3738FCBAB5A}"/>
              </a:ext>
            </a:extLst>
          </p:cNvPr>
          <p:cNvSpPr txBox="1"/>
          <p:nvPr/>
        </p:nvSpPr>
        <p:spPr>
          <a:xfrm>
            <a:off x="7912867" y="2009292"/>
            <a:ext cx="1172918" cy="33843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2000" dirty="0" smtClean="0">
                <a:effectLst/>
                <a:ea typeface="Calibri" panose="020F0502020204030204" pitchFamily="34" charset="0"/>
                <a:cs typeface="Times New Roman" panose="02020603050405020304" pitchFamily="18" charset="0"/>
              </a:rPr>
              <a:t>Storage stations</a:t>
            </a:r>
            <a:endParaRPr lang="en-GB" sz="2000" dirty="0">
              <a:effectLst/>
              <a:ea typeface="Calibri" panose="020F0502020204030204" pitchFamily="34" charset="0"/>
              <a:cs typeface="Times New Roman" panose="02020603050405020304" pitchFamily="18" charset="0"/>
            </a:endParaRPr>
          </a:p>
        </p:txBody>
      </p:sp>
      <p:sp>
        <p:nvSpPr>
          <p:cNvPr id="50" name="Text Box 200">
            <a:extLst>
              <a:ext uri="{FF2B5EF4-FFF2-40B4-BE49-F238E27FC236}">
                <a16:creationId xmlns:a16="http://schemas.microsoft.com/office/drawing/2014/main" xmlns="" id="{54C21B93-C449-4143-9525-D3738FCBAB5A}"/>
              </a:ext>
            </a:extLst>
          </p:cNvPr>
          <p:cNvSpPr txBox="1"/>
          <p:nvPr/>
        </p:nvSpPr>
        <p:spPr>
          <a:xfrm>
            <a:off x="252623" y="5168014"/>
            <a:ext cx="1495188" cy="77710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2000" dirty="0" smtClean="0">
                <a:effectLst/>
                <a:ea typeface="Calibri" panose="020F0502020204030204" pitchFamily="34" charset="0"/>
                <a:cs typeface="Times New Roman" panose="02020603050405020304" pitchFamily="18" charset="0"/>
              </a:rPr>
              <a:t>Towels or newspapers</a:t>
            </a:r>
            <a:endParaRPr lang="en-GB" sz="2000" dirty="0">
              <a:effectLst/>
              <a:ea typeface="Calibri" panose="020F0502020204030204" pitchFamily="34" charset="0"/>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xmlns="" id="{A93CAF7F-DE12-46D1-81A1-AE740C0DD88E}"/>
              </a:ext>
            </a:extLst>
          </p:cNvPr>
          <p:cNvCxnSpPr/>
          <p:nvPr/>
        </p:nvCxnSpPr>
        <p:spPr>
          <a:xfrm flipV="1">
            <a:off x="1487058" y="5045874"/>
            <a:ext cx="554454" cy="342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634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2127" y="858582"/>
            <a:ext cx="8088636" cy="5847755"/>
          </a:xfrm>
          <a:prstGeom prst="rect">
            <a:avLst/>
          </a:prstGeom>
          <a:noFill/>
        </p:spPr>
        <p:txBody>
          <a:bodyPr wrap="square" rtlCol="0">
            <a:spAutoFit/>
          </a:bodyPr>
          <a:lstStyle/>
          <a:p>
            <a:pPr marL="285750" indent="-285750">
              <a:buFont typeface="Arial" panose="020B0604020202020204" pitchFamily="34" charset="0"/>
              <a:buChar char="•"/>
            </a:pPr>
            <a:r>
              <a:rPr lang="en-AU" b="1" dirty="0"/>
              <a:t>Anti-gravity water </a:t>
            </a:r>
            <a:endParaRPr lang="en-AU" b="1" dirty="0" smtClean="0"/>
          </a:p>
          <a:p>
            <a:pPr marL="265113"/>
            <a:r>
              <a:rPr lang="en-AU" dirty="0" smtClean="0">
                <a:hlinkClick r:id="rId3"/>
              </a:rPr>
              <a:t>https</a:t>
            </a:r>
            <a:r>
              <a:rPr lang="en-AU" dirty="0">
                <a:hlinkClick r:id="rId3"/>
              </a:rPr>
              <a:t>://www.stevespanglerscience.com/lab/experiments/water-screen</a:t>
            </a:r>
            <a:r>
              <a:rPr lang="en-AU" dirty="0" smtClean="0">
                <a:hlinkClick r:id="rId3"/>
              </a:rPr>
              <a:t>/</a:t>
            </a:r>
          </a:p>
          <a:p>
            <a:pPr marL="285750" indent="-285750">
              <a:buFont typeface="Arial" panose="020B0604020202020204" pitchFamily="34" charset="0"/>
              <a:buChar char="•"/>
            </a:pPr>
            <a:endParaRPr lang="en-AU" sz="1000" b="1" dirty="0" smtClean="0"/>
          </a:p>
          <a:p>
            <a:pPr marL="285750" indent="-285750">
              <a:buFont typeface="Arial" panose="020B0604020202020204" pitchFamily="34" charset="0"/>
              <a:buChar char="•"/>
            </a:pPr>
            <a:r>
              <a:rPr lang="en-AU" b="1" dirty="0" smtClean="0"/>
              <a:t>Water </a:t>
            </a:r>
            <a:r>
              <a:rPr lang="en-AU" b="1" dirty="0"/>
              <a:t>travelling on a </a:t>
            </a:r>
            <a:r>
              <a:rPr lang="en-AU" b="1" dirty="0" smtClean="0"/>
              <a:t>string</a:t>
            </a:r>
          </a:p>
          <a:p>
            <a:pPr marL="265113"/>
            <a:r>
              <a:rPr lang="en-AU" dirty="0">
                <a:hlinkClick r:id="rId4"/>
              </a:rPr>
              <a:t>https://</a:t>
            </a:r>
            <a:r>
              <a:rPr lang="en-AU" dirty="0" smtClean="0">
                <a:hlinkClick r:id="rId4"/>
              </a:rPr>
              <a:t>pbskids.org/zoom/printables/activities/pdfs/wateronastring.pdf</a:t>
            </a:r>
            <a:r>
              <a:rPr lang="en-AU" dirty="0" smtClean="0"/>
              <a:t> </a:t>
            </a:r>
          </a:p>
          <a:p>
            <a:pPr marL="265113"/>
            <a:endParaRPr lang="en-AU" sz="1000" b="1" dirty="0" smtClean="0"/>
          </a:p>
          <a:p>
            <a:pPr marL="285750" indent="-285750">
              <a:buFont typeface="Arial" panose="020B0604020202020204" pitchFamily="34" charset="0"/>
              <a:buChar char="•"/>
            </a:pPr>
            <a:r>
              <a:rPr lang="en-AU" b="1" dirty="0" smtClean="0"/>
              <a:t>Water </a:t>
            </a:r>
            <a:r>
              <a:rPr lang="en-AU" b="1" dirty="0"/>
              <a:t>on a coin </a:t>
            </a:r>
            <a:endParaRPr lang="en-AU" b="1" dirty="0" smtClean="0"/>
          </a:p>
          <a:p>
            <a:pPr marL="265113"/>
            <a:r>
              <a:rPr lang="en-AU" dirty="0">
                <a:hlinkClick r:id="rId5"/>
              </a:rPr>
              <a:t>https://</a:t>
            </a:r>
            <a:r>
              <a:rPr lang="en-AU" dirty="0" smtClean="0">
                <a:hlinkClick r:id="rId5"/>
              </a:rPr>
              <a:t>www.questacon.edu.au/outreach/programs/science-circus/activities/count-the-drops</a:t>
            </a:r>
            <a:r>
              <a:rPr lang="en-AU" dirty="0" smtClean="0"/>
              <a:t> </a:t>
            </a:r>
          </a:p>
          <a:p>
            <a:pPr marL="265113"/>
            <a:endParaRPr lang="en-AU" sz="1000" b="1" dirty="0" smtClean="0"/>
          </a:p>
          <a:p>
            <a:pPr marL="285750" indent="-285750">
              <a:buFont typeface="Arial" panose="020B0604020202020204" pitchFamily="34" charset="0"/>
              <a:buChar char="•"/>
            </a:pPr>
            <a:r>
              <a:rPr lang="en-AU" b="1" dirty="0" smtClean="0"/>
              <a:t>Wicking </a:t>
            </a:r>
            <a:r>
              <a:rPr lang="en-AU" b="1" dirty="0"/>
              <a:t>Water</a:t>
            </a:r>
          </a:p>
          <a:p>
            <a:pPr marL="265113"/>
            <a:r>
              <a:rPr lang="en-AU" dirty="0">
                <a:hlinkClick r:id="rId6"/>
              </a:rPr>
              <a:t>http://</a:t>
            </a:r>
            <a:r>
              <a:rPr lang="en-AU" dirty="0" smtClean="0">
                <a:hlinkClick r:id="rId6"/>
              </a:rPr>
              <a:t>www.sciencekids.co.nz/experiments/escapingwater.html</a:t>
            </a:r>
            <a:r>
              <a:rPr lang="en-AU" dirty="0" smtClean="0"/>
              <a:t> </a:t>
            </a:r>
          </a:p>
          <a:p>
            <a:pPr marL="285750" indent="-285750">
              <a:buFont typeface="Arial" panose="020B0604020202020204" pitchFamily="34" charset="0"/>
              <a:buChar char="•"/>
            </a:pPr>
            <a:endParaRPr lang="en-AU" sz="1000" b="1" dirty="0" smtClean="0"/>
          </a:p>
          <a:p>
            <a:pPr marL="285750" indent="-285750">
              <a:buFont typeface="Arial" panose="020B0604020202020204" pitchFamily="34" charset="0"/>
              <a:buChar char="•"/>
            </a:pPr>
            <a:r>
              <a:rPr lang="en-AU" b="1" dirty="0" smtClean="0"/>
              <a:t>Rainbow </a:t>
            </a:r>
            <a:r>
              <a:rPr lang="en-AU" b="1" dirty="0"/>
              <a:t>Milk</a:t>
            </a:r>
          </a:p>
          <a:p>
            <a:pPr marL="265113"/>
            <a:r>
              <a:rPr lang="en-AU" dirty="0">
                <a:hlinkClick r:id="rId7"/>
              </a:rPr>
              <a:t>http://splash.abc.net.au/home#!/</a:t>
            </a:r>
            <a:r>
              <a:rPr lang="en-AU" dirty="0" smtClean="0">
                <a:hlinkClick r:id="rId7"/>
              </a:rPr>
              <a:t>media/2191105/rainbow-milk-experiment</a:t>
            </a:r>
            <a:r>
              <a:rPr lang="en-AU" dirty="0" smtClean="0"/>
              <a:t> </a:t>
            </a:r>
          </a:p>
          <a:p>
            <a:pPr marL="285750" indent="-285750">
              <a:buFont typeface="Arial" panose="020B0604020202020204" pitchFamily="34" charset="0"/>
              <a:buChar char="•"/>
            </a:pPr>
            <a:endParaRPr lang="en-AU" sz="1000" b="1" dirty="0" smtClean="0"/>
          </a:p>
          <a:p>
            <a:pPr marL="285750" indent="-285750">
              <a:buFont typeface="Arial" panose="020B0604020202020204" pitchFamily="34" charset="0"/>
              <a:buChar char="•"/>
            </a:pPr>
            <a:r>
              <a:rPr lang="en-AU" b="1" dirty="0" smtClean="0"/>
              <a:t>Properties </a:t>
            </a:r>
            <a:r>
              <a:rPr lang="en-AU" b="1" dirty="0"/>
              <a:t>of </a:t>
            </a:r>
            <a:r>
              <a:rPr lang="en-AU" b="1" dirty="0" smtClean="0"/>
              <a:t>Water &amp; Water Facts </a:t>
            </a:r>
          </a:p>
          <a:p>
            <a:pPr marL="274638"/>
            <a:r>
              <a:rPr lang="en-AU" dirty="0">
                <a:hlinkClick r:id="rId8"/>
              </a:rPr>
              <a:t>http://blueplanet.nsw.edu.au/water-facts/.aspx</a:t>
            </a:r>
            <a:r>
              <a:rPr lang="en-AU" dirty="0"/>
              <a:t> </a:t>
            </a:r>
            <a:r>
              <a:rPr lang="en-AU" dirty="0" smtClean="0">
                <a:hlinkClick r:id="rId9"/>
              </a:rPr>
              <a:t>http</a:t>
            </a:r>
            <a:r>
              <a:rPr lang="en-AU" dirty="0">
                <a:hlinkClick r:id="rId9"/>
              </a:rPr>
              <a:t>://splash.abc.net.au/home#!/</a:t>
            </a:r>
            <a:r>
              <a:rPr lang="en-AU" dirty="0" smtClean="0">
                <a:hlinkClick r:id="rId9"/>
              </a:rPr>
              <a:t>media/103352/the-surface-tension-of-water</a:t>
            </a:r>
            <a:r>
              <a:rPr lang="en-AU" dirty="0" smtClean="0"/>
              <a:t> </a:t>
            </a:r>
            <a:endParaRPr lang="en-AU" dirty="0"/>
          </a:p>
          <a:p>
            <a:pPr indent="274638"/>
            <a:r>
              <a:rPr lang="en-AU" dirty="0" smtClean="0">
                <a:hlinkClick r:id="rId10"/>
              </a:rPr>
              <a:t>https</a:t>
            </a:r>
            <a:r>
              <a:rPr lang="en-AU" dirty="0">
                <a:hlinkClick r:id="rId10"/>
              </a:rPr>
              <a:t>://</a:t>
            </a:r>
            <a:r>
              <a:rPr lang="en-AU" dirty="0" smtClean="0">
                <a:hlinkClick r:id="rId10"/>
              </a:rPr>
              <a:t>water.usgs.gov/edu/waterproperties.html</a:t>
            </a:r>
            <a:r>
              <a:rPr lang="en-AU" dirty="0" smtClean="0"/>
              <a:t> </a:t>
            </a:r>
          </a:p>
          <a:p>
            <a:pPr marL="274638"/>
            <a:r>
              <a:rPr lang="en-AU" dirty="0">
                <a:hlinkClick r:id="rId11"/>
              </a:rPr>
              <a:t>https://www.kidsdiscover.com/teacherresources/water-buoyancy-cohesion-adhesion</a:t>
            </a:r>
            <a:r>
              <a:rPr lang="en-AU" dirty="0" smtClean="0">
                <a:hlinkClick r:id="rId11"/>
              </a:rPr>
              <a:t>/</a:t>
            </a:r>
            <a:r>
              <a:rPr lang="en-AU" dirty="0" smtClean="0"/>
              <a:t> </a:t>
            </a:r>
            <a:r>
              <a:rPr lang="en-AU" dirty="0"/>
              <a:t/>
            </a:r>
            <a:br>
              <a:rPr lang="en-AU" dirty="0"/>
            </a:br>
            <a:endParaRPr lang="en-AU" dirty="0"/>
          </a:p>
        </p:txBody>
      </p:sp>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2723305" y="209313"/>
            <a:ext cx="4178596" cy="769441"/>
          </a:xfrm>
          <a:prstGeom prst="rect">
            <a:avLst/>
          </a:prstGeom>
          <a:noFill/>
        </p:spPr>
        <p:txBody>
          <a:bodyPr wrap="square" rtlCol="0">
            <a:spAutoFit/>
          </a:bodyPr>
          <a:lstStyle/>
          <a:p>
            <a:r>
              <a:rPr lang="en-AU" sz="4400" dirty="0"/>
              <a:t>References </a:t>
            </a: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346888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8O8PuMkiimg"/>
          <p:cNvPicPr>
            <a:picLocks noRot="1" noChangeAspect="1"/>
          </p:cNvPicPr>
          <p:nvPr>
            <a:videoFile r:link="rId1"/>
          </p:nvPr>
        </p:nvPicPr>
        <p:blipFill>
          <a:blip r:embed="rId4"/>
          <a:stretch>
            <a:fillRect/>
          </a:stretch>
        </p:blipFill>
        <p:spPr>
          <a:xfrm>
            <a:off x="1368294" y="1170945"/>
            <a:ext cx="7082347" cy="3983820"/>
          </a:xfrm>
          <a:prstGeom prst="rect">
            <a:avLst/>
          </a:prstGeom>
        </p:spPr>
      </p:pic>
      <p:sp>
        <p:nvSpPr>
          <p:cNvPr id="3" name="TextBox 2"/>
          <p:cNvSpPr txBox="1"/>
          <p:nvPr/>
        </p:nvSpPr>
        <p:spPr>
          <a:xfrm>
            <a:off x="1368294" y="5156148"/>
            <a:ext cx="6319131" cy="1200329"/>
          </a:xfrm>
          <a:prstGeom prst="rect">
            <a:avLst/>
          </a:prstGeom>
          <a:noFill/>
        </p:spPr>
        <p:txBody>
          <a:bodyPr wrap="square" rtlCol="0">
            <a:spAutoFit/>
          </a:bodyPr>
          <a:lstStyle/>
          <a:p>
            <a:r>
              <a:rPr lang="en-AU" dirty="0">
                <a:hlinkClick r:id="rId5"/>
              </a:rPr>
              <a:t>https://</a:t>
            </a:r>
            <a:r>
              <a:rPr lang="en-AU" dirty="0" smtClean="0">
                <a:hlinkClick r:id="rId5"/>
              </a:rPr>
              <a:t>www.youtube.com/watch?v=8O8PuMkiimg</a:t>
            </a:r>
            <a:endParaRPr lang="en-AU" dirty="0" smtClean="0"/>
          </a:p>
          <a:p>
            <a:r>
              <a:rPr lang="en-AU" dirty="0" smtClean="0"/>
              <a:t>Water on a coin demonstration</a:t>
            </a:r>
            <a:r>
              <a:rPr lang="en-AU" dirty="0"/>
              <a:t>. </a:t>
            </a:r>
          </a:p>
          <a:p>
            <a:r>
              <a:rPr lang="en-AU" dirty="0"/>
              <a:t>The Module 2 Video includes </a:t>
            </a:r>
            <a:r>
              <a:rPr lang="en-AU" dirty="0" smtClean="0"/>
              <a:t>a demonstration of this activity.</a:t>
            </a:r>
            <a:endParaRPr lang="en-AU" dirty="0"/>
          </a:p>
          <a:p>
            <a:r>
              <a:rPr lang="en-AU" dirty="0" smtClean="0"/>
              <a:t> </a:t>
            </a:r>
            <a:endParaRPr lang="en-AU" dirty="0"/>
          </a:p>
        </p:txBody>
      </p:sp>
      <p:sp>
        <p:nvSpPr>
          <p:cNvPr id="4" name="TextBox 3"/>
          <p:cNvSpPr txBox="1"/>
          <p:nvPr/>
        </p:nvSpPr>
        <p:spPr>
          <a:xfrm>
            <a:off x="2807769" y="315362"/>
            <a:ext cx="4203395" cy="830997"/>
          </a:xfrm>
          <a:prstGeom prst="rect">
            <a:avLst/>
          </a:prstGeom>
          <a:noFill/>
        </p:spPr>
        <p:txBody>
          <a:bodyPr wrap="none" rtlCol="0">
            <a:spAutoFit/>
          </a:bodyPr>
          <a:lstStyle/>
          <a:p>
            <a:r>
              <a:rPr lang="en-AU" sz="4800" dirty="0"/>
              <a:t>Water on a Coin</a:t>
            </a:r>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80312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p:cNvSpPr txBox="1">
            <a:spLocks/>
          </p:cNvSpPr>
          <p:nvPr/>
        </p:nvSpPr>
        <p:spPr>
          <a:xfrm>
            <a:off x="768284" y="1075512"/>
            <a:ext cx="3699435" cy="222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54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Watery fact </a:t>
            </a:r>
            <a:br>
              <a:rPr kumimoji="0" lang="en-AU" sz="54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br>
            <a:r>
              <a:rPr kumimoji="0" lang="en-AU" sz="54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…or fiction?</a:t>
            </a:r>
            <a:endParaRPr kumimoji="0" lang="en-AU"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Content Placeholder 2"/>
          <p:cNvSpPr txBox="1">
            <a:spLocks/>
          </p:cNvSpPr>
          <p:nvPr/>
        </p:nvSpPr>
        <p:spPr>
          <a:xfrm>
            <a:off x="-194518" y="6008552"/>
            <a:ext cx="3560217" cy="723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6109630" y="3411327"/>
            <a:ext cx="169125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344245" y="6370250"/>
            <a:ext cx="272471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1" u="none" strike="noStrike" kern="1200" cap="none" spc="0" normalizeH="0" baseline="0" noProof="0" dirty="0" smtClean="0">
                <a:ln>
                  <a:noFill/>
                </a:ln>
                <a:solidFill>
                  <a:prstClr val="black"/>
                </a:solidFill>
                <a:effectLst/>
                <a:uLnTx/>
                <a:uFillTx/>
                <a:latin typeface="Calibri" panose="020F0502020204030204"/>
                <a:ea typeface="+mn-ea"/>
                <a:cs typeface="+mn-cs"/>
              </a:rPr>
              <a:t>Image source: </a:t>
            </a:r>
            <a:r>
              <a:rPr kumimoji="0" lang="en-AU" sz="900" b="0" i="1" u="none" strike="noStrike" kern="1200" cap="none" spc="0" normalizeH="0" baseline="0" noProof="0" dirty="0">
                <a:ln>
                  <a:noFill/>
                </a:ln>
                <a:solidFill>
                  <a:prstClr val="black"/>
                </a:solidFill>
                <a:effectLst/>
                <a:uLnTx/>
                <a:uFillTx/>
                <a:latin typeface="Calibri" panose="020F0502020204030204"/>
                <a:ea typeface="+mn-ea"/>
                <a:cs typeface="+mn-cs"/>
              </a:rPr>
              <a:t>https://pixabay.com/</a:t>
            </a:r>
          </a:p>
        </p:txBody>
      </p:sp>
      <p:sp>
        <p:nvSpPr>
          <p:cNvPr id="28" name="Rectangle 27"/>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887" y="3411327"/>
            <a:ext cx="3240000" cy="2160000"/>
          </a:xfrm>
          <a:prstGeom prst="rect">
            <a:avLst/>
          </a:prstGeom>
        </p:spPr>
      </p:pic>
      <p:sp>
        <p:nvSpPr>
          <p:cNvPr id="2" name="TextBox 1"/>
          <p:cNvSpPr txBox="1"/>
          <p:nvPr/>
        </p:nvSpPr>
        <p:spPr>
          <a:xfrm>
            <a:off x="540947" y="3190980"/>
            <a:ext cx="4154111" cy="2431435"/>
          </a:xfrm>
          <a:prstGeom prst="rect">
            <a:avLst/>
          </a:prstGeom>
          <a:noFill/>
        </p:spPr>
        <p:txBody>
          <a:bodyPr wrap="square" rtlCol="0">
            <a:spAutoFit/>
          </a:bodyPr>
          <a:lstStyle/>
          <a:p>
            <a:pPr marL="514350" indent="-514350">
              <a:buFont typeface="+mj-lt"/>
              <a:buAutoNum type="arabicPeriod"/>
            </a:pPr>
            <a:r>
              <a:rPr lang="en-AU" sz="2800" dirty="0" smtClean="0"/>
              <a:t>A tomato is </a:t>
            </a:r>
            <a:r>
              <a:rPr lang="en-AU" sz="2800" b="1" dirty="0">
                <a:solidFill>
                  <a:srgbClr val="0082C8"/>
                </a:solidFill>
              </a:rPr>
              <a:t>95% </a:t>
            </a:r>
            <a:r>
              <a:rPr lang="en-AU" sz="2800" dirty="0"/>
              <a:t>water</a:t>
            </a:r>
          </a:p>
          <a:p>
            <a:pPr marL="514350" indent="-514350">
              <a:buFont typeface="+mj-lt"/>
              <a:buAutoNum type="arabicPeriod"/>
            </a:pPr>
            <a:endParaRPr lang="en-AU" sz="2000" dirty="0"/>
          </a:p>
          <a:p>
            <a:pPr marL="514350" indent="-514350">
              <a:buFont typeface="+mj-lt"/>
              <a:buAutoNum type="arabicPeriod"/>
            </a:pPr>
            <a:r>
              <a:rPr lang="en-AU" sz="2800" dirty="0"/>
              <a:t>Human brains are </a:t>
            </a:r>
            <a:r>
              <a:rPr lang="en-AU" sz="2800" b="1" dirty="0">
                <a:solidFill>
                  <a:srgbClr val="0082C8"/>
                </a:solidFill>
              </a:rPr>
              <a:t>60% </a:t>
            </a:r>
            <a:r>
              <a:rPr lang="en-AU" sz="2800" dirty="0"/>
              <a:t>water</a:t>
            </a:r>
          </a:p>
          <a:p>
            <a:pPr marL="514350" indent="-514350">
              <a:buFont typeface="+mj-lt"/>
              <a:buAutoNum type="arabicPeriod"/>
            </a:pPr>
            <a:endParaRPr lang="en-AU" sz="2000" dirty="0"/>
          </a:p>
          <a:p>
            <a:pPr marL="514350" indent="-514350">
              <a:buFont typeface="+mj-lt"/>
              <a:buAutoNum type="arabicPeriod"/>
            </a:pPr>
            <a:r>
              <a:rPr lang="en-AU" sz="2800" dirty="0" smtClean="0"/>
              <a:t>A chicken </a:t>
            </a:r>
            <a:r>
              <a:rPr lang="en-AU" sz="2800" dirty="0"/>
              <a:t>is </a:t>
            </a:r>
            <a:r>
              <a:rPr lang="en-AU" sz="2800" b="1" dirty="0" smtClean="0">
                <a:solidFill>
                  <a:srgbClr val="0081C7"/>
                </a:solidFill>
              </a:rPr>
              <a:t>75% </a:t>
            </a:r>
            <a:r>
              <a:rPr lang="en-AU" sz="2800" dirty="0" smtClean="0"/>
              <a:t>water</a:t>
            </a:r>
            <a:endParaRPr lang="en-AU" sz="2800" dirty="0"/>
          </a:p>
        </p:txBody>
      </p:sp>
      <p:pic>
        <p:nvPicPr>
          <p:cNvPr id="16" name="Picture 2" descr="Ladybug, Drop Of Water, Rain, Le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887" y="983759"/>
            <a:ext cx="3240000" cy="215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063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7" name="TextBox 16"/>
          <p:cNvSpPr txBox="1"/>
          <p:nvPr/>
        </p:nvSpPr>
        <p:spPr>
          <a:xfrm>
            <a:off x="344245" y="6370250"/>
            <a:ext cx="272471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1" u="none" strike="noStrike" kern="1200" cap="none" spc="0" normalizeH="0" baseline="0" noProof="0" dirty="0" smtClean="0">
                <a:ln>
                  <a:noFill/>
                </a:ln>
                <a:solidFill>
                  <a:prstClr val="black"/>
                </a:solidFill>
                <a:effectLst/>
                <a:uLnTx/>
                <a:uFillTx/>
                <a:latin typeface="Calibri" panose="020F0502020204030204"/>
                <a:ea typeface="+mn-ea"/>
                <a:cs typeface="+mn-cs"/>
              </a:rPr>
              <a:t>Image source: </a:t>
            </a:r>
            <a:r>
              <a:rPr kumimoji="0" lang="en-AU" sz="900" b="0" i="1" u="none" strike="noStrike" kern="1200" cap="none" spc="0" normalizeH="0" baseline="0" noProof="0" dirty="0">
                <a:ln>
                  <a:noFill/>
                </a:ln>
                <a:solidFill>
                  <a:prstClr val="black"/>
                </a:solidFill>
                <a:effectLst/>
                <a:uLnTx/>
                <a:uFillTx/>
                <a:latin typeface="Calibri" panose="020F0502020204030204"/>
                <a:ea typeface="+mn-ea"/>
                <a:cs typeface="+mn-cs"/>
              </a:rPr>
              <a:t>https://pixabay.com/</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20" y="2828312"/>
            <a:ext cx="3465607" cy="2160000"/>
          </a:xfrm>
          <a:prstGeom prst="rect">
            <a:avLst/>
          </a:prstGeom>
          <a:ln>
            <a:noFill/>
          </a:ln>
          <a:effectLst>
            <a:softEdge rad="112500"/>
          </a:effectLst>
        </p:spPr>
      </p:pic>
      <p:pic>
        <p:nvPicPr>
          <p:cNvPr id="14" name="Picture 13" descr="Related image"/>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l="15992" b="5251"/>
          <a:stretch/>
        </p:blipFill>
        <p:spPr bwMode="auto">
          <a:xfrm>
            <a:off x="3236399" y="2821983"/>
            <a:ext cx="2451571" cy="2160000"/>
          </a:xfrm>
          <a:prstGeom prst="rect">
            <a:avLst/>
          </a:prstGeom>
          <a:ln>
            <a:noFill/>
          </a:ln>
          <a:effectLst>
            <a:softEdge rad="112500"/>
          </a:effectLst>
          <a:extLst>
            <a:ext uri="{53640926-AAD7-44D8-BBD7-CCE9431645EC}">
              <a14:shadowObscured xmlns:a14="http://schemas.microsoft.com/office/drawing/2010/main"/>
            </a:ext>
          </a:extLst>
        </p:spPr>
      </p:pic>
      <p:pic>
        <p:nvPicPr>
          <p:cNvPr id="20" name="Picture 19" descr="Image result for boiling kettle"/>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37617" t="25134" r="-2623"/>
          <a:stretch/>
        </p:blipFill>
        <p:spPr bwMode="auto">
          <a:xfrm>
            <a:off x="5666863" y="2834059"/>
            <a:ext cx="3335471" cy="2160000"/>
          </a:xfrm>
          <a:prstGeom prst="rect">
            <a:avLst/>
          </a:prstGeom>
          <a:ln>
            <a:noFill/>
          </a:ln>
          <a:effectLst>
            <a:softEdge rad="112500"/>
          </a:effectLst>
        </p:spPr>
      </p:pic>
      <p:sp>
        <p:nvSpPr>
          <p:cNvPr id="21" name="Title 1"/>
          <p:cNvSpPr txBox="1">
            <a:spLocks/>
          </p:cNvSpPr>
          <p:nvPr/>
        </p:nvSpPr>
        <p:spPr>
          <a:xfrm>
            <a:off x="768285" y="752836"/>
            <a:ext cx="7611323" cy="7501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dirty="0" smtClean="0">
                <a:ln/>
                <a:latin typeface="+mn-lt"/>
                <a:ea typeface="+mn-ea"/>
                <a:cs typeface="+mn-cs"/>
              </a:rPr>
              <a:t>Three States of Matter: </a:t>
            </a:r>
            <a:r>
              <a:rPr lang="en-AU" sz="5400" b="1" dirty="0" smtClean="0">
                <a:ln/>
                <a:solidFill>
                  <a:srgbClr val="0082C8"/>
                </a:solidFill>
                <a:latin typeface="+mn-lt"/>
                <a:ea typeface="+mn-ea"/>
                <a:cs typeface="+mn-cs"/>
              </a:rPr>
              <a:t/>
            </a:r>
            <a:br>
              <a:rPr lang="en-AU" sz="5400" b="1" dirty="0" smtClean="0">
                <a:ln/>
                <a:solidFill>
                  <a:srgbClr val="0082C8"/>
                </a:solidFill>
                <a:latin typeface="+mn-lt"/>
                <a:ea typeface="+mn-ea"/>
                <a:cs typeface="+mn-cs"/>
              </a:rPr>
            </a:br>
            <a:r>
              <a:rPr lang="en-AU" sz="5400" b="1" dirty="0" smtClean="0">
                <a:ln/>
                <a:solidFill>
                  <a:srgbClr val="0082C8"/>
                </a:solidFill>
                <a:latin typeface="+mn-lt"/>
                <a:ea typeface="+mn-ea"/>
                <a:cs typeface="+mn-cs"/>
              </a:rPr>
              <a:t>Solid, Liquid, Gas</a:t>
            </a:r>
            <a:endParaRPr lang="en-AU" sz="5400" b="1" dirty="0">
              <a:ln/>
              <a:solidFill>
                <a:srgbClr val="0082C8"/>
              </a:solidFill>
              <a:latin typeface="+mn-lt"/>
              <a:ea typeface="+mn-ea"/>
              <a:cs typeface="+mn-cs"/>
            </a:endParaRPr>
          </a:p>
        </p:txBody>
      </p:sp>
    </p:spTree>
    <p:extLst>
      <p:ext uri="{BB962C8B-B14F-4D97-AF65-F5344CB8AC3E}">
        <p14:creationId xmlns:p14="http://schemas.microsoft.com/office/powerpoint/2010/main" val="292600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7" name="TextBox 16"/>
          <p:cNvSpPr txBox="1"/>
          <p:nvPr/>
        </p:nvSpPr>
        <p:spPr>
          <a:xfrm>
            <a:off x="344245" y="6370250"/>
            <a:ext cx="272471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1" u="none" strike="noStrike" kern="1200" cap="none" spc="0" normalizeH="0" baseline="0" noProof="0" dirty="0" smtClean="0">
                <a:ln>
                  <a:noFill/>
                </a:ln>
                <a:solidFill>
                  <a:prstClr val="black"/>
                </a:solidFill>
                <a:effectLst/>
                <a:uLnTx/>
                <a:uFillTx/>
                <a:latin typeface="Calibri" panose="020F0502020204030204"/>
                <a:ea typeface="+mn-ea"/>
                <a:cs typeface="+mn-cs"/>
              </a:rPr>
              <a:t>Image source: </a:t>
            </a:r>
            <a:r>
              <a:rPr kumimoji="0" lang="en-AU" sz="900" b="0" i="1" u="none" strike="noStrike" kern="1200" cap="none" spc="0" normalizeH="0" baseline="0" noProof="0" dirty="0">
                <a:ln>
                  <a:noFill/>
                </a:ln>
                <a:solidFill>
                  <a:prstClr val="black"/>
                </a:solidFill>
                <a:effectLst/>
                <a:uLnTx/>
                <a:uFillTx/>
                <a:latin typeface="Calibri" panose="020F0502020204030204"/>
                <a:ea typeface="+mn-ea"/>
                <a:cs typeface="+mn-cs"/>
              </a:rPr>
              <a:t>https://pixabay.com/</a:t>
            </a:r>
          </a:p>
        </p:txBody>
      </p:sp>
      <p:sp>
        <p:nvSpPr>
          <p:cNvPr id="21" name="Title 1"/>
          <p:cNvSpPr txBox="1">
            <a:spLocks/>
          </p:cNvSpPr>
          <p:nvPr/>
        </p:nvSpPr>
        <p:spPr>
          <a:xfrm>
            <a:off x="648182" y="783336"/>
            <a:ext cx="8282609" cy="7501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dirty="0" smtClean="0">
                <a:ln/>
                <a:latin typeface="+mn-lt"/>
                <a:ea typeface="+mn-ea"/>
                <a:cs typeface="+mn-cs"/>
              </a:rPr>
              <a:t>All matter is made of… </a:t>
            </a:r>
          </a:p>
          <a:p>
            <a:pPr algn="ctr"/>
            <a:r>
              <a:rPr lang="en-AU" sz="5400" b="1" dirty="0" smtClean="0">
                <a:ln/>
                <a:solidFill>
                  <a:srgbClr val="0082C8"/>
                </a:solidFill>
                <a:latin typeface="+mn-lt"/>
                <a:ea typeface="+mn-ea"/>
                <a:cs typeface="+mn-cs"/>
              </a:rPr>
              <a:t>Atoms!</a:t>
            </a:r>
            <a:endParaRPr lang="en-AU" sz="5400" b="1" dirty="0">
              <a:ln/>
              <a:solidFill>
                <a:srgbClr val="0082C8"/>
              </a:solidFill>
              <a:latin typeface="+mn-lt"/>
              <a:ea typeface="+mn-ea"/>
              <a:cs typeface="+mn-cs"/>
            </a:endParaRPr>
          </a:p>
        </p:txBody>
      </p:sp>
      <p:pic>
        <p:nvPicPr>
          <p:cNvPr id="3074" name="Picture 2" descr="Balls, Circles, Shapes, Sphere, Symbol"/>
          <p:cNvPicPr>
            <a:picLocks noChangeAspect="1" noChangeArrowheads="1"/>
          </p:cNvPicPr>
          <p:nvPr/>
        </p:nvPicPr>
        <p:blipFill rotWithShape="1">
          <a:blip r:embed="rId3">
            <a:extLst>
              <a:ext uri="{28A0092B-C50C-407E-A947-70E740481C1C}">
                <a14:useLocalDpi xmlns:a14="http://schemas.microsoft.com/office/drawing/2010/main" val="0"/>
              </a:ext>
            </a:extLst>
          </a:blip>
          <a:srcRect t="-3242" b="-2413"/>
          <a:stretch/>
        </p:blipFill>
        <p:spPr bwMode="auto">
          <a:xfrm>
            <a:off x="645532" y="2602816"/>
            <a:ext cx="5047706" cy="30021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croscope, Research, Examine, School,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485" y="2578738"/>
            <a:ext cx="3050278" cy="30502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0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7" name="TextBox 16"/>
          <p:cNvSpPr txBox="1"/>
          <p:nvPr/>
        </p:nvSpPr>
        <p:spPr>
          <a:xfrm>
            <a:off x="344245" y="6370250"/>
            <a:ext cx="272471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1" u="none" strike="noStrike" kern="1200" cap="none" spc="0" normalizeH="0" baseline="0" noProof="0" dirty="0" smtClean="0">
                <a:ln>
                  <a:noFill/>
                </a:ln>
                <a:solidFill>
                  <a:prstClr val="black"/>
                </a:solidFill>
                <a:effectLst/>
                <a:uLnTx/>
                <a:uFillTx/>
                <a:latin typeface="Calibri" panose="020F0502020204030204"/>
                <a:ea typeface="+mn-ea"/>
                <a:cs typeface="+mn-cs"/>
              </a:rPr>
              <a:t>Image source: SMART and https</a:t>
            </a:r>
            <a:r>
              <a:rPr kumimoji="0" lang="en-AU" sz="900" b="0" i="1" u="none" strike="noStrike" kern="1200" cap="none" spc="0" normalizeH="0" baseline="0" noProof="0" dirty="0">
                <a:ln>
                  <a:noFill/>
                </a:ln>
                <a:solidFill>
                  <a:prstClr val="black"/>
                </a:solidFill>
                <a:effectLst/>
                <a:uLnTx/>
                <a:uFillTx/>
                <a:latin typeface="Calibri" panose="020F0502020204030204"/>
                <a:ea typeface="+mn-ea"/>
                <a:cs typeface="+mn-cs"/>
              </a:rPr>
              <a:t>://pixabay.com/</a:t>
            </a:r>
          </a:p>
        </p:txBody>
      </p:sp>
      <p:sp>
        <p:nvSpPr>
          <p:cNvPr id="21" name="Title 1"/>
          <p:cNvSpPr txBox="1">
            <a:spLocks/>
          </p:cNvSpPr>
          <p:nvPr/>
        </p:nvSpPr>
        <p:spPr>
          <a:xfrm>
            <a:off x="2038764" y="464868"/>
            <a:ext cx="5187819" cy="7501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b="1" smtClean="0">
                <a:ln/>
                <a:solidFill>
                  <a:srgbClr val="0082C8"/>
                </a:solidFill>
                <a:latin typeface="+mn-lt"/>
                <a:ea typeface="+mn-ea"/>
                <a:cs typeface="+mn-cs"/>
              </a:rPr>
              <a:t>Atoms are tiny!</a:t>
            </a:r>
            <a:endParaRPr lang="en-AU" sz="5400" b="1" dirty="0">
              <a:ln/>
              <a:solidFill>
                <a:srgbClr val="0082C8"/>
              </a:solidFill>
              <a:latin typeface="+mn-lt"/>
              <a:ea typeface="+mn-ea"/>
              <a:cs typeface="+mn-cs"/>
            </a:endParaRPr>
          </a:p>
        </p:txBody>
      </p:sp>
      <p:pic>
        <p:nvPicPr>
          <p:cNvPr id="3076" name="Picture 4" descr="Beaker, Chemistry, Empty, Glasswares, Lab, Labora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348" y="1642285"/>
            <a:ext cx="2160000" cy="262259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851143" y="2891313"/>
            <a:ext cx="1880409" cy="1122663"/>
            <a:chOff x="845671" y="3027171"/>
            <a:chExt cx="1880409" cy="1122663"/>
          </a:xfrm>
        </p:grpSpPr>
        <p:grpSp>
          <p:nvGrpSpPr>
            <p:cNvPr id="4" name="Group 3"/>
            <p:cNvGrpSpPr/>
            <p:nvPr/>
          </p:nvGrpSpPr>
          <p:grpSpPr>
            <a:xfrm>
              <a:off x="845671" y="3863923"/>
              <a:ext cx="626637" cy="282468"/>
              <a:chOff x="3696570" y="4363864"/>
              <a:chExt cx="720000" cy="344508"/>
            </a:xfrm>
          </p:grpSpPr>
          <p:pic>
            <p:nvPicPr>
              <p:cNvPr id="24"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1472308" y="3867366"/>
              <a:ext cx="626637" cy="282468"/>
              <a:chOff x="3696570" y="4363864"/>
              <a:chExt cx="720000" cy="344508"/>
            </a:xfrm>
          </p:grpSpPr>
          <p:pic>
            <p:nvPicPr>
              <p:cNvPr id="46"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845671" y="3588093"/>
              <a:ext cx="626637" cy="282468"/>
              <a:chOff x="3696570" y="4363864"/>
              <a:chExt cx="720000" cy="344508"/>
            </a:xfrm>
          </p:grpSpPr>
          <p:pic>
            <p:nvPicPr>
              <p:cNvPr id="49"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p:cNvGrpSpPr/>
            <p:nvPr/>
          </p:nvGrpSpPr>
          <p:grpSpPr>
            <a:xfrm>
              <a:off x="1472308" y="3592875"/>
              <a:ext cx="626637" cy="282468"/>
              <a:chOff x="3696570" y="4363864"/>
              <a:chExt cx="720000" cy="344508"/>
            </a:xfrm>
          </p:grpSpPr>
          <p:pic>
            <p:nvPicPr>
              <p:cNvPr id="52"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2098945" y="3863922"/>
              <a:ext cx="626637" cy="282468"/>
              <a:chOff x="3696570" y="4363864"/>
              <a:chExt cx="720000" cy="344508"/>
            </a:xfrm>
          </p:grpSpPr>
          <p:pic>
            <p:nvPicPr>
              <p:cNvPr id="55"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p:cNvGrpSpPr/>
            <p:nvPr/>
          </p:nvGrpSpPr>
          <p:grpSpPr>
            <a:xfrm>
              <a:off x="2098220" y="3586791"/>
              <a:ext cx="626637" cy="282468"/>
              <a:chOff x="3696570" y="4363864"/>
              <a:chExt cx="720000" cy="344508"/>
            </a:xfrm>
          </p:grpSpPr>
          <p:pic>
            <p:nvPicPr>
              <p:cNvPr id="58"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p:nvPr/>
          </p:nvGrpSpPr>
          <p:grpSpPr>
            <a:xfrm>
              <a:off x="846894" y="3304322"/>
              <a:ext cx="626637" cy="282468"/>
              <a:chOff x="3696570" y="4363864"/>
              <a:chExt cx="720000" cy="344508"/>
            </a:xfrm>
          </p:grpSpPr>
          <p:pic>
            <p:nvPicPr>
              <p:cNvPr id="61"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1473531" y="3309104"/>
              <a:ext cx="626637" cy="282468"/>
              <a:chOff x="3696570" y="4363864"/>
              <a:chExt cx="720000" cy="344508"/>
            </a:xfrm>
          </p:grpSpPr>
          <p:pic>
            <p:nvPicPr>
              <p:cNvPr id="64"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846894" y="3028492"/>
              <a:ext cx="626637" cy="282468"/>
              <a:chOff x="3696570" y="4363864"/>
              <a:chExt cx="720000" cy="344508"/>
            </a:xfrm>
          </p:grpSpPr>
          <p:pic>
            <p:nvPicPr>
              <p:cNvPr id="67"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p:cNvGrpSpPr/>
            <p:nvPr/>
          </p:nvGrpSpPr>
          <p:grpSpPr>
            <a:xfrm>
              <a:off x="1473531" y="3027171"/>
              <a:ext cx="626637" cy="282468"/>
              <a:chOff x="3696570" y="4363864"/>
              <a:chExt cx="720000" cy="344508"/>
            </a:xfrm>
          </p:grpSpPr>
          <p:pic>
            <p:nvPicPr>
              <p:cNvPr id="70"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2095405" y="3304321"/>
              <a:ext cx="626637" cy="282468"/>
              <a:chOff x="3696570" y="4363864"/>
              <a:chExt cx="720000" cy="344508"/>
            </a:xfrm>
          </p:grpSpPr>
          <p:pic>
            <p:nvPicPr>
              <p:cNvPr id="73"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Group 74"/>
            <p:cNvGrpSpPr/>
            <p:nvPr/>
          </p:nvGrpSpPr>
          <p:grpSpPr>
            <a:xfrm>
              <a:off x="2099443" y="3027190"/>
              <a:ext cx="626637" cy="282468"/>
              <a:chOff x="3696570" y="4363864"/>
              <a:chExt cx="720000" cy="344508"/>
            </a:xfrm>
          </p:grpSpPr>
          <p:pic>
            <p:nvPicPr>
              <p:cNvPr id="76"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96570" y="4363865"/>
                <a:ext cx="360000" cy="34450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56570" y="4363864"/>
                <a:ext cx="360000" cy="34450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922" y="5147774"/>
            <a:ext cx="1444002" cy="900000"/>
          </a:xfrm>
          <a:prstGeom prst="rect">
            <a:avLst/>
          </a:prstGeom>
          <a:ln>
            <a:noFill/>
          </a:ln>
          <a:effectLst>
            <a:softEdge rad="112500"/>
          </a:effectLst>
        </p:spPr>
      </p:pic>
      <p:sp>
        <p:nvSpPr>
          <p:cNvPr id="82" name="Title 1"/>
          <p:cNvSpPr txBox="1">
            <a:spLocks/>
          </p:cNvSpPr>
          <p:nvPr/>
        </p:nvSpPr>
        <p:spPr>
          <a:xfrm>
            <a:off x="982960" y="4491642"/>
            <a:ext cx="8004654" cy="7501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dirty="0" smtClean="0">
                <a:ln/>
                <a:latin typeface="+mn-lt"/>
                <a:ea typeface="+mn-ea"/>
                <a:cs typeface="+mn-cs"/>
              </a:rPr>
              <a:t> Solid  	         Liquid        	   Gas</a:t>
            </a:r>
            <a:endParaRPr lang="en-AU" sz="4000" dirty="0">
              <a:ln/>
              <a:solidFill>
                <a:srgbClr val="0082C8"/>
              </a:solidFill>
              <a:latin typeface="+mn-lt"/>
              <a:ea typeface="+mn-ea"/>
              <a:cs typeface="+mn-cs"/>
            </a:endParaRPr>
          </a:p>
        </p:txBody>
      </p:sp>
      <p:pic>
        <p:nvPicPr>
          <p:cNvPr id="83" name="Picture 4" descr="Beaker, Chemistry, Empty, Glasswares, Lab, Labora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036" y="1631779"/>
            <a:ext cx="2160000" cy="262259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Beaker, Chemistry, Empty, Glasswares, Lab, Labora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390" y="1608201"/>
            <a:ext cx="2160000" cy="2622597"/>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52695" y="3657060"/>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099783" y="3766911"/>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562351" y="3869297"/>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956547" y="3734702"/>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809354" y="3375956"/>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215580" y="3473687"/>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609776" y="3547379"/>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5121261" y="3455399"/>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651716" y="2990659"/>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586486" y="3165513"/>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144728" y="3188205"/>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985287" y="3159985"/>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3931340" y="2878067"/>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779893" y="2879802"/>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4340557" y="2887239"/>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5085426" y="2705548"/>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6763418" y="2292032"/>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7088767" y="3156497"/>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6417461" y="2943077"/>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7572404" y="1991754"/>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6523928" y="3720433"/>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7710084" y="2812349"/>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7659401" y="3586830"/>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descr="Related image"/>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l="15992" b="5251"/>
          <a:stretch/>
        </p:blipFill>
        <p:spPr bwMode="auto">
          <a:xfrm>
            <a:off x="4076560" y="5140836"/>
            <a:ext cx="1021488" cy="900000"/>
          </a:xfrm>
          <a:prstGeom prst="rect">
            <a:avLst/>
          </a:prstGeom>
          <a:ln>
            <a:noFill/>
          </a:ln>
          <a:effectLst>
            <a:softEdge rad="112500"/>
          </a:effectLst>
          <a:extLst>
            <a:ext uri="{53640926-AAD7-44D8-BBD7-CCE9431645EC}">
              <a14:shadowObscured xmlns:a14="http://schemas.microsoft.com/office/drawing/2010/main"/>
            </a:ext>
          </a:extLst>
        </p:spPr>
      </p:pic>
      <p:pic>
        <p:nvPicPr>
          <p:cNvPr id="148" name="Picture 147" descr="Image result for boiling kettle"/>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37617" t="25134" r="-2623"/>
          <a:stretch/>
        </p:blipFill>
        <p:spPr bwMode="auto">
          <a:xfrm>
            <a:off x="6707196" y="5140836"/>
            <a:ext cx="1389779" cy="900000"/>
          </a:xfrm>
          <a:prstGeom prst="rect">
            <a:avLst/>
          </a:prstGeom>
          <a:ln>
            <a:noFill/>
          </a:ln>
          <a:effectLst>
            <a:softEdge rad="112500"/>
          </a:effectLst>
        </p:spPr>
      </p:pic>
      <p:pic>
        <p:nvPicPr>
          <p:cNvPr id="149"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7099071" y="2602375"/>
            <a:ext cx="313319" cy="28246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Balls, Circles, Shapes, Sphere, Symb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8" t="35898" r="74062" b="30337"/>
          <a:stretch/>
        </p:blipFill>
        <p:spPr bwMode="auto">
          <a:xfrm>
            <a:off x="7139340" y="3798293"/>
            <a:ext cx="313319" cy="28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07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2200080" y="393902"/>
            <a:ext cx="6711092" cy="11515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smtClean="0">
                <a:ln/>
                <a:solidFill>
                  <a:srgbClr val="0082C8"/>
                </a:solidFill>
                <a:latin typeface="+mn-lt"/>
                <a:ea typeface="+mn-ea"/>
                <a:cs typeface="+mn-cs"/>
              </a:rPr>
              <a:t>H</a:t>
            </a:r>
            <a:r>
              <a:rPr lang="en-AU" sz="5400" b="1" baseline="-25000" dirty="0" smtClean="0">
                <a:ln/>
                <a:solidFill>
                  <a:srgbClr val="0082C8"/>
                </a:solidFill>
                <a:latin typeface="+mn-lt"/>
                <a:ea typeface="+mn-ea"/>
                <a:cs typeface="+mn-cs"/>
              </a:rPr>
              <a:t>2</a:t>
            </a:r>
            <a:r>
              <a:rPr lang="en-AU" sz="5400" b="1" dirty="0" smtClean="0">
                <a:ln/>
                <a:solidFill>
                  <a:srgbClr val="0082C8"/>
                </a:solidFill>
                <a:latin typeface="+mn-lt"/>
                <a:ea typeface="+mn-ea"/>
                <a:cs typeface="+mn-cs"/>
              </a:rPr>
              <a:t>O Water Molecules!</a:t>
            </a:r>
            <a:endParaRPr lang="en-AU" sz="5400" b="1" dirty="0">
              <a:ln/>
              <a:solidFill>
                <a:srgbClr val="0082C8"/>
              </a:solidFill>
              <a:latin typeface="+mn-lt"/>
              <a:ea typeface="+mn-ea"/>
              <a:cs typeface="+mn-cs"/>
            </a:endParaRPr>
          </a:p>
        </p:txBody>
      </p:sp>
      <p:sp>
        <p:nvSpPr>
          <p:cNvPr id="13" name="TextBox 12"/>
          <p:cNvSpPr txBox="1"/>
          <p:nvPr/>
        </p:nvSpPr>
        <p:spPr>
          <a:xfrm>
            <a:off x="5900790" y="1523429"/>
            <a:ext cx="3157865" cy="461665"/>
          </a:xfrm>
          <a:prstGeom prst="rect">
            <a:avLst/>
          </a:prstGeom>
          <a:noFill/>
        </p:spPr>
        <p:txBody>
          <a:bodyPr wrap="square" rtlCol="0">
            <a:spAutoFit/>
          </a:bodyPr>
          <a:lstStyle/>
          <a:p>
            <a:endParaRPr lang="en-AU" sz="2400" dirty="0"/>
          </a:p>
        </p:txBody>
      </p:sp>
      <p:sp>
        <p:nvSpPr>
          <p:cNvPr id="27" name="Rectangle 26"/>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7" name="TextBox 36">
            <a:extLst>
              <a:ext uri="{FF2B5EF4-FFF2-40B4-BE49-F238E27FC236}">
                <a16:creationId xmlns:a16="http://schemas.microsoft.com/office/drawing/2014/main" xmlns="" id="{73C718A0-254B-4E4B-B987-DCC8485AA72B}"/>
              </a:ext>
            </a:extLst>
          </p:cNvPr>
          <p:cNvSpPr txBox="1"/>
          <p:nvPr/>
        </p:nvSpPr>
        <p:spPr>
          <a:xfrm>
            <a:off x="2502827" y="3804166"/>
            <a:ext cx="750298" cy="646331"/>
          </a:xfrm>
          <a:prstGeom prst="rect">
            <a:avLst/>
          </a:prstGeom>
          <a:noFill/>
        </p:spPr>
        <p:txBody>
          <a:bodyPr wrap="square" rtlCol="0">
            <a:spAutoFit/>
          </a:bodyPr>
          <a:lstStyle/>
          <a:p>
            <a:r>
              <a:rPr lang="el-GR" sz="3600" dirty="0">
                <a:solidFill>
                  <a:schemeClr val="bg1"/>
                </a:solidFill>
              </a:rPr>
              <a:t>δ </a:t>
            </a:r>
            <a:r>
              <a:rPr lang="en-GB" sz="3600" dirty="0" smtClean="0">
                <a:solidFill>
                  <a:schemeClr val="bg1"/>
                </a:solidFill>
              </a:rPr>
              <a:t>-</a:t>
            </a:r>
            <a:endParaRPr lang="en-GB" sz="3600" dirty="0">
              <a:solidFill>
                <a:schemeClr val="bg1"/>
              </a:solidFill>
            </a:endParaRPr>
          </a:p>
        </p:txBody>
      </p:sp>
      <p:sp>
        <p:nvSpPr>
          <p:cNvPr id="39" name="TextBox 38">
            <a:extLst>
              <a:ext uri="{FF2B5EF4-FFF2-40B4-BE49-F238E27FC236}">
                <a16:creationId xmlns:a16="http://schemas.microsoft.com/office/drawing/2014/main" xmlns="" id="{83858D02-E5F1-484D-B3FD-EF1F9EAC3536}"/>
              </a:ext>
            </a:extLst>
          </p:cNvPr>
          <p:cNvSpPr txBox="1"/>
          <p:nvPr/>
        </p:nvSpPr>
        <p:spPr>
          <a:xfrm>
            <a:off x="2350701" y="7325682"/>
            <a:ext cx="2585545" cy="769441"/>
          </a:xfrm>
          <a:prstGeom prst="rect">
            <a:avLst/>
          </a:prstGeom>
          <a:noFill/>
        </p:spPr>
        <p:txBody>
          <a:bodyPr wrap="square" rtlCol="0">
            <a:spAutoFit/>
          </a:bodyPr>
          <a:lstStyle/>
          <a:p>
            <a:r>
              <a:rPr lang="en-GB" sz="4400" dirty="0"/>
              <a:t>H</a:t>
            </a:r>
            <a:r>
              <a:rPr lang="en-GB" sz="4400" baseline="-25000" dirty="0"/>
              <a:t>2</a:t>
            </a:r>
            <a:r>
              <a:rPr lang="en-GB" sz="4400" dirty="0"/>
              <a:t>O</a:t>
            </a:r>
          </a:p>
        </p:txBody>
      </p:sp>
      <p:grpSp>
        <p:nvGrpSpPr>
          <p:cNvPr id="5" name="Group 4"/>
          <p:cNvGrpSpPr/>
          <p:nvPr/>
        </p:nvGrpSpPr>
        <p:grpSpPr>
          <a:xfrm>
            <a:off x="703067" y="1530936"/>
            <a:ext cx="3096718" cy="1629688"/>
            <a:chOff x="621904" y="1755889"/>
            <a:chExt cx="3096718" cy="1629688"/>
          </a:xfrm>
        </p:grpSpPr>
        <p:sp>
          <p:nvSpPr>
            <p:cNvPr id="25" name="Oval 24">
              <a:extLst>
                <a:ext uri="{FF2B5EF4-FFF2-40B4-BE49-F238E27FC236}">
                  <a16:creationId xmlns:a16="http://schemas.microsoft.com/office/drawing/2014/main" xmlns="" id="{36925556-F528-4AE5-81FE-8A58869D549E}"/>
                </a:ext>
              </a:extLst>
            </p:cNvPr>
            <p:cNvSpPr/>
            <p:nvPr/>
          </p:nvSpPr>
          <p:spPr>
            <a:xfrm rot="4713578">
              <a:off x="621904" y="1755889"/>
              <a:ext cx="1620000" cy="1620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xmlns="" id="{36925556-F528-4AE5-81FE-8A58869D549E}"/>
                </a:ext>
              </a:extLst>
            </p:cNvPr>
            <p:cNvSpPr/>
            <p:nvPr/>
          </p:nvSpPr>
          <p:spPr>
            <a:xfrm rot="4713578">
              <a:off x="2098622" y="1765577"/>
              <a:ext cx="1620000" cy="1620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619042" y="4501543"/>
            <a:ext cx="1728408" cy="959500"/>
            <a:chOff x="848601" y="4012066"/>
            <a:chExt cx="1728408" cy="959500"/>
          </a:xfrm>
        </p:grpSpPr>
        <p:sp>
          <p:nvSpPr>
            <p:cNvPr id="30" name="Oval 29">
              <a:extLst>
                <a:ext uri="{FF2B5EF4-FFF2-40B4-BE49-F238E27FC236}">
                  <a16:creationId xmlns:a16="http://schemas.microsoft.com/office/drawing/2014/main" xmlns="" id="{952C250A-6946-4FDD-8B9A-28A1D5C4849E}"/>
                </a:ext>
              </a:extLst>
            </p:cNvPr>
            <p:cNvSpPr/>
            <p:nvPr/>
          </p:nvSpPr>
          <p:spPr>
            <a:xfrm rot="4713578">
              <a:off x="848601" y="4071566"/>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xmlns="" id="{952C250A-6946-4FDD-8B9A-28A1D5C4849E}"/>
                </a:ext>
              </a:extLst>
            </p:cNvPr>
            <p:cNvSpPr/>
            <p:nvPr/>
          </p:nvSpPr>
          <p:spPr>
            <a:xfrm rot="4713578">
              <a:off x="1677009" y="4012066"/>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1750080" y="5446741"/>
            <a:ext cx="1728408" cy="959500"/>
            <a:chOff x="2431017" y="4954219"/>
            <a:chExt cx="1728408" cy="959500"/>
          </a:xfrm>
        </p:grpSpPr>
        <p:sp>
          <p:nvSpPr>
            <p:cNvPr id="45" name="Oval 44">
              <a:extLst>
                <a:ext uri="{FF2B5EF4-FFF2-40B4-BE49-F238E27FC236}">
                  <a16:creationId xmlns:a16="http://schemas.microsoft.com/office/drawing/2014/main" xmlns="" id="{952C250A-6946-4FDD-8B9A-28A1D5C4849E}"/>
                </a:ext>
              </a:extLst>
            </p:cNvPr>
            <p:cNvSpPr/>
            <p:nvPr/>
          </p:nvSpPr>
          <p:spPr>
            <a:xfrm rot="4713578">
              <a:off x="2431017" y="5013719"/>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xmlns="" id="{952C250A-6946-4FDD-8B9A-28A1D5C4849E}"/>
                </a:ext>
              </a:extLst>
            </p:cNvPr>
            <p:cNvSpPr/>
            <p:nvPr/>
          </p:nvSpPr>
          <p:spPr>
            <a:xfrm rot="4713578">
              <a:off x="3259425" y="4954219"/>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itle 1"/>
          <p:cNvSpPr txBox="1">
            <a:spLocks/>
          </p:cNvSpPr>
          <p:nvPr/>
        </p:nvSpPr>
        <p:spPr>
          <a:xfrm>
            <a:off x="448885" y="3219557"/>
            <a:ext cx="4563021" cy="7723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200" dirty="0">
                <a:ln/>
                <a:solidFill>
                  <a:srgbClr val="0691CF"/>
                </a:solidFill>
                <a:latin typeface="+mn-lt"/>
                <a:ea typeface="+mn-ea"/>
                <a:cs typeface="+mn-cs"/>
              </a:rPr>
              <a:t>1 Oxygen </a:t>
            </a:r>
            <a:r>
              <a:rPr lang="en-AU" sz="2200" dirty="0" smtClean="0">
                <a:ln/>
                <a:solidFill>
                  <a:srgbClr val="0691CF"/>
                </a:solidFill>
                <a:latin typeface="+mn-lt"/>
                <a:ea typeface="+mn-ea"/>
                <a:cs typeface="+mn-cs"/>
              </a:rPr>
              <a:t>molecule (2 oxygen atoms)</a:t>
            </a:r>
          </a:p>
          <a:p>
            <a:pPr algn="ctr">
              <a:lnSpc>
                <a:spcPct val="100000"/>
              </a:lnSpc>
            </a:pPr>
            <a:r>
              <a:rPr lang="en-AU" sz="3600" dirty="0">
                <a:ln/>
                <a:solidFill>
                  <a:srgbClr val="0691CF"/>
                </a:solidFill>
                <a:latin typeface="+mn-lt"/>
                <a:ea typeface="+mn-ea"/>
                <a:cs typeface="+mn-cs"/>
              </a:rPr>
              <a:t>+</a:t>
            </a:r>
            <a:endParaRPr lang="en-AU" sz="6000" dirty="0">
              <a:ln/>
              <a:solidFill>
                <a:srgbClr val="0082C8"/>
              </a:solidFill>
              <a:latin typeface="+mn-lt"/>
              <a:ea typeface="+mn-ea"/>
              <a:cs typeface="+mn-cs"/>
            </a:endParaRPr>
          </a:p>
        </p:txBody>
      </p:sp>
      <p:sp>
        <p:nvSpPr>
          <p:cNvPr id="54" name="Title 1"/>
          <p:cNvSpPr txBox="1">
            <a:spLocks/>
          </p:cNvSpPr>
          <p:nvPr/>
        </p:nvSpPr>
        <p:spPr>
          <a:xfrm>
            <a:off x="241308" y="4042216"/>
            <a:ext cx="5129678" cy="7723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2200" dirty="0" smtClean="0">
                <a:ln/>
                <a:solidFill>
                  <a:srgbClr val="0691CF"/>
                </a:solidFill>
                <a:latin typeface="+mn-lt"/>
                <a:ea typeface="+mn-ea"/>
                <a:cs typeface="+mn-cs"/>
              </a:rPr>
              <a:t>2 Hydrogen molecules (4 hydrogen atoms)</a:t>
            </a:r>
            <a:endParaRPr lang="en-AU" sz="4000" dirty="0">
              <a:ln/>
              <a:solidFill>
                <a:srgbClr val="0082C8"/>
              </a:solidFill>
              <a:latin typeface="+mn-lt"/>
              <a:ea typeface="+mn-ea"/>
              <a:cs typeface="+mn-cs"/>
            </a:endParaRPr>
          </a:p>
        </p:txBody>
      </p:sp>
      <p:cxnSp>
        <p:nvCxnSpPr>
          <p:cNvPr id="14" name="Straight Arrow Connector 13"/>
          <p:cNvCxnSpPr>
            <a:endCxn id="13" idx="1"/>
          </p:cNvCxnSpPr>
          <p:nvPr/>
        </p:nvCxnSpPr>
        <p:spPr>
          <a:xfrm>
            <a:off x="4874525" y="1172550"/>
            <a:ext cx="1026265" cy="5817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5" name="Title 1"/>
          <p:cNvSpPr txBox="1">
            <a:spLocks/>
          </p:cNvSpPr>
          <p:nvPr/>
        </p:nvSpPr>
        <p:spPr>
          <a:xfrm>
            <a:off x="4262680" y="5249283"/>
            <a:ext cx="2792766" cy="7723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AU" sz="2200" dirty="0" smtClean="0">
                <a:ln/>
                <a:solidFill>
                  <a:srgbClr val="0691CF"/>
                </a:solidFill>
                <a:latin typeface="+mn-lt"/>
                <a:ea typeface="+mn-ea"/>
                <a:cs typeface="+mn-cs"/>
              </a:rPr>
              <a:t>Can combine to create</a:t>
            </a:r>
            <a:br>
              <a:rPr lang="en-AU" sz="2200" dirty="0" smtClean="0">
                <a:ln/>
                <a:solidFill>
                  <a:srgbClr val="0691CF"/>
                </a:solidFill>
                <a:latin typeface="+mn-lt"/>
                <a:ea typeface="+mn-ea"/>
                <a:cs typeface="+mn-cs"/>
              </a:rPr>
            </a:br>
            <a:r>
              <a:rPr lang="en-AU" sz="2200" dirty="0" smtClean="0">
                <a:ln/>
                <a:solidFill>
                  <a:srgbClr val="0691CF"/>
                </a:solidFill>
                <a:latin typeface="+mn-lt"/>
                <a:ea typeface="+mn-ea"/>
                <a:cs typeface="+mn-cs"/>
              </a:rPr>
              <a:t>2 water molecules!</a:t>
            </a:r>
            <a:endParaRPr lang="en-AU" sz="4000" dirty="0">
              <a:ln/>
              <a:solidFill>
                <a:srgbClr val="0082C8"/>
              </a:solidFill>
              <a:latin typeface="+mn-lt"/>
              <a:ea typeface="+mn-ea"/>
              <a:cs typeface="+mn-cs"/>
            </a:endParaRPr>
          </a:p>
        </p:txBody>
      </p:sp>
      <p:sp>
        <p:nvSpPr>
          <p:cNvPr id="15" name="Arc 14"/>
          <p:cNvSpPr/>
          <p:nvPr/>
        </p:nvSpPr>
        <p:spPr>
          <a:xfrm rot="11669921">
            <a:off x="3420167" y="4065979"/>
            <a:ext cx="1975800" cy="1418613"/>
          </a:xfrm>
          <a:prstGeom prst="arc">
            <a:avLst/>
          </a:prstGeom>
          <a:ln w="571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TextBox 16"/>
          <p:cNvSpPr txBox="1"/>
          <p:nvPr/>
        </p:nvSpPr>
        <p:spPr>
          <a:xfrm>
            <a:off x="1556969" y="2312819"/>
            <a:ext cx="543329" cy="707886"/>
          </a:xfrm>
          <a:prstGeom prst="rect">
            <a:avLst/>
          </a:prstGeom>
          <a:noFill/>
        </p:spPr>
        <p:txBody>
          <a:bodyPr wrap="square" rtlCol="0">
            <a:spAutoFit/>
          </a:bodyPr>
          <a:lstStyle/>
          <a:p>
            <a:r>
              <a:rPr lang="en-AU" sz="4000" b="1" dirty="0" smtClean="0">
                <a:solidFill>
                  <a:schemeClr val="bg1"/>
                </a:solidFill>
              </a:rPr>
              <a:t>O</a:t>
            </a:r>
            <a:endParaRPr lang="en-AU" sz="4000" b="1" dirty="0">
              <a:solidFill>
                <a:schemeClr val="bg1"/>
              </a:solidFill>
            </a:endParaRPr>
          </a:p>
        </p:txBody>
      </p:sp>
      <p:sp>
        <p:nvSpPr>
          <p:cNvPr id="56" name="TextBox 55"/>
          <p:cNvSpPr txBox="1"/>
          <p:nvPr/>
        </p:nvSpPr>
        <p:spPr>
          <a:xfrm>
            <a:off x="3064729" y="2400945"/>
            <a:ext cx="543329" cy="707886"/>
          </a:xfrm>
          <a:prstGeom prst="rect">
            <a:avLst/>
          </a:prstGeom>
          <a:noFill/>
        </p:spPr>
        <p:txBody>
          <a:bodyPr wrap="square" rtlCol="0">
            <a:spAutoFit/>
          </a:bodyPr>
          <a:lstStyle/>
          <a:p>
            <a:r>
              <a:rPr lang="en-AU" sz="4000" b="1" dirty="0" smtClean="0">
                <a:solidFill>
                  <a:schemeClr val="bg1"/>
                </a:solidFill>
              </a:rPr>
              <a:t>O</a:t>
            </a:r>
            <a:endParaRPr lang="en-AU" sz="4000" b="1" dirty="0">
              <a:solidFill>
                <a:schemeClr val="bg1"/>
              </a:solidFill>
            </a:endParaRPr>
          </a:p>
        </p:txBody>
      </p:sp>
      <p:sp>
        <p:nvSpPr>
          <p:cNvPr id="59" name="TextBox 58"/>
          <p:cNvSpPr txBox="1"/>
          <p:nvPr/>
        </p:nvSpPr>
        <p:spPr>
          <a:xfrm>
            <a:off x="691063" y="4808360"/>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sp>
        <p:nvSpPr>
          <p:cNvPr id="60" name="TextBox 59"/>
          <p:cNvSpPr txBox="1"/>
          <p:nvPr/>
        </p:nvSpPr>
        <p:spPr>
          <a:xfrm>
            <a:off x="1479169" y="4673173"/>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sp>
        <p:nvSpPr>
          <p:cNvPr id="61" name="TextBox 60"/>
          <p:cNvSpPr txBox="1"/>
          <p:nvPr/>
        </p:nvSpPr>
        <p:spPr>
          <a:xfrm>
            <a:off x="1801419" y="5671517"/>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sp>
        <p:nvSpPr>
          <p:cNvPr id="62" name="TextBox 61"/>
          <p:cNvSpPr txBox="1"/>
          <p:nvPr/>
        </p:nvSpPr>
        <p:spPr>
          <a:xfrm>
            <a:off x="2614446" y="5568293"/>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grpSp>
        <p:nvGrpSpPr>
          <p:cNvPr id="18" name="Group 17"/>
          <p:cNvGrpSpPr/>
          <p:nvPr/>
        </p:nvGrpSpPr>
        <p:grpSpPr>
          <a:xfrm>
            <a:off x="6332433" y="1244669"/>
            <a:ext cx="2616590" cy="3999032"/>
            <a:chOff x="6036684" y="1457464"/>
            <a:chExt cx="2616590" cy="3999032"/>
          </a:xfrm>
        </p:grpSpPr>
        <p:grpSp>
          <p:nvGrpSpPr>
            <p:cNvPr id="4" name="Group 3"/>
            <p:cNvGrpSpPr/>
            <p:nvPr/>
          </p:nvGrpSpPr>
          <p:grpSpPr>
            <a:xfrm>
              <a:off x="6036684" y="1457464"/>
              <a:ext cx="2616590" cy="3999032"/>
              <a:chOff x="5649472" y="1803118"/>
              <a:chExt cx="2616590" cy="3999032"/>
            </a:xfrm>
          </p:grpSpPr>
          <p:sp>
            <p:nvSpPr>
              <p:cNvPr id="47" name="Oval 46">
                <a:extLst>
                  <a:ext uri="{FF2B5EF4-FFF2-40B4-BE49-F238E27FC236}">
                    <a16:creationId xmlns:a16="http://schemas.microsoft.com/office/drawing/2014/main" xmlns="" id="{36925556-F528-4AE5-81FE-8A58869D549E}"/>
                  </a:ext>
                </a:extLst>
              </p:cNvPr>
              <p:cNvSpPr/>
              <p:nvPr/>
            </p:nvSpPr>
            <p:spPr>
              <a:xfrm rot="4713578">
                <a:off x="6108600" y="2082317"/>
                <a:ext cx="1620000" cy="1620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xmlns="" id="{952C250A-6946-4FDD-8B9A-28A1D5C4849E}"/>
                  </a:ext>
                </a:extLst>
              </p:cNvPr>
              <p:cNvSpPr/>
              <p:nvPr/>
            </p:nvSpPr>
            <p:spPr>
              <a:xfrm rot="4713578">
                <a:off x="7366062" y="1803118"/>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xmlns="" id="{952C250A-6946-4FDD-8B9A-28A1D5C4849E}"/>
                  </a:ext>
                </a:extLst>
              </p:cNvPr>
              <p:cNvSpPr/>
              <p:nvPr/>
            </p:nvSpPr>
            <p:spPr>
              <a:xfrm rot="4713578">
                <a:off x="5649472" y="1850168"/>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xmlns="" id="{36925556-F528-4AE5-81FE-8A58869D549E}"/>
                  </a:ext>
                </a:extLst>
              </p:cNvPr>
              <p:cNvSpPr/>
              <p:nvPr/>
            </p:nvSpPr>
            <p:spPr>
              <a:xfrm rot="4713578">
                <a:off x="6108600" y="4182150"/>
                <a:ext cx="1620000" cy="1620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xmlns="" id="{952C250A-6946-4FDD-8B9A-28A1D5C4849E}"/>
                  </a:ext>
                </a:extLst>
              </p:cNvPr>
              <p:cNvSpPr/>
              <p:nvPr/>
            </p:nvSpPr>
            <p:spPr>
              <a:xfrm rot="4713578">
                <a:off x="7366062" y="3902951"/>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xmlns="" id="{952C250A-6946-4FDD-8B9A-28A1D5C4849E}"/>
                  </a:ext>
                </a:extLst>
              </p:cNvPr>
              <p:cNvSpPr/>
              <p:nvPr/>
            </p:nvSpPr>
            <p:spPr>
              <a:xfrm rot="4713578">
                <a:off x="5649472" y="3950001"/>
                <a:ext cx="900000" cy="90000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xtBox 56"/>
            <p:cNvSpPr txBox="1"/>
            <p:nvPr/>
          </p:nvSpPr>
          <p:spPr>
            <a:xfrm>
              <a:off x="7401293" y="2596979"/>
              <a:ext cx="543329" cy="707886"/>
            </a:xfrm>
            <a:prstGeom prst="rect">
              <a:avLst/>
            </a:prstGeom>
            <a:noFill/>
          </p:spPr>
          <p:txBody>
            <a:bodyPr wrap="square" rtlCol="0">
              <a:spAutoFit/>
            </a:bodyPr>
            <a:lstStyle/>
            <a:p>
              <a:r>
                <a:rPr lang="en-AU" sz="4000" b="1" dirty="0" smtClean="0">
                  <a:solidFill>
                    <a:schemeClr val="bg1"/>
                  </a:solidFill>
                </a:rPr>
                <a:t>O</a:t>
              </a:r>
              <a:endParaRPr lang="en-AU" sz="4000" b="1" dirty="0">
                <a:solidFill>
                  <a:schemeClr val="bg1"/>
                </a:solidFill>
              </a:endParaRPr>
            </a:p>
          </p:txBody>
        </p:sp>
        <p:sp>
          <p:nvSpPr>
            <p:cNvPr id="58" name="TextBox 57"/>
            <p:cNvSpPr txBox="1"/>
            <p:nvPr/>
          </p:nvSpPr>
          <p:spPr>
            <a:xfrm>
              <a:off x="7492922" y="4591157"/>
              <a:ext cx="543329" cy="707886"/>
            </a:xfrm>
            <a:prstGeom prst="rect">
              <a:avLst/>
            </a:prstGeom>
            <a:noFill/>
          </p:spPr>
          <p:txBody>
            <a:bodyPr wrap="square" rtlCol="0">
              <a:spAutoFit/>
            </a:bodyPr>
            <a:lstStyle/>
            <a:p>
              <a:r>
                <a:rPr lang="en-AU" sz="4000" b="1" dirty="0" smtClean="0">
                  <a:solidFill>
                    <a:schemeClr val="bg1"/>
                  </a:solidFill>
                </a:rPr>
                <a:t>O</a:t>
              </a:r>
              <a:endParaRPr lang="en-AU" sz="4000" b="1" dirty="0">
                <a:solidFill>
                  <a:schemeClr val="bg1"/>
                </a:solidFill>
              </a:endParaRPr>
            </a:p>
          </p:txBody>
        </p:sp>
        <p:sp>
          <p:nvSpPr>
            <p:cNvPr id="63" name="TextBox 62"/>
            <p:cNvSpPr txBox="1"/>
            <p:nvPr/>
          </p:nvSpPr>
          <p:spPr>
            <a:xfrm>
              <a:off x="6215019" y="1692624"/>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sp>
          <p:nvSpPr>
            <p:cNvPr id="64" name="TextBox 63"/>
            <p:cNvSpPr txBox="1"/>
            <p:nvPr/>
          </p:nvSpPr>
          <p:spPr>
            <a:xfrm>
              <a:off x="7813008" y="1633050"/>
              <a:ext cx="543329"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sp>
          <p:nvSpPr>
            <p:cNvPr id="65" name="TextBox 64"/>
            <p:cNvSpPr txBox="1"/>
            <p:nvPr/>
          </p:nvSpPr>
          <p:spPr>
            <a:xfrm>
              <a:off x="7780106" y="3666823"/>
              <a:ext cx="477920"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sp>
          <p:nvSpPr>
            <p:cNvPr id="66" name="TextBox 65"/>
            <p:cNvSpPr txBox="1"/>
            <p:nvPr/>
          </p:nvSpPr>
          <p:spPr>
            <a:xfrm>
              <a:off x="6043938" y="3754194"/>
              <a:ext cx="477920" cy="707886"/>
            </a:xfrm>
            <a:prstGeom prst="rect">
              <a:avLst/>
            </a:prstGeom>
            <a:noFill/>
          </p:spPr>
          <p:txBody>
            <a:bodyPr wrap="square" rtlCol="0">
              <a:spAutoFit/>
            </a:bodyPr>
            <a:lstStyle/>
            <a:p>
              <a:r>
                <a:rPr lang="en-AU" sz="4000" b="1" dirty="0" smtClean="0">
                  <a:solidFill>
                    <a:schemeClr val="bg1"/>
                  </a:solidFill>
                </a:rPr>
                <a:t>H</a:t>
              </a:r>
              <a:endParaRPr lang="en-AU" sz="4000" b="1" dirty="0">
                <a:solidFill>
                  <a:schemeClr val="bg1"/>
                </a:solidFill>
              </a:endParaRPr>
            </a:p>
          </p:txBody>
        </p:sp>
      </p:grpSp>
      <p:sp>
        <p:nvSpPr>
          <p:cNvPr id="67" name="TextBox 66"/>
          <p:cNvSpPr txBox="1"/>
          <p:nvPr/>
        </p:nvSpPr>
        <p:spPr>
          <a:xfrm>
            <a:off x="391162" y="6447152"/>
            <a:ext cx="6132575" cy="230832"/>
          </a:xfrm>
          <a:prstGeom prst="rect">
            <a:avLst/>
          </a:prstGeom>
          <a:noFill/>
        </p:spPr>
        <p:txBody>
          <a:bodyPr wrap="square" rtlCol="0">
            <a:spAutoFit/>
          </a:bodyPr>
          <a:lstStyle/>
          <a:p>
            <a:r>
              <a:rPr lang="en-AU" sz="900" i="1" dirty="0"/>
              <a:t>Image </a:t>
            </a:r>
            <a:r>
              <a:rPr lang="en-AU" sz="900" i="1" dirty="0" smtClean="0"/>
              <a:t>source: SMART</a:t>
            </a:r>
            <a:endParaRPr lang="en-AU" sz="900" i="1" dirty="0"/>
          </a:p>
        </p:txBody>
      </p:sp>
    </p:spTree>
    <p:extLst>
      <p:ext uri="{BB962C8B-B14F-4D97-AF65-F5344CB8AC3E}">
        <p14:creationId xmlns:p14="http://schemas.microsoft.com/office/powerpoint/2010/main" val="269381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583699" y="920681"/>
            <a:ext cx="8071237" cy="5151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2000" b="1" dirty="0"/>
              <a:t>Aim: </a:t>
            </a:r>
            <a:r>
              <a:rPr lang="en-AU" sz="2000" dirty="0" smtClean="0"/>
              <a:t>To observe the properties of liquid water</a:t>
            </a:r>
            <a:endParaRPr lang="en-AU" sz="2000" dirty="0"/>
          </a:p>
          <a:p>
            <a:pPr marL="0" indent="0">
              <a:lnSpc>
                <a:spcPct val="100000"/>
              </a:lnSpc>
              <a:spcBef>
                <a:spcPts val="0"/>
              </a:spcBef>
              <a:buFont typeface="Arial" panose="020B0604020202020204" pitchFamily="34" charset="0"/>
              <a:buNone/>
            </a:pPr>
            <a:endParaRPr lang="en-AU" sz="1200" b="1" dirty="0" smtClean="0"/>
          </a:p>
          <a:p>
            <a:pPr marL="0" indent="0">
              <a:lnSpc>
                <a:spcPct val="100000"/>
              </a:lnSpc>
              <a:spcBef>
                <a:spcPts val="0"/>
              </a:spcBef>
              <a:buFont typeface="Arial" panose="020B0604020202020204" pitchFamily="34" charset="0"/>
              <a:buNone/>
            </a:pPr>
            <a:r>
              <a:rPr lang="en-AU" sz="2000" b="1" dirty="0" smtClean="0"/>
              <a:t>Equipment (per group): </a:t>
            </a:r>
            <a:endParaRPr lang="en-AU" sz="2000" b="1" dirty="0"/>
          </a:p>
          <a:p>
            <a:pPr>
              <a:lnSpc>
                <a:spcPct val="100000"/>
              </a:lnSpc>
              <a:spcBef>
                <a:spcPts val="0"/>
              </a:spcBef>
            </a:pPr>
            <a:r>
              <a:rPr lang="en-AU" sz="2000" dirty="0" smtClean="0"/>
              <a:t>1-2 cups </a:t>
            </a:r>
            <a:r>
              <a:rPr lang="en-AU" sz="2000" dirty="0"/>
              <a:t>of water</a:t>
            </a:r>
          </a:p>
          <a:p>
            <a:pPr>
              <a:lnSpc>
                <a:spcPct val="100000"/>
              </a:lnSpc>
              <a:spcBef>
                <a:spcPts val="0"/>
              </a:spcBef>
            </a:pPr>
            <a:r>
              <a:rPr lang="en-AU" sz="2000" dirty="0"/>
              <a:t>1 small shallow </a:t>
            </a:r>
            <a:r>
              <a:rPr lang="en-AU" sz="2000" dirty="0" smtClean="0"/>
              <a:t>bowl / jar</a:t>
            </a:r>
            <a:endParaRPr lang="en-AU" sz="2000" dirty="0"/>
          </a:p>
          <a:p>
            <a:pPr>
              <a:lnSpc>
                <a:spcPct val="100000"/>
              </a:lnSpc>
              <a:spcBef>
                <a:spcPts val="0"/>
              </a:spcBef>
            </a:pPr>
            <a:r>
              <a:rPr lang="en-AU" sz="2000" dirty="0" smtClean="0"/>
              <a:t>2 pipettes / straws</a:t>
            </a:r>
          </a:p>
          <a:p>
            <a:pPr>
              <a:lnSpc>
                <a:spcPct val="100000"/>
              </a:lnSpc>
              <a:spcBef>
                <a:spcPts val="0"/>
              </a:spcBef>
            </a:pPr>
            <a:r>
              <a:rPr lang="en-AU" sz="2000" dirty="0" smtClean="0"/>
              <a:t>2 or more coins</a:t>
            </a:r>
          </a:p>
          <a:p>
            <a:pPr>
              <a:lnSpc>
                <a:spcPct val="100000"/>
              </a:lnSpc>
              <a:spcBef>
                <a:spcPts val="0"/>
              </a:spcBef>
            </a:pPr>
            <a:r>
              <a:rPr lang="en-AU" sz="2000" dirty="0" smtClean="0"/>
              <a:t>Paper towel</a:t>
            </a:r>
          </a:p>
          <a:p>
            <a:pPr marL="0" indent="0">
              <a:lnSpc>
                <a:spcPct val="100000"/>
              </a:lnSpc>
              <a:spcBef>
                <a:spcPts val="0"/>
              </a:spcBef>
              <a:buFont typeface="Arial" panose="020B0604020202020204" pitchFamily="34" charset="0"/>
              <a:buNone/>
            </a:pPr>
            <a:endParaRPr lang="en-AU" sz="1200" b="1" dirty="0" smtClean="0"/>
          </a:p>
          <a:p>
            <a:pPr marL="0" indent="0">
              <a:lnSpc>
                <a:spcPct val="100000"/>
              </a:lnSpc>
              <a:spcBef>
                <a:spcPts val="0"/>
              </a:spcBef>
              <a:buFont typeface="Arial" panose="020B0604020202020204" pitchFamily="34" charset="0"/>
              <a:buNone/>
            </a:pPr>
            <a:r>
              <a:rPr lang="en-AU" sz="2000" b="1" dirty="0" smtClean="0"/>
              <a:t>Procedure:</a:t>
            </a:r>
            <a:endParaRPr lang="en-AU" sz="2000" b="1" dirty="0"/>
          </a:p>
          <a:p>
            <a:pPr marL="457200" indent="-457200">
              <a:lnSpc>
                <a:spcPct val="100000"/>
              </a:lnSpc>
              <a:spcBef>
                <a:spcPts val="0"/>
              </a:spcBef>
              <a:buFont typeface="+mj-lt"/>
              <a:buAutoNum type="arabicPeriod"/>
            </a:pPr>
            <a:r>
              <a:rPr lang="en-AU" sz="2000" dirty="0" smtClean="0"/>
              <a:t>Form a group of 2 to 3 students.</a:t>
            </a:r>
          </a:p>
          <a:p>
            <a:pPr marL="457200" indent="-457200">
              <a:lnSpc>
                <a:spcPct val="100000"/>
              </a:lnSpc>
              <a:spcBef>
                <a:spcPts val="0"/>
              </a:spcBef>
              <a:buFont typeface="+mj-lt"/>
              <a:buAutoNum type="arabicPeriod"/>
            </a:pPr>
            <a:r>
              <a:rPr lang="en-AU" sz="2000" dirty="0" smtClean="0"/>
              <a:t>Slowly fill the shallow bowl / jar right to the top with water.</a:t>
            </a:r>
            <a:endParaRPr lang="en-AU" sz="2000" dirty="0"/>
          </a:p>
          <a:p>
            <a:pPr marL="457200" indent="-457200">
              <a:lnSpc>
                <a:spcPct val="100000"/>
              </a:lnSpc>
              <a:spcBef>
                <a:spcPts val="0"/>
              </a:spcBef>
              <a:buFont typeface="+mj-lt"/>
              <a:buAutoNum type="arabicPeriod"/>
            </a:pPr>
            <a:r>
              <a:rPr lang="en-AU" sz="2000" dirty="0" smtClean="0"/>
              <a:t>Take turns to add additional drops of water to the ‘full’ bowl / jar using a pipette or straw.</a:t>
            </a:r>
            <a:endParaRPr lang="en-AU" sz="2000" dirty="0"/>
          </a:p>
          <a:p>
            <a:pPr marL="457200" indent="-457200">
              <a:lnSpc>
                <a:spcPct val="100000"/>
              </a:lnSpc>
              <a:spcBef>
                <a:spcPts val="0"/>
              </a:spcBef>
              <a:buFont typeface="+mj-lt"/>
              <a:buAutoNum type="arabicPeriod"/>
            </a:pPr>
            <a:r>
              <a:rPr lang="en-AU" sz="2000" dirty="0" smtClean="0"/>
              <a:t>Observe how many drops will fit in. Look closely at the edge of the bowl / jar at eye level. What can you see as more drops are added?</a:t>
            </a:r>
            <a:endParaRPr lang="en-AU" sz="2000" dirty="0"/>
          </a:p>
          <a:p>
            <a:pPr marL="457200" indent="-457200">
              <a:lnSpc>
                <a:spcPct val="100000"/>
              </a:lnSpc>
              <a:spcBef>
                <a:spcPts val="0"/>
              </a:spcBef>
              <a:buFont typeface="+mj-lt"/>
              <a:buAutoNum type="arabicPeriod"/>
            </a:pPr>
            <a:r>
              <a:rPr lang="en-AU" sz="2000" dirty="0" smtClean="0"/>
              <a:t>Now take turns to add drops of </a:t>
            </a:r>
            <a:r>
              <a:rPr lang="en-AU" sz="2000" dirty="0"/>
              <a:t>water onto a coin, using the pipette / </a:t>
            </a:r>
            <a:r>
              <a:rPr lang="en-AU" sz="2000" dirty="0" smtClean="0"/>
              <a:t>straw. How many drops can fit on a coin? </a:t>
            </a:r>
          </a:p>
          <a:p>
            <a:pPr marL="457200" indent="-457200">
              <a:lnSpc>
                <a:spcPct val="100000"/>
              </a:lnSpc>
              <a:spcBef>
                <a:spcPts val="0"/>
              </a:spcBef>
              <a:buFont typeface="+mj-lt"/>
              <a:buAutoNum type="arabicPeriod"/>
            </a:pPr>
            <a:r>
              <a:rPr lang="en-AU" sz="2000" dirty="0" smtClean="0"/>
              <a:t>What do you see?</a:t>
            </a:r>
          </a:p>
        </p:txBody>
      </p:sp>
      <p:sp>
        <p:nvSpPr>
          <p:cNvPr id="3" name="Rectangle 2"/>
          <p:cNvSpPr/>
          <p:nvPr/>
        </p:nvSpPr>
        <p:spPr>
          <a:xfrm>
            <a:off x="6240067" y="223810"/>
            <a:ext cx="18473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5400" b="1" cap="none" spc="0" dirty="0">
              <a:ln/>
              <a:solidFill>
                <a:schemeClr val="accent4"/>
              </a:solidFill>
              <a:effectLst/>
            </a:endParaRPr>
          </a:p>
        </p:txBody>
      </p:sp>
      <p:sp>
        <p:nvSpPr>
          <p:cNvPr id="19" name="Rectangle 18"/>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3" name="Rectangle 12"/>
          <p:cNvSpPr/>
          <p:nvPr/>
        </p:nvSpPr>
        <p:spPr>
          <a:xfrm>
            <a:off x="2450098" y="147979"/>
            <a:ext cx="640971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en-US" sz="5400" b="1" dirty="0" smtClean="0">
                <a:ln/>
                <a:solidFill>
                  <a:schemeClr val="accent4"/>
                </a:solidFill>
              </a:rPr>
              <a:t>Wobbly Water </a:t>
            </a:r>
            <a:endParaRPr lang="en-US" sz="5400" b="1" cap="none" spc="0" dirty="0">
              <a:ln/>
              <a:solidFill>
                <a:schemeClr val="accent4"/>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388" y="1481238"/>
            <a:ext cx="3600000" cy="2400000"/>
          </a:xfrm>
          <a:prstGeom prst="rect">
            <a:avLst/>
          </a:prstGeom>
        </p:spPr>
      </p:pic>
      <p:sp>
        <p:nvSpPr>
          <p:cNvPr id="15" name="TextBox 14"/>
          <p:cNvSpPr txBox="1"/>
          <p:nvPr/>
        </p:nvSpPr>
        <p:spPr>
          <a:xfrm>
            <a:off x="292223" y="6482364"/>
            <a:ext cx="6132575" cy="230832"/>
          </a:xfrm>
          <a:prstGeom prst="rect">
            <a:avLst/>
          </a:prstGeom>
          <a:noFill/>
        </p:spPr>
        <p:txBody>
          <a:bodyPr wrap="square" rtlCol="0">
            <a:spAutoFit/>
          </a:bodyPr>
          <a:lstStyle/>
          <a:p>
            <a:r>
              <a:rPr lang="en-AU" sz="900" i="1" dirty="0"/>
              <a:t>Image </a:t>
            </a:r>
            <a:r>
              <a:rPr lang="en-AU" sz="900" i="1" dirty="0" smtClean="0"/>
              <a:t>source: SMART</a:t>
            </a:r>
            <a:endParaRPr lang="en-AU" sz="900" i="1" dirty="0"/>
          </a:p>
        </p:txBody>
      </p:sp>
    </p:spTree>
    <p:extLst>
      <p:ext uri="{BB962C8B-B14F-4D97-AF65-F5344CB8AC3E}">
        <p14:creationId xmlns:p14="http://schemas.microsoft.com/office/powerpoint/2010/main" val="286975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597229" y="913887"/>
            <a:ext cx="8071237" cy="51517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1900" b="1" dirty="0"/>
              <a:t>Aim: </a:t>
            </a:r>
            <a:r>
              <a:rPr lang="en-AU" sz="1900" dirty="0"/>
              <a:t>T</a:t>
            </a:r>
            <a:r>
              <a:rPr lang="en-AU" sz="1900" dirty="0" smtClean="0"/>
              <a:t>o </a:t>
            </a:r>
            <a:r>
              <a:rPr lang="en-AU" sz="1900" dirty="0"/>
              <a:t>observe </a:t>
            </a:r>
            <a:r>
              <a:rPr lang="en-AU" sz="1900" dirty="0" smtClean="0"/>
              <a:t>surface tension </a:t>
            </a:r>
            <a:r>
              <a:rPr lang="en-AU" sz="1900" dirty="0"/>
              <a:t>in a cup of water</a:t>
            </a:r>
          </a:p>
          <a:p>
            <a:pPr marL="0" indent="0">
              <a:lnSpc>
                <a:spcPct val="100000"/>
              </a:lnSpc>
              <a:spcBef>
                <a:spcPts val="0"/>
              </a:spcBef>
              <a:buFont typeface="Arial" panose="020B0604020202020204" pitchFamily="34" charset="0"/>
              <a:buNone/>
            </a:pPr>
            <a:endParaRPr lang="en-AU" sz="1200" b="1" dirty="0" smtClean="0"/>
          </a:p>
          <a:p>
            <a:pPr marL="0" indent="0">
              <a:lnSpc>
                <a:spcPct val="100000"/>
              </a:lnSpc>
              <a:spcBef>
                <a:spcPts val="0"/>
              </a:spcBef>
              <a:buFont typeface="Arial" panose="020B0604020202020204" pitchFamily="34" charset="0"/>
              <a:buNone/>
            </a:pPr>
            <a:r>
              <a:rPr lang="en-AU" sz="1900" b="1" dirty="0" smtClean="0"/>
              <a:t>Equipment (per group): </a:t>
            </a:r>
            <a:endParaRPr lang="en-AU" sz="1900" b="1" dirty="0"/>
          </a:p>
          <a:p>
            <a:pPr>
              <a:lnSpc>
                <a:spcPct val="100000"/>
              </a:lnSpc>
              <a:spcBef>
                <a:spcPts val="0"/>
              </a:spcBef>
            </a:pPr>
            <a:r>
              <a:rPr lang="en-AU" sz="1900" dirty="0" smtClean="0"/>
              <a:t>1 cup </a:t>
            </a:r>
            <a:r>
              <a:rPr lang="en-AU" sz="1900" dirty="0"/>
              <a:t>of water</a:t>
            </a:r>
          </a:p>
          <a:p>
            <a:pPr>
              <a:lnSpc>
                <a:spcPct val="100000"/>
              </a:lnSpc>
              <a:spcBef>
                <a:spcPts val="0"/>
              </a:spcBef>
            </a:pPr>
            <a:r>
              <a:rPr lang="en-AU" sz="1900" dirty="0" smtClean="0"/>
              <a:t>1 Paperclip</a:t>
            </a:r>
          </a:p>
          <a:p>
            <a:pPr>
              <a:lnSpc>
                <a:spcPct val="100000"/>
              </a:lnSpc>
              <a:spcBef>
                <a:spcPts val="0"/>
              </a:spcBef>
            </a:pPr>
            <a:r>
              <a:rPr lang="en-AU" sz="1900" dirty="0" smtClean="0"/>
              <a:t>2cm x 2cm piece aluminium foil</a:t>
            </a:r>
          </a:p>
          <a:p>
            <a:pPr marL="0" indent="0">
              <a:lnSpc>
                <a:spcPct val="100000"/>
              </a:lnSpc>
              <a:spcBef>
                <a:spcPts val="0"/>
              </a:spcBef>
              <a:buNone/>
            </a:pPr>
            <a:endParaRPr lang="en-AU" sz="1200" dirty="0" smtClean="0"/>
          </a:p>
          <a:p>
            <a:pPr marL="0" indent="0">
              <a:lnSpc>
                <a:spcPct val="100000"/>
              </a:lnSpc>
              <a:spcBef>
                <a:spcPts val="0"/>
              </a:spcBef>
              <a:buFont typeface="Arial" panose="020B0604020202020204" pitchFamily="34" charset="0"/>
              <a:buNone/>
            </a:pPr>
            <a:r>
              <a:rPr lang="en-AU" sz="1900" b="1" dirty="0" smtClean="0"/>
              <a:t>Procedure:</a:t>
            </a:r>
            <a:endParaRPr lang="en-AU" sz="1900" b="1" dirty="0"/>
          </a:p>
          <a:p>
            <a:pPr marL="269875" indent="-269875">
              <a:lnSpc>
                <a:spcPct val="100000"/>
              </a:lnSpc>
              <a:spcBef>
                <a:spcPts val="0"/>
              </a:spcBef>
              <a:buFont typeface="+mj-lt"/>
              <a:buAutoNum type="arabicPeriod"/>
            </a:pPr>
            <a:r>
              <a:rPr lang="en-AU" sz="1900" dirty="0"/>
              <a:t>Form a group of 2 to 3 students.</a:t>
            </a:r>
          </a:p>
          <a:p>
            <a:pPr marL="269875" indent="-269875">
              <a:lnSpc>
                <a:spcPct val="100000"/>
              </a:lnSpc>
              <a:spcBef>
                <a:spcPts val="0"/>
              </a:spcBef>
              <a:buFont typeface="+mj-lt"/>
              <a:buAutoNum type="arabicPeriod"/>
            </a:pPr>
            <a:r>
              <a:rPr lang="en-AU" sz="1900" dirty="0" smtClean="0"/>
              <a:t>Fill </a:t>
            </a:r>
            <a:r>
              <a:rPr lang="en-AU" sz="1900" dirty="0"/>
              <a:t>a cup with </a:t>
            </a:r>
            <a:r>
              <a:rPr lang="en-AU" sz="1900" dirty="0" smtClean="0"/>
              <a:t>water.</a:t>
            </a:r>
            <a:endParaRPr lang="en-AU" sz="1900" dirty="0"/>
          </a:p>
          <a:p>
            <a:pPr marL="269875" indent="-269875">
              <a:lnSpc>
                <a:spcPct val="100000"/>
              </a:lnSpc>
              <a:spcBef>
                <a:spcPts val="0"/>
              </a:spcBef>
              <a:buFont typeface="+mj-lt"/>
              <a:buAutoNum type="arabicPeriod"/>
            </a:pPr>
            <a:r>
              <a:rPr lang="en-AU" sz="1900" dirty="0"/>
              <a:t>Place a paperclip </a:t>
            </a:r>
            <a:r>
              <a:rPr lang="en-AU" sz="1900" dirty="0" smtClean="0"/>
              <a:t>flat and gently </a:t>
            </a:r>
            <a:r>
              <a:rPr lang="en-AU" sz="1900" dirty="0"/>
              <a:t>on the surface of the </a:t>
            </a:r>
            <a:r>
              <a:rPr lang="en-AU" sz="1900" dirty="0" smtClean="0"/>
              <a:t>water.</a:t>
            </a:r>
          </a:p>
          <a:p>
            <a:pPr marL="269875" indent="-269875">
              <a:lnSpc>
                <a:spcPct val="100000"/>
              </a:lnSpc>
              <a:spcBef>
                <a:spcPts val="0"/>
              </a:spcBef>
              <a:buFont typeface="+mj-lt"/>
              <a:buAutoNum type="arabicPeriod"/>
            </a:pPr>
            <a:r>
              <a:rPr lang="en-AU" sz="1900" dirty="0" smtClean="0"/>
              <a:t>Observe. What do you see?</a:t>
            </a:r>
            <a:endParaRPr lang="en-AU" sz="1900" dirty="0"/>
          </a:p>
          <a:p>
            <a:pPr marL="269875" indent="-269875">
              <a:lnSpc>
                <a:spcPct val="100000"/>
              </a:lnSpc>
              <a:spcBef>
                <a:spcPts val="0"/>
              </a:spcBef>
              <a:buFont typeface="+mj-lt"/>
              <a:buAutoNum type="arabicPeriod"/>
            </a:pPr>
            <a:r>
              <a:rPr lang="en-AU" sz="1900" dirty="0" smtClean="0"/>
              <a:t>Place the paperclip gently on the water surface in a different way. What do you see?</a:t>
            </a:r>
          </a:p>
          <a:p>
            <a:pPr marL="269875" indent="-269875">
              <a:lnSpc>
                <a:spcPct val="100000"/>
              </a:lnSpc>
              <a:spcBef>
                <a:spcPts val="0"/>
              </a:spcBef>
              <a:buFont typeface="+mj-lt"/>
              <a:buAutoNum type="arabicPeriod"/>
            </a:pPr>
            <a:r>
              <a:rPr lang="en-AU" sz="1900" dirty="0" smtClean="0"/>
              <a:t>Tear off a piece of aluminium foil (up to 2cm in width / length). Place it gently on the surface of the water.</a:t>
            </a:r>
          </a:p>
          <a:p>
            <a:pPr marL="269875" indent="-269875">
              <a:lnSpc>
                <a:spcPct val="100000"/>
              </a:lnSpc>
              <a:spcBef>
                <a:spcPts val="0"/>
              </a:spcBef>
              <a:buFont typeface="+mj-lt"/>
              <a:buAutoNum type="arabicPeriod"/>
            </a:pPr>
            <a:r>
              <a:rPr lang="en-AU" sz="1900" dirty="0"/>
              <a:t>Observe. What do you see?</a:t>
            </a:r>
          </a:p>
          <a:p>
            <a:pPr marL="269875" indent="-269875">
              <a:lnSpc>
                <a:spcPct val="100000"/>
              </a:lnSpc>
              <a:spcBef>
                <a:spcPts val="0"/>
              </a:spcBef>
              <a:buFont typeface="+mj-lt"/>
              <a:buAutoNum type="arabicPeriod"/>
            </a:pPr>
            <a:r>
              <a:rPr lang="en-AU" sz="1900" dirty="0" smtClean="0"/>
              <a:t>Place </a:t>
            </a:r>
            <a:r>
              <a:rPr lang="en-AU" sz="1900" dirty="0"/>
              <a:t>the </a:t>
            </a:r>
            <a:r>
              <a:rPr lang="en-AU" sz="1900" dirty="0" smtClean="0"/>
              <a:t>foil </a:t>
            </a:r>
            <a:r>
              <a:rPr lang="en-AU" sz="1900" dirty="0"/>
              <a:t>gently on the water surface in a different way. </a:t>
            </a:r>
            <a:r>
              <a:rPr lang="en-AU" sz="1900" dirty="0" smtClean="0"/>
              <a:t>What </a:t>
            </a:r>
            <a:r>
              <a:rPr lang="en-AU" sz="1900" dirty="0"/>
              <a:t>do you see?</a:t>
            </a:r>
          </a:p>
          <a:p>
            <a:pPr marL="457200" indent="-457200">
              <a:lnSpc>
                <a:spcPct val="100000"/>
              </a:lnSpc>
              <a:spcBef>
                <a:spcPts val="0"/>
              </a:spcBef>
              <a:buFont typeface="+mj-lt"/>
              <a:buAutoNum type="arabicPeriod"/>
            </a:pPr>
            <a:endParaRPr lang="en-AU" sz="2000" dirty="0" smtClean="0"/>
          </a:p>
          <a:p>
            <a:pPr marL="457200" indent="-457200">
              <a:lnSpc>
                <a:spcPct val="100000"/>
              </a:lnSpc>
              <a:spcBef>
                <a:spcPts val="0"/>
              </a:spcBef>
              <a:buFont typeface="+mj-lt"/>
              <a:buAutoNum type="arabicPeriod"/>
            </a:pPr>
            <a:endParaRPr lang="en-AU" sz="2000" dirty="0"/>
          </a:p>
        </p:txBody>
      </p:sp>
      <p:sp>
        <p:nvSpPr>
          <p:cNvPr id="3" name="Rectangle 2"/>
          <p:cNvSpPr/>
          <p:nvPr/>
        </p:nvSpPr>
        <p:spPr>
          <a:xfrm>
            <a:off x="6240067" y="223810"/>
            <a:ext cx="18473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5400" b="1" cap="none" spc="0" dirty="0">
              <a:ln/>
              <a:solidFill>
                <a:schemeClr val="accent4"/>
              </a:solidFill>
              <a:effectLst/>
            </a:endParaRPr>
          </a:p>
        </p:txBody>
      </p:sp>
      <p:sp>
        <p:nvSpPr>
          <p:cNvPr id="19" name="Rectangle 18"/>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3" name="Rectangle 12"/>
          <p:cNvSpPr/>
          <p:nvPr/>
        </p:nvSpPr>
        <p:spPr>
          <a:xfrm>
            <a:off x="2211053" y="129411"/>
            <a:ext cx="650622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r"/>
            <a:r>
              <a:rPr lang="en-US" sz="5400" b="1" dirty="0" smtClean="0">
                <a:ln/>
                <a:solidFill>
                  <a:schemeClr val="accent4"/>
                </a:solidFill>
              </a:rPr>
              <a:t>Sink or Float</a:t>
            </a:r>
            <a:endParaRPr lang="en-US" sz="5400" b="1" cap="none" spc="0" dirty="0">
              <a:ln/>
              <a:solidFill>
                <a:schemeClr val="accent4"/>
              </a:solidFill>
              <a:effectLst/>
            </a:endParaRPr>
          </a:p>
        </p:txBody>
      </p:sp>
      <p:sp>
        <p:nvSpPr>
          <p:cNvPr id="14" name="TextBox 13"/>
          <p:cNvSpPr txBox="1"/>
          <p:nvPr/>
        </p:nvSpPr>
        <p:spPr>
          <a:xfrm>
            <a:off x="391162" y="6447152"/>
            <a:ext cx="6132575" cy="230832"/>
          </a:xfrm>
          <a:prstGeom prst="rect">
            <a:avLst/>
          </a:prstGeom>
          <a:noFill/>
        </p:spPr>
        <p:txBody>
          <a:bodyPr wrap="square" rtlCol="0">
            <a:spAutoFit/>
          </a:bodyPr>
          <a:lstStyle/>
          <a:p>
            <a:r>
              <a:rPr lang="en-AU" sz="900" i="1" dirty="0"/>
              <a:t>Image </a:t>
            </a:r>
            <a:r>
              <a:rPr lang="en-AU" sz="900" i="1" dirty="0" smtClean="0"/>
              <a:t>source</a:t>
            </a:r>
            <a:r>
              <a:rPr lang="en-AU" sz="900" i="1" dirty="0"/>
              <a:t>: http://</a:t>
            </a:r>
            <a:r>
              <a:rPr lang="en-AU" sz="900" i="1" dirty="0" smtClean="0"/>
              <a:t>sciencewithkids.com/</a:t>
            </a:r>
            <a:endParaRPr lang="en-AU" sz="900" i="1" dirty="0"/>
          </a:p>
        </p:txBody>
      </p:sp>
      <p:pic>
        <p:nvPicPr>
          <p:cNvPr id="7170" name="Picture 2" descr="surface tension experi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83" b="3415"/>
          <a:stretch/>
        </p:blipFill>
        <p:spPr bwMode="auto">
          <a:xfrm>
            <a:off x="6023595" y="1434561"/>
            <a:ext cx="2476586"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222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3606</TotalTime>
  <Words>3818</Words>
  <Application>Microsoft Office PowerPoint</Application>
  <PresentationFormat>On-screen Show (4:3)</PresentationFormat>
  <Paragraphs>381</Paragraphs>
  <Slides>28</Slides>
  <Notes>28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Calibri Light</vt:lpstr>
      <vt:lpstr>Times New Roman</vt:lpstr>
      <vt:lpstr>Office Theme</vt:lpstr>
      <vt:lpstr>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Kearney</dc:creator>
  <cp:lastModifiedBy>Milli Styles</cp:lastModifiedBy>
  <cp:revision>196</cp:revision>
  <dcterms:created xsi:type="dcterms:W3CDTF">2015-12-03T23:05:44Z</dcterms:created>
  <dcterms:modified xsi:type="dcterms:W3CDTF">2018-03-23T04:51:08Z</dcterms:modified>
</cp:coreProperties>
</file>