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5" r:id="rId2"/>
    <p:sldId id="264" r:id="rId3"/>
    <p:sldId id="286" r:id="rId4"/>
    <p:sldId id="267" r:id="rId5"/>
    <p:sldId id="268" r:id="rId6"/>
    <p:sldId id="269" r:id="rId7"/>
    <p:sldId id="289" r:id="rId8"/>
    <p:sldId id="266" r:id="rId9"/>
    <p:sldId id="290" r:id="rId10"/>
    <p:sldId id="288" r:id="rId11"/>
    <p:sldId id="291" r:id="rId12"/>
    <p:sldId id="292" r:id="rId13"/>
    <p:sldId id="295" r:id="rId14"/>
    <p:sldId id="293" r:id="rId15"/>
    <p:sldId id="298" r:id="rId16"/>
    <p:sldId id="299" r:id="rId17"/>
    <p:sldId id="304" r:id="rId18"/>
    <p:sldId id="300" r:id="rId19"/>
    <p:sldId id="301" r:id="rId20"/>
    <p:sldId id="303" r:id="rId2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1E"/>
    <a:srgbClr val="0081C7"/>
    <a:srgbClr val="0082C8"/>
    <a:srgbClr val="0691CF"/>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69036" autoAdjust="0"/>
  </p:normalViewPr>
  <p:slideViewPr>
    <p:cSldViewPr snapToGrid="0">
      <p:cViewPr varScale="1">
        <p:scale>
          <a:sx n="77" d="100"/>
          <a:sy n="77" d="100"/>
        </p:scale>
        <p:origin x="122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3507"/>
          </a:xfrm>
          <a:prstGeom prst="rect">
            <a:avLst/>
          </a:prstGeom>
        </p:spPr>
        <p:txBody>
          <a:bodyPr vert="horz" lIns="99049" tIns="49525" rIns="99049" bIns="49525" rtlCol="0"/>
          <a:lstStyle>
            <a:lvl1pPr algn="l">
              <a:defRPr sz="1300"/>
            </a:lvl1pPr>
          </a:lstStyle>
          <a:p>
            <a:endParaRPr lang="en-AU"/>
          </a:p>
        </p:txBody>
      </p:sp>
      <p:sp>
        <p:nvSpPr>
          <p:cNvPr id="3" name="Date Placeholder 2"/>
          <p:cNvSpPr>
            <a:spLocks noGrp="1"/>
          </p:cNvSpPr>
          <p:nvPr>
            <p:ph type="dt" idx="1"/>
          </p:nvPr>
        </p:nvSpPr>
        <p:spPr>
          <a:xfrm>
            <a:off x="4021295" y="2"/>
            <a:ext cx="3076363" cy="513507"/>
          </a:xfrm>
          <a:prstGeom prst="rect">
            <a:avLst/>
          </a:prstGeom>
        </p:spPr>
        <p:txBody>
          <a:bodyPr vert="horz" lIns="99049" tIns="49525" rIns="99049" bIns="49525" rtlCol="0"/>
          <a:lstStyle>
            <a:lvl1pPr algn="r">
              <a:defRPr sz="1300"/>
            </a:lvl1pPr>
          </a:lstStyle>
          <a:p>
            <a:fld id="{D63EE799-A09E-4E04-BAA1-9F7502F6E9C6}" type="datetimeFigureOut">
              <a:rPr lang="en-AU" smtClean="0"/>
              <a:t>23/03/2018</a:t>
            </a:fld>
            <a:endParaRPr lang="en-AU"/>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9049" tIns="49525" rIns="99049" bIns="49525"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9" tIns="49525" rIns="99049" bIns="49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721108"/>
            <a:ext cx="3076363" cy="513507"/>
          </a:xfrm>
          <a:prstGeom prst="rect">
            <a:avLst/>
          </a:prstGeom>
        </p:spPr>
        <p:txBody>
          <a:bodyPr vert="horz" lIns="99049" tIns="49525" rIns="99049" bIns="49525" rtlCol="0" anchor="b"/>
          <a:lstStyle>
            <a:lvl1pPr algn="l">
              <a:defRPr sz="1300"/>
            </a:lvl1pPr>
          </a:lstStyle>
          <a:p>
            <a:endParaRPr lang="en-AU"/>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49" tIns="49525" rIns="99049" bIns="49525" rtlCol="0" anchor="b"/>
          <a:lstStyle>
            <a:lvl1pPr algn="r">
              <a:defRPr sz="13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latin typeface="+mn-lt"/>
              </a:rPr>
              <a:t>Welcome back,</a:t>
            </a:r>
            <a:r>
              <a:rPr lang="en-AU" sz="1100" baseline="0" dirty="0" smtClean="0">
                <a:solidFill>
                  <a:schemeClr val="tx1"/>
                </a:solidFill>
                <a:latin typeface="+mn-lt"/>
              </a:rPr>
              <a:t> and welcome to new participants!</a:t>
            </a:r>
          </a:p>
          <a:p>
            <a:r>
              <a:rPr lang="en-AU" sz="1100" baseline="0" dirty="0" smtClean="0">
                <a:solidFill>
                  <a:schemeClr val="tx1"/>
                </a:solidFill>
                <a:latin typeface="+mn-lt"/>
              </a:rPr>
              <a:t>In Module 1.1, we started to explore the science around air and flight. We looked at air, aerodynamics, and the forces of flight.</a:t>
            </a:r>
          </a:p>
          <a:p>
            <a:r>
              <a:rPr lang="en-AU" sz="1100" baseline="0" dirty="0" smtClean="0">
                <a:solidFill>
                  <a:schemeClr val="tx1"/>
                </a:solidFill>
                <a:latin typeface="+mn-lt"/>
              </a:rPr>
              <a:t>In this Module, we will continue to explore air and flight, and look at the science around rockets and the laws of motion. We’ll finish of by using what we discover to make our own rockets!</a:t>
            </a:r>
          </a:p>
          <a:p>
            <a:r>
              <a:rPr lang="en-AU" sz="1100" baseline="0" dirty="0" smtClean="0">
                <a:solidFill>
                  <a:schemeClr val="tx1"/>
                </a:solidFill>
                <a:latin typeface="+mn-lt"/>
              </a:rPr>
              <a:t>Let’s take a look at a short video of a rocket launching, to get us started.</a:t>
            </a:r>
            <a:endParaRPr lang="en-AU" sz="110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Newton’s 3</a:t>
            </a:r>
            <a:r>
              <a:rPr lang="en-AU" sz="1100" baseline="30000" dirty="0" smtClean="0">
                <a:solidFill>
                  <a:schemeClr val="tx1"/>
                </a:solidFill>
              </a:rPr>
              <a:t>rd</a:t>
            </a:r>
            <a:r>
              <a:rPr lang="en-AU" sz="1100" dirty="0" smtClean="0">
                <a:solidFill>
                  <a:schemeClr val="tx1"/>
                </a:solidFill>
              </a:rPr>
              <a:t> Law of motion was</a:t>
            </a:r>
            <a:r>
              <a:rPr lang="en-AU" sz="1100" baseline="0" dirty="0" smtClean="0">
                <a:solidFill>
                  <a:schemeClr val="tx1"/>
                </a:solidFill>
              </a:rPr>
              <a:t> introduced in Module 1.1.</a:t>
            </a:r>
          </a:p>
          <a:p>
            <a:r>
              <a:rPr lang="en-AU" sz="1100" baseline="0" dirty="0" smtClean="0">
                <a:solidFill>
                  <a:schemeClr val="tx1"/>
                </a:solidFill>
              </a:rPr>
              <a:t>Ask students what they know / remember about this law of motion.</a:t>
            </a:r>
          </a:p>
          <a:p>
            <a:pPr defTabSz="990487">
              <a:defRPr/>
            </a:pPr>
            <a:r>
              <a:rPr lang="en-AU" sz="1100" dirty="0">
                <a:solidFill>
                  <a:schemeClr val="tx1"/>
                </a:solidFill>
              </a:rPr>
              <a:t>Ask students to think about how this law might relate to some everyday situations.</a:t>
            </a:r>
          </a:p>
          <a:p>
            <a:r>
              <a:rPr lang="en-AU" sz="1100" baseline="0" dirty="0" smtClean="0">
                <a:solidFill>
                  <a:schemeClr val="tx1"/>
                </a:solidFill>
              </a:rPr>
              <a:t>Example:</a:t>
            </a:r>
          </a:p>
          <a:p>
            <a:r>
              <a:rPr lang="en-AU" sz="1100" baseline="0" dirty="0" smtClean="0">
                <a:solidFill>
                  <a:schemeClr val="tx1"/>
                </a:solidFill>
              </a:rPr>
              <a:t>Think about bouncing a ball. </a:t>
            </a:r>
            <a:r>
              <a:rPr lang="en-AU" sz="1100" dirty="0" smtClean="0">
                <a:solidFill>
                  <a:schemeClr val="tx1"/>
                </a:solidFill>
              </a:rPr>
              <a:t>When you throw a ball downwards, it hits the ground and then bounces back up. The bounce back up is the equal and opposite reaction to you throwing the ball!</a:t>
            </a:r>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256101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aseline="0" dirty="0" smtClean="0">
                <a:solidFill>
                  <a:schemeClr val="tx1"/>
                </a:solidFill>
              </a:rPr>
              <a:t>This experiment highlights Newton’s 3</a:t>
            </a:r>
            <a:r>
              <a:rPr lang="en-AU" sz="1100" baseline="30000" dirty="0" smtClean="0">
                <a:solidFill>
                  <a:schemeClr val="tx1"/>
                </a:solidFill>
              </a:rPr>
              <a:t>rd</a:t>
            </a:r>
            <a:r>
              <a:rPr lang="en-AU" sz="1100" baseline="0" dirty="0" smtClean="0">
                <a:solidFill>
                  <a:schemeClr val="tx1"/>
                </a:solidFill>
              </a:rPr>
              <a:t> Law.</a:t>
            </a:r>
          </a:p>
          <a:p>
            <a:r>
              <a:rPr lang="en-AU" sz="1100" baseline="0" dirty="0" smtClean="0">
                <a:solidFill>
                  <a:schemeClr val="tx1"/>
                </a:solidFill>
              </a:rPr>
              <a:t>This law is the key in how rockets work! </a:t>
            </a:r>
            <a:endParaRPr lang="en-AU" sz="1100" dirty="0" smtClean="0">
              <a:solidFill>
                <a:schemeClr val="tx1"/>
              </a:solidFill>
            </a:endParaRPr>
          </a:p>
          <a:p>
            <a:r>
              <a:rPr lang="en-AU" sz="1100" dirty="0" smtClean="0">
                <a:solidFill>
                  <a:schemeClr val="tx1"/>
                </a:solidFill>
              </a:rPr>
              <a:t>Refer to RISK ASSESSMENT for Module 1 before conducting experiment.</a:t>
            </a:r>
          </a:p>
          <a:p>
            <a:pPr defTabSz="1072896">
              <a:defRPr/>
            </a:pPr>
            <a:r>
              <a:rPr lang="en-AU" sz="1100" dirty="0" smtClean="0">
                <a:solidFill>
                  <a:schemeClr val="tx1"/>
                </a:solidFill>
              </a:rPr>
              <a:t>Refer to Experiment</a:t>
            </a:r>
            <a:r>
              <a:rPr lang="en-AU" sz="1100" baseline="0" dirty="0" smtClean="0">
                <a:solidFill>
                  <a:schemeClr val="tx1"/>
                </a:solidFill>
              </a:rPr>
              <a:t> notes (E1.2.3 in Coordinator Notes for Module 1.2)</a:t>
            </a:r>
          </a:p>
          <a:p>
            <a:pPr defTabSz="1072896">
              <a:defRPr/>
            </a:pPr>
            <a:r>
              <a:rPr lang="en-AU" sz="1100" baseline="0" dirty="0" smtClean="0">
                <a:solidFill>
                  <a:schemeClr val="tx1"/>
                </a:solidFill>
              </a:rPr>
              <a:t>Encourage students use the scientific method, and form a hypothesis, prior to conducting the experiment. Encourage students to share and discuss their observations and results. </a:t>
            </a:r>
          </a:p>
          <a:p>
            <a:pPr defTabSz="990487">
              <a:defRPr/>
            </a:pPr>
            <a:r>
              <a:rPr lang="en-AU" sz="1100" dirty="0" smtClean="0">
                <a:solidFill>
                  <a:schemeClr val="tx1"/>
                </a:solidFill>
              </a:rPr>
              <a:t>Discuss the results with the students. Highlight</a:t>
            </a:r>
            <a:r>
              <a:rPr lang="en-AU" sz="1100" baseline="0" dirty="0" smtClean="0">
                <a:solidFill>
                  <a:schemeClr val="tx1"/>
                </a:solidFill>
              </a:rPr>
              <a:t> the air pushing out of the balloon creating </a:t>
            </a:r>
            <a:r>
              <a:rPr lang="en-AU" sz="1100" b="1" baseline="0" dirty="0" smtClean="0">
                <a:solidFill>
                  <a:schemeClr val="tx1"/>
                </a:solidFill>
              </a:rPr>
              <a:t>thrust, </a:t>
            </a:r>
            <a:r>
              <a:rPr lang="en-AU" sz="1100" baseline="0" dirty="0" smtClean="0">
                <a:solidFill>
                  <a:schemeClr val="tx1"/>
                </a:solidFill>
              </a:rPr>
              <a:t>and pushing the balloon in the opposite direction.</a:t>
            </a:r>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172952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solidFill>
                  <a:schemeClr val="tx1"/>
                </a:solidFill>
              </a:rPr>
              <a:t>Ask students how they think rockets generate </a:t>
            </a:r>
            <a:r>
              <a:rPr lang="en-AU" sz="1100" b="1" dirty="0">
                <a:solidFill>
                  <a:schemeClr val="tx1"/>
                </a:solidFill>
              </a:rPr>
              <a:t>thrust.</a:t>
            </a:r>
          </a:p>
          <a:p>
            <a:r>
              <a:rPr lang="en-AU" sz="1100" dirty="0">
                <a:solidFill>
                  <a:schemeClr val="tx1"/>
                </a:solidFill>
              </a:rPr>
              <a:t>Rockets can be propelled in lots of different ways!</a:t>
            </a:r>
          </a:p>
          <a:p>
            <a:r>
              <a:rPr lang="en-AU" sz="1100" dirty="0">
                <a:solidFill>
                  <a:schemeClr val="tx1"/>
                </a:solidFill>
              </a:rPr>
              <a:t>Space rockets are often fuelled with liquid oxygen and liquid hydrogen which burn very hot and give off hot gases.</a:t>
            </a:r>
          </a:p>
          <a:p>
            <a:r>
              <a:rPr lang="en-AU" sz="1100" dirty="0">
                <a:solidFill>
                  <a:schemeClr val="tx1"/>
                </a:solidFill>
              </a:rPr>
              <a:t>Ask students how they think we make a model rocket launch?</a:t>
            </a:r>
          </a:p>
          <a:p>
            <a:r>
              <a:rPr lang="en-AU" sz="1100" dirty="0">
                <a:solidFill>
                  <a:schemeClr val="tx1"/>
                </a:solidFill>
              </a:rPr>
              <a:t>We can make model rockets using lots of different things, including:</a:t>
            </a:r>
          </a:p>
          <a:p>
            <a:pPr marL="185716" indent="-185716">
              <a:buFont typeface="Arial" panose="020B0604020202020204" pitchFamily="34" charset="0"/>
              <a:buChar char="•"/>
            </a:pPr>
            <a:r>
              <a:rPr lang="en-AU" sz="1100" dirty="0">
                <a:solidFill>
                  <a:schemeClr val="tx1"/>
                </a:solidFill>
              </a:rPr>
              <a:t>Air (like the balloon rockets)</a:t>
            </a:r>
          </a:p>
          <a:p>
            <a:pPr marL="185716" indent="-185716">
              <a:buFont typeface="Arial" panose="020B0604020202020204" pitchFamily="34" charset="0"/>
              <a:buChar char="•"/>
            </a:pPr>
            <a:r>
              <a:rPr lang="en-AU" sz="1100" dirty="0">
                <a:solidFill>
                  <a:schemeClr val="tx1"/>
                </a:solidFill>
              </a:rPr>
              <a:t>Air and water</a:t>
            </a:r>
          </a:p>
          <a:p>
            <a:pPr marL="185716" indent="-185716">
              <a:buFont typeface="Arial" panose="020B0604020202020204" pitchFamily="34" charset="0"/>
              <a:buChar char="•"/>
            </a:pPr>
            <a:r>
              <a:rPr lang="en-AU" sz="1100" dirty="0">
                <a:solidFill>
                  <a:schemeClr val="tx1"/>
                </a:solidFill>
              </a:rPr>
              <a:t>Chemical reactions</a:t>
            </a:r>
          </a:p>
          <a:p>
            <a:pPr defTabSz="990487">
              <a:defRPr/>
            </a:pPr>
            <a:r>
              <a:rPr lang="en-AU" sz="1100" dirty="0" smtClean="0">
                <a:solidFill>
                  <a:schemeClr val="tx1"/>
                </a:solidFill>
              </a:rPr>
              <a:t>Let’s have a look at rocket powered by a chemical reaction…</a:t>
            </a: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420752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Refer to RISK ASSESSMENT for Module 1 before conducting experiment.</a:t>
            </a:r>
          </a:p>
          <a:p>
            <a:pPr defTabSz="1072896">
              <a:defRPr/>
            </a:pPr>
            <a:r>
              <a:rPr lang="en-AU" sz="1100" dirty="0" smtClean="0">
                <a:solidFill>
                  <a:schemeClr val="tx1"/>
                </a:solidFill>
              </a:rPr>
              <a:t>Refer to Experiment</a:t>
            </a:r>
            <a:r>
              <a:rPr lang="en-AU" sz="1100" baseline="0" dirty="0" smtClean="0">
                <a:solidFill>
                  <a:schemeClr val="tx1"/>
                </a:solidFill>
              </a:rPr>
              <a:t> notes (E1.2.4 in Coordinator Notes for Module 1.2)</a:t>
            </a:r>
            <a:endParaRPr lang="en-AU" sz="1100" dirty="0" smtClean="0">
              <a:solidFill>
                <a:schemeClr val="tx1"/>
              </a:solidFill>
            </a:endParaRPr>
          </a:p>
          <a:p>
            <a:pPr lvl="0"/>
            <a:r>
              <a:rPr lang="en-AU" sz="1100" i="1" dirty="0">
                <a:solidFill>
                  <a:schemeClr val="tx1"/>
                </a:solidFill>
              </a:rPr>
              <a:t>This experiment should be performed on a surface which can get wet. Ensure paper towel / towels are available to clean up spills.</a:t>
            </a:r>
            <a:endParaRPr lang="en-AU" sz="1100" dirty="0">
              <a:solidFill>
                <a:schemeClr val="tx1"/>
              </a:solidFill>
            </a:endParaRPr>
          </a:p>
          <a:p>
            <a:pPr defTabSz="990487">
              <a:defRPr/>
            </a:pPr>
            <a:r>
              <a:rPr lang="en-AU" sz="1100" i="1" dirty="0">
                <a:solidFill>
                  <a:schemeClr val="tx1"/>
                </a:solidFill>
              </a:rPr>
              <a:t>Be aware of potential allergies to Alka-Seltzer. </a:t>
            </a:r>
          </a:p>
          <a:p>
            <a:pPr defTabSz="990487">
              <a:defRPr/>
            </a:pPr>
            <a:r>
              <a:rPr lang="en-AU" sz="1100" b="1" dirty="0">
                <a:solidFill>
                  <a:schemeClr val="tx1"/>
                </a:solidFill>
              </a:rPr>
              <a:t>Ensure all students are observing from a minimum of 1 metre away.</a:t>
            </a:r>
          </a:p>
          <a:p>
            <a:r>
              <a:rPr lang="en-AU" sz="1100" dirty="0" smtClean="0">
                <a:solidFill>
                  <a:schemeClr val="tx1"/>
                </a:solidFill>
              </a:rPr>
              <a:t>Ask students to form a hypothesis about what might happen if pressure builds up inside the canister,</a:t>
            </a:r>
            <a:r>
              <a:rPr lang="en-AU" sz="1100" baseline="0" dirty="0" smtClean="0">
                <a:solidFill>
                  <a:schemeClr val="tx1"/>
                </a:solidFill>
              </a:rPr>
              <a:t> before conducting the experiment. </a:t>
            </a:r>
          </a:p>
          <a:p>
            <a:r>
              <a:rPr lang="en-AU" sz="1100" dirty="0" smtClean="0">
                <a:solidFill>
                  <a:schemeClr val="tx1"/>
                </a:solidFill>
              </a:rPr>
              <a:t>Discuss </a:t>
            </a:r>
            <a:r>
              <a:rPr lang="en-AU" sz="1100" dirty="0">
                <a:solidFill>
                  <a:schemeClr val="tx1"/>
                </a:solidFill>
              </a:rPr>
              <a:t>the result with the </a:t>
            </a:r>
            <a:r>
              <a:rPr lang="en-AU" sz="1100" dirty="0" smtClean="0">
                <a:solidFill>
                  <a:schemeClr val="tx1"/>
                </a:solidFill>
              </a:rPr>
              <a:t>students after the experiment. Was their hypothesis correct?</a:t>
            </a:r>
          </a:p>
          <a:p>
            <a:r>
              <a:rPr lang="en-AU" sz="1100" dirty="0" smtClean="0">
                <a:solidFill>
                  <a:schemeClr val="tx1"/>
                </a:solidFill>
              </a:rPr>
              <a:t>Ask</a:t>
            </a:r>
            <a:r>
              <a:rPr lang="en-AU" sz="1100" baseline="0" dirty="0" smtClean="0">
                <a:solidFill>
                  <a:schemeClr val="tx1"/>
                </a:solidFill>
              </a:rPr>
              <a:t> students </a:t>
            </a:r>
            <a:r>
              <a:rPr lang="en-AU" sz="1100" baseline="0" dirty="0">
                <a:solidFill>
                  <a:schemeClr val="tx1"/>
                </a:solidFill>
              </a:rPr>
              <a:t>to think about which law </a:t>
            </a:r>
            <a:r>
              <a:rPr lang="en-AU" sz="1100" baseline="0" dirty="0" smtClean="0">
                <a:solidFill>
                  <a:schemeClr val="tx1"/>
                </a:solidFill>
              </a:rPr>
              <a:t>of motion the experiment relates to.</a:t>
            </a:r>
            <a:endParaRPr lang="en-AU" sz="1100" baseline="0" dirty="0">
              <a:solidFill>
                <a:schemeClr val="tx1"/>
              </a:solidFill>
            </a:endParaRPr>
          </a:p>
          <a:p>
            <a:r>
              <a:rPr lang="en-AU" sz="1100" baseline="0" dirty="0" smtClean="0">
                <a:solidFill>
                  <a:schemeClr val="tx1"/>
                </a:solidFill>
              </a:rPr>
              <a:t>This </a:t>
            </a:r>
            <a:r>
              <a:rPr lang="en-AU" sz="1100" baseline="0" dirty="0">
                <a:solidFill>
                  <a:schemeClr val="tx1"/>
                </a:solidFill>
              </a:rPr>
              <a:t>experiment again highlights Newton’s 3</a:t>
            </a:r>
            <a:r>
              <a:rPr lang="en-AU" sz="1100" baseline="30000" dirty="0">
                <a:solidFill>
                  <a:schemeClr val="tx1"/>
                </a:solidFill>
              </a:rPr>
              <a:t>rd</a:t>
            </a:r>
            <a:r>
              <a:rPr lang="en-AU" sz="1100" baseline="0" dirty="0">
                <a:solidFill>
                  <a:schemeClr val="tx1"/>
                </a:solidFill>
              </a:rPr>
              <a:t> Law. This is a good representation of how most rockets </a:t>
            </a:r>
            <a:r>
              <a:rPr lang="en-AU" sz="1100" baseline="0" dirty="0" smtClean="0">
                <a:solidFill>
                  <a:schemeClr val="tx1"/>
                </a:solidFill>
              </a:rPr>
              <a:t>work!</a:t>
            </a:r>
            <a:endParaRPr lang="en-AU" sz="1100" baseline="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194005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dirty="0">
                <a:solidFill>
                  <a:schemeClr val="tx1"/>
                </a:solidFill>
              </a:rPr>
              <a:t>Air Pressure:</a:t>
            </a:r>
          </a:p>
          <a:p>
            <a:r>
              <a:rPr lang="en-AU" sz="1100" dirty="0">
                <a:solidFill>
                  <a:schemeClr val="tx1"/>
                </a:solidFill>
              </a:rPr>
              <a:t>When air gets squashed up in a small space, it builds pressure.</a:t>
            </a:r>
          </a:p>
          <a:p>
            <a:r>
              <a:rPr lang="en-AU" sz="1100" dirty="0">
                <a:solidFill>
                  <a:schemeClr val="tx1"/>
                </a:solidFill>
              </a:rPr>
              <a:t>Some chemical reactions, like the Alka-Seltzer reaction, produce a gas. If the reaction is in a small space, all the gas being produced starts to build up, creating a lot of pressure.</a:t>
            </a:r>
          </a:p>
          <a:p>
            <a:r>
              <a:rPr lang="en-AU" sz="1100" dirty="0">
                <a:solidFill>
                  <a:schemeClr val="tx1"/>
                </a:solidFill>
              </a:rPr>
              <a:t>Let’s have a go at building out own rockets!</a:t>
            </a: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687055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2896">
              <a:defRPr/>
            </a:pPr>
            <a:r>
              <a:rPr lang="en-AU" sz="1100" dirty="0">
                <a:solidFill>
                  <a:schemeClr val="tx1"/>
                </a:solidFill>
              </a:rPr>
              <a:t>Let’s have a go at building out own rockets! We will fuel our rockets with air and water, and create thrust using pressure.</a:t>
            </a:r>
          </a:p>
          <a:p>
            <a:pPr defTabSz="1072896">
              <a:defRPr/>
            </a:pPr>
            <a:r>
              <a:rPr lang="en-AU" sz="1100" dirty="0" smtClean="0">
                <a:solidFill>
                  <a:schemeClr val="tx1"/>
                </a:solidFill>
              </a:rPr>
              <a:t>Did</a:t>
            </a:r>
            <a:r>
              <a:rPr lang="en-AU" sz="1100" baseline="0" dirty="0" smtClean="0">
                <a:solidFill>
                  <a:schemeClr val="tx1"/>
                </a:solidFill>
              </a:rPr>
              <a:t> you know there competitions, and world records for bottle rockets? </a:t>
            </a:r>
          </a:p>
          <a:p>
            <a:pPr defTabSz="990487">
              <a:defRPr/>
            </a:pPr>
            <a:r>
              <a:rPr lang="en-AU" sz="1100" dirty="0" smtClean="0">
                <a:solidFill>
                  <a:schemeClr val="tx1"/>
                </a:solidFill>
              </a:rPr>
              <a:t>In Australia, the</a:t>
            </a:r>
            <a:r>
              <a:rPr lang="en-AU" sz="1100" baseline="0" dirty="0" smtClean="0">
                <a:solidFill>
                  <a:schemeClr val="tx1"/>
                </a:solidFill>
              </a:rPr>
              <a:t> </a:t>
            </a:r>
            <a:r>
              <a:rPr lang="en-AU" sz="1100" b="1" dirty="0">
                <a:solidFill>
                  <a:schemeClr val="tx1"/>
                </a:solidFill>
              </a:rPr>
              <a:t>Institute of Industrial Arts Technology Education </a:t>
            </a:r>
            <a:r>
              <a:rPr lang="en-AU" sz="1100" dirty="0">
                <a:solidFill>
                  <a:schemeClr val="tx1"/>
                </a:solidFill>
              </a:rPr>
              <a:t>hosts an annual water bottle rocket competition for school students, called the </a:t>
            </a:r>
            <a:r>
              <a:rPr lang="en-AU" sz="1100" b="1" dirty="0">
                <a:solidFill>
                  <a:schemeClr val="tx1"/>
                </a:solidFill>
              </a:rPr>
              <a:t>Australian Aeronautical Velocity Challenge</a:t>
            </a:r>
          </a:p>
          <a:p>
            <a:pPr defTabSz="990487">
              <a:defRPr/>
            </a:pPr>
            <a:r>
              <a:rPr lang="en-AU" sz="1100" dirty="0" smtClean="0">
                <a:solidFill>
                  <a:schemeClr val="tx1"/>
                </a:solidFill>
              </a:rPr>
              <a:t>http://iiate.asn.au/events/aeronautical-velocity-challenge </a:t>
            </a:r>
          </a:p>
          <a:p>
            <a:pPr defTabSz="1072896">
              <a:defRPr/>
            </a:pPr>
            <a:r>
              <a:rPr lang="en-AU" sz="1100" baseline="0" dirty="0" smtClean="0">
                <a:solidFill>
                  <a:schemeClr val="tx1"/>
                </a:solidFill>
              </a:rPr>
              <a:t>There are a number of companies that make and sell bottle rocket launchers. </a:t>
            </a:r>
            <a:r>
              <a:rPr lang="en-AU" sz="1100" dirty="0" smtClean="0">
                <a:solidFill>
                  <a:schemeClr val="tx1"/>
                </a:solidFill>
              </a:rPr>
              <a:t>Lets take a look at a short video from one of these</a:t>
            </a:r>
            <a:r>
              <a:rPr lang="en-AU" sz="1100" baseline="0" dirty="0" smtClean="0">
                <a:solidFill>
                  <a:schemeClr val="tx1"/>
                </a:solidFill>
              </a:rPr>
              <a:t> companies,</a:t>
            </a:r>
            <a:r>
              <a:rPr lang="en-AU" sz="1100" dirty="0" smtClean="0">
                <a:solidFill>
                  <a:schemeClr val="tx1"/>
                </a:solidFill>
              </a:rPr>
              <a:t> “</a:t>
            </a:r>
            <a:r>
              <a:rPr lang="en-AU" sz="1100" dirty="0" err="1" smtClean="0">
                <a:solidFill>
                  <a:schemeClr val="tx1"/>
                </a:solidFill>
              </a:rPr>
              <a:t>Liquifly</a:t>
            </a:r>
            <a:r>
              <a:rPr lang="en-AU" sz="1100" dirty="0" smtClean="0">
                <a:solidFill>
                  <a:schemeClr val="tx1"/>
                </a:solidFill>
              </a:rPr>
              <a:t>”,</a:t>
            </a:r>
            <a:r>
              <a:rPr lang="en-AU" sz="1100" baseline="0" dirty="0" smtClean="0">
                <a:solidFill>
                  <a:schemeClr val="tx1"/>
                </a:solidFill>
              </a:rPr>
              <a:t> to see what a bottle rocket looks like!</a:t>
            </a:r>
            <a:endParaRPr lang="en-AU" sz="1100" dirty="0">
              <a:solidFill>
                <a:schemeClr val="tx1"/>
              </a:solidFill>
            </a:endParaRPr>
          </a:p>
          <a:p>
            <a:endParaRPr lang="en-AU" sz="1100" dirty="0" smtClean="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279274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a:t>
            </a:r>
            <a:r>
              <a:rPr lang="en-AU" sz="1100" dirty="0" err="1" smtClean="0">
                <a:solidFill>
                  <a:schemeClr val="tx1"/>
                </a:solidFill>
              </a:rPr>
              <a:t>Liquifly</a:t>
            </a:r>
            <a:r>
              <a:rPr lang="en-AU" sz="1100" dirty="0" smtClean="0">
                <a:solidFill>
                  <a:schemeClr val="tx1"/>
                </a:solidFill>
              </a:rPr>
              <a:t>” works on the same principles as other rockets, with the energy coming from water and air. The action of pumping air into the bottle filled with water creates high pressure, which forces the water through the restricted opening at high velocity. This creates the thrust needed to launch the bottle high into the air.</a:t>
            </a:r>
          </a:p>
          <a:p>
            <a:endParaRPr lang="en-AU" sz="1100" dirty="0" smtClean="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1728451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87">
              <a:defRPr/>
            </a:pPr>
            <a:r>
              <a:rPr lang="en-AU" sz="1100" dirty="0" smtClean="0">
                <a:solidFill>
                  <a:schemeClr val="tx1"/>
                </a:solidFill>
              </a:rPr>
              <a:t>In Australia, the</a:t>
            </a:r>
            <a:r>
              <a:rPr lang="en-AU" sz="1100" baseline="0" dirty="0" smtClean="0">
                <a:solidFill>
                  <a:schemeClr val="tx1"/>
                </a:solidFill>
              </a:rPr>
              <a:t> </a:t>
            </a:r>
            <a:r>
              <a:rPr lang="en-AU" sz="1100" b="1" dirty="0">
                <a:solidFill>
                  <a:schemeClr val="tx1"/>
                </a:solidFill>
              </a:rPr>
              <a:t>Institute of Industrial Arts Technology Education </a:t>
            </a:r>
            <a:r>
              <a:rPr lang="en-AU" sz="1100" dirty="0">
                <a:solidFill>
                  <a:schemeClr val="tx1"/>
                </a:solidFill>
              </a:rPr>
              <a:t>hosts an annual water bottle rocket competition for school students, called the </a:t>
            </a:r>
            <a:r>
              <a:rPr lang="en-AU" sz="1100" b="1" dirty="0">
                <a:solidFill>
                  <a:schemeClr val="tx1"/>
                </a:solidFill>
              </a:rPr>
              <a:t>Australian Aeronautical Velocity Challenge</a:t>
            </a:r>
          </a:p>
          <a:p>
            <a:pPr defTabSz="990487">
              <a:defRPr/>
            </a:pPr>
            <a:r>
              <a:rPr lang="en-AU" sz="1100" dirty="0" smtClean="0">
                <a:solidFill>
                  <a:schemeClr val="tx1"/>
                </a:solidFill>
              </a:rPr>
              <a:t>http://iiate.asn.au/events/aeronautical-velocity-challenge </a:t>
            </a:r>
          </a:p>
          <a:p>
            <a:pPr defTabSz="990487">
              <a:defRPr/>
            </a:pPr>
            <a:endParaRPr lang="en-AU" sz="1100" dirty="0" smtClean="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301478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72896">
              <a:defRPr/>
            </a:pPr>
            <a:r>
              <a:rPr lang="en-AU" sz="1100" baseline="0" dirty="0" smtClean="0">
                <a:solidFill>
                  <a:schemeClr val="tx1"/>
                </a:solidFill>
              </a:rPr>
              <a:t>Students may like to work individually or in groups. </a:t>
            </a:r>
          </a:p>
          <a:p>
            <a:pPr defTabSz="1072896">
              <a:defRPr/>
            </a:pPr>
            <a:r>
              <a:rPr lang="en-AU" sz="1100" baseline="0" dirty="0" smtClean="0">
                <a:solidFill>
                  <a:schemeClr val="tx1"/>
                </a:solidFill>
              </a:rPr>
              <a:t>Encourage them to name their rocket / team! </a:t>
            </a:r>
          </a:p>
          <a:p>
            <a:pPr defTabSz="1072896">
              <a:defRPr/>
            </a:pPr>
            <a:r>
              <a:rPr lang="en-AU" sz="1100" baseline="0" dirty="0" smtClean="0">
                <a:solidFill>
                  <a:schemeClr val="tx1"/>
                </a:solidFill>
              </a:rPr>
              <a:t>Rocket decoration is permitted!</a:t>
            </a:r>
          </a:p>
        </p:txBody>
      </p:sp>
      <p:sp>
        <p:nvSpPr>
          <p:cNvPr id="4" name="Slide Number Placeholder 3"/>
          <p:cNvSpPr>
            <a:spLocks noGrp="1"/>
          </p:cNvSpPr>
          <p:nvPr>
            <p:ph type="sldNum" sz="quarter" idx="10"/>
          </p:nvPr>
        </p:nvSpPr>
        <p:spPr/>
        <p:txBody>
          <a:bodyPr/>
          <a:lstStyle/>
          <a:p>
            <a:fld id="{D98E8A7A-9E0A-4F27-82F4-BF1E40D8FBEE}" type="slidenum">
              <a:rPr lang="en-AU" smtClean="0"/>
              <a:t>18</a:t>
            </a:fld>
            <a:endParaRPr lang="en-AU"/>
          </a:p>
        </p:txBody>
      </p:sp>
    </p:spTree>
    <p:extLst>
      <p:ext uri="{BB962C8B-B14F-4D97-AF65-F5344CB8AC3E}">
        <p14:creationId xmlns:p14="http://schemas.microsoft.com/office/powerpoint/2010/main" val="909040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19</a:t>
            </a:fld>
            <a:endParaRPr lang="en-AU"/>
          </a:p>
        </p:txBody>
      </p:sp>
    </p:spTree>
    <p:extLst>
      <p:ext uri="{BB962C8B-B14F-4D97-AF65-F5344CB8AC3E}">
        <p14:creationId xmlns:p14="http://schemas.microsoft.com/office/powerpoint/2010/main" val="113020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Let’s watch a video clip of the American </a:t>
            </a:r>
            <a:r>
              <a:rPr lang="en-AU" sz="1100" dirty="0" err="1" smtClean="0">
                <a:solidFill>
                  <a:schemeClr val="tx1"/>
                </a:solidFill>
              </a:rPr>
              <a:t>SpaceX</a:t>
            </a:r>
            <a:r>
              <a:rPr lang="en-AU" sz="1100" dirty="0" smtClean="0">
                <a:solidFill>
                  <a:schemeClr val="tx1"/>
                </a:solidFill>
              </a:rPr>
              <a:t> CRS-12 Falcon 9 rocket, launching to the International Space Station, in mid-August 2017.</a:t>
            </a:r>
          </a:p>
          <a:p>
            <a:r>
              <a:rPr lang="en-AU" sz="1100" dirty="0" smtClean="0">
                <a:solidFill>
                  <a:schemeClr val="tx1"/>
                </a:solidFill>
              </a:rPr>
              <a:t>The </a:t>
            </a:r>
            <a:r>
              <a:rPr lang="en-AU" sz="1100" dirty="0" err="1" smtClean="0">
                <a:solidFill>
                  <a:schemeClr val="tx1"/>
                </a:solidFill>
              </a:rPr>
              <a:t>SpaceX</a:t>
            </a:r>
            <a:r>
              <a:rPr lang="en-AU" sz="1100" dirty="0" smtClean="0">
                <a:solidFill>
                  <a:schemeClr val="tx1"/>
                </a:solidFill>
              </a:rPr>
              <a:t> rocket lifts off with the Dragon cargo module, on its journey to the International Space Station. </a:t>
            </a:r>
          </a:p>
          <a:p>
            <a:r>
              <a:rPr lang="en-AU" sz="1100" dirty="0" smtClean="0">
                <a:solidFill>
                  <a:schemeClr val="tx1"/>
                </a:solidFill>
              </a:rPr>
              <a:t>Dragon delivered more than </a:t>
            </a:r>
            <a:r>
              <a:rPr lang="en-AU" sz="1100" dirty="0">
                <a:solidFill>
                  <a:schemeClr val="tx1"/>
                </a:solidFill>
              </a:rPr>
              <a:t>3000 kilograms </a:t>
            </a:r>
            <a:r>
              <a:rPr lang="en-AU" sz="1100" dirty="0" smtClean="0">
                <a:solidFill>
                  <a:schemeClr val="tx1"/>
                </a:solidFill>
              </a:rPr>
              <a:t>of research equipment, cargo and supplies to the space station for NASA.</a:t>
            </a:r>
          </a:p>
          <a:p>
            <a:r>
              <a:rPr lang="en-AU" sz="1100" dirty="0">
                <a:solidFill>
                  <a:schemeClr val="tx1"/>
                </a:solidFill>
              </a:rPr>
              <a:t>Supplies included a sweet treat for the astronauts: ice cream. Small cups of chocolate, vanilla and birthday cake-flavoured ice cream arrived in freezers. Freezers were reloaded with research samples for return to Earth when the Dragon spacecraft departed the station mid-September 2017. </a:t>
            </a:r>
          </a:p>
          <a:p>
            <a:r>
              <a:rPr lang="en-AU" sz="1100" dirty="0">
                <a:solidFill>
                  <a:schemeClr val="tx1"/>
                </a:solidFill>
              </a:rPr>
              <a:t>More information about the NASA and the </a:t>
            </a:r>
            <a:r>
              <a:rPr lang="en-AU" sz="1100" dirty="0" err="1">
                <a:solidFill>
                  <a:schemeClr val="tx1"/>
                </a:solidFill>
              </a:rPr>
              <a:t>SpaceX</a:t>
            </a:r>
            <a:r>
              <a:rPr lang="en-AU" sz="1100" dirty="0">
                <a:solidFill>
                  <a:schemeClr val="tx1"/>
                </a:solidFill>
              </a:rPr>
              <a:t> CRS-12 mission is available online www.nasa.gov/spacex.</a:t>
            </a: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3658953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20</a:t>
            </a:fld>
            <a:endParaRPr lang="en-AU"/>
          </a:p>
        </p:txBody>
      </p:sp>
    </p:spTree>
    <p:extLst>
      <p:ext uri="{BB962C8B-B14F-4D97-AF65-F5344CB8AC3E}">
        <p14:creationId xmlns:p14="http://schemas.microsoft.com/office/powerpoint/2010/main" val="202614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87">
              <a:defRPr/>
            </a:pPr>
            <a:r>
              <a:rPr lang="en-AU" sz="1100" dirty="0">
                <a:solidFill>
                  <a:schemeClr val="tx1"/>
                </a:solidFill>
              </a:rPr>
              <a:t>Recap that Aerodynamics is the science of how air moves around things. It helps us to understand why different shapes move through the air differently.</a:t>
            </a:r>
          </a:p>
          <a:p>
            <a:r>
              <a:rPr lang="en-AU" sz="1100" dirty="0">
                <a:solidFill>
                  <a:schemeClr val="tx1"/>
                </a:solidFill>
              </a:rPr>
              <a:t>Without an understanding of aerodynamics we wouldn’t have planes, space rockets, fast trains and many other useful inventions.</a:t>
            </a:r>
          </a:p>
          <a:p>
            <a:pPr defTabSz="990487">
              <a:defRPr/>
            </a:pPr>
            <a:r>
              <a:rPr lang="en-AU" sz="1100" dirty="0" smtClean="0">
                <a:solidFill>
                  <a:schemeClr val="tx1"/>
                </a:solidFill>
              </a:rPr>
              <a:t>Ask</a:t>
            </a:r>
            <a:r>
              <a:rPr lang="en-AU" sz="1100" baseline="0" dirty="0" smtClean="0">
                <a:solidFill>
                  <a:schemeClr val="tx1"/>
                </a:solidFill>
              </a:rPr>
              <a:t> students what they know or remember about aerodynamics and planes. Are the same things important for rockets? </a:t>
            </a: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299338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solidFill>
                  <a:schemeClr val="tx1"/>
                </a:solidFill>
              </a:rPr>
              <a:t>Lets recap on the four forces of flight. Lift, weight, drag, thrust.</a:t>
            </a:r>
          </a:p>
          <a:p>
            <a:pPr defTabSz="921898">
              <a:defRPr/>
            </a:pPr>
            <a:r>
              <a:rPr lang="en-AU" sz="1100" dirty="0">
                <a:solidFill>
                  <a:schemeClr val="tx1"/>
                </a:solidFill>
              </a:rPr>
              <a:t>Help students recognise the difference in the way the forces apply to rockets and planes.</a:t>
            </a:r>
          </a:p>
          <a:p>
            <a:r>
              <a:rPr lang="en-AU" sz="1100" dirty="0">
                <a:solidFill>
                  <a:schemeClr val="tx1"/>
                </a:solidFill>
              </a:rPr>
              <a:t>On an aeroplane, </a:t>
            </a:r>
            <a:r>
              <a:rPr lang="en-AU" sz="1100" b="1" dirty="0">
                <a:solidFill>
                  <a:schemeClr val="tx1"/>
                </a:solidFill>
              </a:rPr>
              <a:t>LIFT</a:t>
            </a:r>
            <a:r>
              <a:rPr lang="en-AU" sz="1100" dirty="0">
                <a:solidFill>
                  <a:schemeClr val="tx1"/>
                </a:solidFill>
              </a:rPr>
              <a:t> opposes the </a:t>
            </a:r>
            <a:r>
              <a:rPr lang="en-AU" sz="1100" b="1" dirty="0">
                <a:solidFill>
                  <a:schemeClr val="tx1"/>
                </a:solidFill>
              </a:rPr>
              <a:t>WEIGHT</a:t>
            </a:r>
            <a:r>
              <a:rPr lang="en-AU" sz="1100" dirty="0">
                <a:solidFill>
                  <a:schemeClr val="tx1"/>
                </a:solidFill>
              </a:rPr>
              <a:t> of the plane.</a:t>
            </a:r>
          </a:p>
          <a:p>
            <a:r>
              <a:rPr lang="en-AU" sz="1100" dirty="0">
                <a:solidFill>
                  <a:schemeClr val="tx1"/>
                </a:solidFill>
              </a:rPr>
              <a:t>On a rocket, </a:t>
            </a:r>
            <a:r>
              <a:rPr lang="en-AU" sz="1100" b="1" dirty="0">
                <a:solidFill>
                  <a:schemeClr val="tx1"/>
                </a:solidFill>
              </a:rPr>
              <a:t>THRUST</a:t>
            </a:r>
            <a:r>
              <a:rPr lang="en-AU" sz="1100" dirty="0">
                <a:solidFill>
                  <a:schemeClr val="tx1"/>
                </a:solidFill>
              </a:rPr>
              <a:t> opposes the </a:t>
            </a:r>
            <a:r>
              <a:rPr lang="en-AU" sz="1100" b="1" dirty="0">
                <a:solidFill>
                  <a:schemeClr val="tx1"/>
                </a:solidFill>
              </a:rPr>
              <a:t>WEIGHT</a:t>
            </a:r>
            <a:r>
              <a:rPr lang="en-AU" sz="1100" dirty="0">
                <a:solidFill>
                  <a:schemeClr val="tx1"/>
                </a:solidFill>
              </a:rPr>
              <a:t> of the rocket, and </a:t>
            </a:r>
            <a:r>
              <a:rPr lang="en-AU" sz="1100" b="1" dirty="0">
                <a:solidFill>
                  <a:schemeClr val="tx1"/>
                </a:solidFill>
              </a:rPr>
              <a:t>LIFT</a:t>
            </a:r>
            <a:r>
              <a:rPr lang="en-AU" sz="1100" dirty="0">
                <a:solidFill>
                  <a:schemeClr val="tx1"/>
                </a:solidFill>
              </a:rPr>
              <a:t> helps to stabilise and stop the rocket from spinning. </a:t>
            </a:r>
          </a:p>
          <a:p>
            <a:r>
              <a:rPr lang="en-AU" sz="1100" dirty="0">
                <a:solidFill>
                  <a:schemeClr val="tx1"/>
                </a:solidFill>
              </a:rPr>
              <a:t>Although the same four forces act on a rocket as on an aeroplane, there are some important differences in the application of the forces:</a:t>
            </a:r>
          </a:p>
          <a:p>
            <a:r>
              <a:rPr lang="en-AU" sz="1100" dirty="0">
                <a:solidFill>
                  <a:schemeClr val="tx1"/>
                </a:solidFill>
              </a:rPr>
              <a:t>1. On an aeroplane, the </a:t>
            </a:r>
            <a:r>
              <a:rPr lang="en-AU" sz="1100" b="1" dirty="0">
                <a:solidFill>
                  <a:schemeClr val="tx1"/>
                </a:solidFill>
              </a:rPr>
              <a:t>lift</a:t>
            </a:r>
            <a:r>
              <a:rPr lang="en-AU" sz="1100" dirty="0">
                <a:solidFill>
                  <a:schemeClr val="tx1"/>
                </a:solidFill>
              </a:rPr>
              <a:t> force is used to overcome the </a:t>
            </a:r>
            <a:r>
              <a:rPr lang="en-AU" sz="1100" b="1" dirty="0">
                <a:solidFill>
                  <a:schemeClr val="tx1"/>
                </a:solidFill>
              </a:rPr>
              <a:t>weight. </a:t>
            </a:r>
            <a:r>
              <a:rPr lang="en-AU" sz="1100" dirty="0">
                <a:solidFill>
                  <a:schemeClr val="tx1"/>
                </a:solidFill>
              </a:rPr>
              <a:t>On a rocket, </a:t>
            </a:r>
            <a:r>
              <a:rPr lang="en-AU" sz="1100" b="1" dirty="0">
                <a:solidFill>
                  <a:schemeClr val="tx1"/>
                </a:solidFill>
              </a:rPr>
              <a:t>thrust</a:t>
            </a:r>
            <a:r>
              <a:rPr lang="en-AU" sz="1100" dirty="0">
                <a:solidFill>
                  <a:schemeClr val="tx1"/>
                </a:solidFill>
              </a:rPr>
              <a:t> is used in opposition to weight.  On many rockets, lift is used to stabilise and control the direction of flight.</a:t>
            </a:r>
          </a:p>
          <a:p>
            <a:r>
              <a:rPr lang="en-AU" sz="1100" dirty="0">
                <a:solidFill>
                  <a:schemeClr val="tx1"/>
                </a:solidFill>
              </a:rPr>
              <a:t>2. On an aeroplane, most of the aerodynamic forces are generated by the wings and the tail surfaces. For a rocket, the aerodynamic forces are generated by the fins, nose cone, and body tube. For both aeroplane and rocket, the aerodynamic forces act through the centre of pressure (the yellow dot with the black centre on the rocket figure) while the weight acts through the centre of gravity (the yellow dot on the rocket figure).</a:t>
            </a:r>
          </a:p>
          <a:p>
            <a:r>
              <a:rPr lang="en-AU" sz="1100" dirty="0">
                <a:solidFill>
                  <a:schemeClr val="tx1"/>
                </a:solidFill>
              </a:rPr>
              <a:t>3. While most aeroplanes have a high lift to drag ratio, the drag of a rocket is usually much greater than the lift.</a:t>
            </a:r>
          </a:p>
          <a:p>
            <a:r>
              <a:rPr lang="en-AU" sz="1100" dirty="0">
                <a:solidFill>
                  <a:schemeClr val="tx1"/>
                </a:solidFill>
              </a:rPr>
              <a:t>4. While the magnitude and direction of the forces remain fairly constant for an aeroplane, the magnitude and direction of the forces acting on a rocket change dramatically during a typical flight.</a:t>
            </a:r>
          </a:p>
          <a:p>
            <a:r>
              <a:rPr lang="en-AU" sz="1100" i="1" dirty="0">
                <a:solidFill>
                  <a:schemeClr val="tx1"/>
                </a:solidFill>
              </a:rPr>
              <a:t>https://spaceflightsystems.grc.nasa.gov/education/rocket/rktfor.html  </a:t>
            </a:r>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130393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87">
              <a:defRPr/>
            </a:pPr>
            <a:r>
              <a:rPr lang="en-AU" sz="1100" dirty="0">
                <a:solidFill>
                  <a:schemeClr val="tx1"/>
                </a:solidFill>
              </a:rPr>
              <a:t>To help us understand the science / physics behind a rocket launch, we need to look at Newton’s Laws of Motion. </a:t>
            </a:r>
          </a:p>
          <a:p>
            <a:pPr defTabSz="990487">
              <a:defRPr/>
            </a:pPr>
            <a:r>
              <a:rPr lang="en-AU" sz="1100" dirty="0">
                <a:solidFill>
                  <a:schemeClr val="tx1"/>
                </a:solidFill>
              </a:rPr>
              <a:t>Sir Isaac Newton, a physicist and mathematician, published his three laws of motion in 1687.</a:t>
            </a:r>
          </a:p>
          <a:p>
            <a:pPr defTabSz="990487">
              <a:defRPr/>
            </a:pPr>
            <a:r>
              <a:rPr lang="en-AU" sz="1100" dirty="0">
                <a:solidFill>
                  <a:schemeClr val="tx1"/>
                </a:solidFill>
              </a:rPr>
              <a:t>Newton’s Laws are a vital foundation for learning and understanding more complex physics! </a:t>
            </a:r>
          </a:p>
          <a:p>
            <a:r>
              <a:rPr lang="en-AU" sz="1100" dirty="0">
                <a:solidFill>
                  <a:schemeClr val="tx1"/>
                </a:solidFill>
              </a:rPr>
              <a:t>We </a:t>
            </a:r>
            <a:r>
              <a:rPr lang="en-AU" sz="1100" dirty="0" smtClean="0">
                <a:solidFill>
                  <a:schemeClr val="tx1"/>
                </a:solidFill>
              </a:rPr>
              <a:t>looked</a:t>
            </a:r>
            <a:r>
              <a:rPr lang="en-AU" sz="1100" baseline="0" dirty="0" smtClean="0">
                <a:solidFill>
                  <a:schemeClr val="tx1"/>
                </a:solidFill>
              </a:rPr>
              <a:t> closely at once of the three </a:t>
            </a:r>
            <a:r>
              <a:rPr lang="en-AU" sz="1100" dirty="0" smtClean="0">
                <a:solidFill>
                  <a:schemeClr val="tx1"/>
                </a:solidFill>
              </a:rPr>
              <a:t>laws of motion in the previous session (Module 1.1) </a:t>
            </a:r>
            <a:r>
              <a:rPr lang="en-AU" sz="1100" dirty="0">
                <a:solidFill>
                  <a:schemeClr val="tx1"/>
                </a:solidFill>
              </a:rPr>
              <a:t>– does anybody remember which one</a:t>
            </a:r>
            <a:r>
              <a:rPr lang="en-AU" sz="1100" dirty="0" smtClean="0">
                <a:solidFill>
                  <a:schemeClr val="tx1"/>
                </a:solidFill>
              </a:rPr>
              <a:t>? It was Newton’s 3</a:t>
            </a:r>
            <a:r>
              <a:rPr lang="en-AU" sz="1100" baseline="30000" dirty="0" smtClean="0">
                <a:solidFill>
                  <a:schemeClr val="tx1"/>
                </a:solidFill>
              </a:rPr>
              <a:t>rd</a:t>
            </a:r>
            <a:r>
              <a:rPr lang="en-AU" sz="1100" dirty="0" smtClean="0">
                <a:solidFill>
                  <a:schemeClr val="tx1"/>
                </a:solidFill>
              </a:rPr>
              <a:t> Law! “Every</a:t>
            </a:r>
            <a:r>
              <a:rPr lang="en-AU" sz="1100" baseline="0" dirty="0" smtClean="0">
                <a:solidFill>
                  <a:schemeClr val="tx1"/>
                </a:solidFill>
              </a:rPr>
              <a:t> action has an equal and opposite reaction.”</a:t>
            </a:r>
            <a:endParaRPr lang="en-AU" sz="1100" dirty="0" smtClean="0">
              <a:solidFill>
                <a:schemeClr val="tx1"/>
              </a:solidFill>
            </a:endParaRPr>
          </a:p>
          <a:p>
            <a:r>
              <a:rPr lang="en-AU" sz="1100" baseline="0" dirty="0" smtClean="0">
                <a:solidFill>
                  <a:schemeClr val="tx1"/>
                </a:solidFill>
              </a:rPr>
              <a:t>We can do some experiments to explore Newton’s Laws of Motion, to help us design our rockets!</a:t>
            </a:r>
          </a:p>
          <a:p>
            <a:r>
              <a:rPr lang="en-AU" sz="1100" b="1" baseline="0" dirty="0" smtClean="0">
                <a:solidFill>
                  <a:schemeClr val="tx1"/>
                </a:solidFill>
              </a:rPr>
              <a:t>Extension:</a:t>
            </a:r>
          </a:p>
          <a:p>
            <a:r>
              <a:rPr lang="en-AU" sz="1100" baseline="0" dirty="0" smtClean="0">
                <a:solidFill>
                  <a:schemeClr val="tx1"/>
                </a:solidFill>
              </a:rPr>
              <a:t>Newton explained that when the forces acting on an object are balanced, there is no change in the way it moves.</a:t>
            </a:r>
          </a:p>
          <a:p>
            <a:r>
              <a:rPr lang="en-AU" sz="1100" baseline="0" dirty="0" smtClean="0">
                <a:solidFill>
                  <a:schemeClr val="tx1"/>
                </a:solidFill>
              </a:rPr>
              <a:t>When the forces are unbalanced, there is an overall force in one direction, which alters the object’s speed or the direction in which it is moving.</a:t>
            </a:r>
            <a:endParaRPr lang="en-AU" sz="1100" b="1" baseline="0" dirty="0" smtClean="0">
              <a:solidFill>
                <a:schemeClr val="tx1"/>
              </a:solidFill>
            </a:endParaRPr>
          </a:p>
          <a:p>
            <a:r>
              <a:rPr lang="en-AU" sz="1100" baseline="0" dirty="0" smtClean="0">
                <a:solidFill>
                  <a:schemeClr val="tx1"/>
                </a:solidFill>
              </a:rPr>
              <a:t>Newton also emphasised the complicated relationship between objects and forces, which is due mainly to the effects of friction and air resistance. Without these forces, he concluded, the motions of objects are much simpler. So, his laws apply most obviously to bodies in space, such as planets and spacecraft, as there is no air or friction in space.</a:t>
            </a:r>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423170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87">
              <a:defRPr/>
            </a:pPr>
            <a:r>
              <a:rPr lang="en-AU" sz="1100" b="1" dirty="0">
                <a:solidFill>
                  <a:srgbClr val="0070C0"/>
                </a:solidFill>
              </a:rPr>
              <a:t>This is also called </a:t>
            </a:r>
            <a:r>
              <a:rPr lang="en-AU" sz="1100" b="1" dirty="0"/>
              <a:t>- The Law of Inertia</a:t>
            </a:r>
            <a:endParaRPr lang="en-AU" sz="1100" dirty="0"/>
          </a:p>
          <a:p>
            <a:r>
              <a:rPr lang="en-AU" sz="1100" dirty="0">
                <a:solidFill>
                  <a:srgbClr val="0070C0"/>
                </a:solidFill>
              </a:rPr>
              <a:t>Ask students to think about how this law might relate to some everyday situations.</a:t>
            </a:r>
          </a:p>
          <a:p>
            <a:r>
              <a:rPr lang="en-AU" sz="1100" dirty="0">
                <a:solidFill>
                  <a:srgbClr val="0070C0"/>
                </a:solidFill>
              </a:rPr>
              <a:t>Examples: </a:t>
            </a:r>
          </a:p>
          <a:p>
            <a:r>
              <a:rPr lang="en-AU" sz="1100" dirty="0">
                <a:solidFill>
                  <a:srgbClr val="0070C0"/>
                </a:solidFill>
              </a:rPr>
              <a:t>1. Think about a football on a field. The football is stationary until it is kicked, then it moves, until another force brings it to a halt.</a:t>
            </a:r>
          </a:p>
          <a:p>
            <a:r>
              <a:rPr lang="en-AU" sz="1100" dirty="0"/>
              <a:t>2. Think about when a car brakes suddenly, and objects that are unrestrained in the car keep moving, flying forward. This is because the object’s want to keep moving forward, in the same way they had been before the car slowed down.</a:t>
            </a:r>
          </a:p>
          <a:p>
            <a:r>
              <a:rPr lang="en-AU" sz="1100" dirty="0"/>
              <a:t>Let’s do an experiment to observe Newton’s 1</a:t>
            </a:r>
            <a:r>
              <a:rPr lang="en-AU" sz="1100" baseline="30000" dirty="0"/>
              <a:t>st</a:t>
            </a:r>
            <a:r>
              <a:rPr lang="en-AU" sz="1100" dirty="0"/>
              <a:t> Law!</a:t>
            </a:r>
          </a:p>
          <a:p>
            <a:endParaRPr lang="en-AU" sz="1100" dirty="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155836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aseline="0" dirty="0" smtClean="0">
                <a:solidFill>
                  <a:schemeClr val="tx1"/>
                </a:solidFill>
              </a:rPr>
              <a:t>This </a:t>
            </a:r>
            <a:r>
              <a:rPr lang="en-AU" sz="1100" baseline="0" dirty="0">
                <a:solidFill>
                  <a:schemeClr val="tx1"/>
                </a:solidFill>
              </a:rPr>
              <a:t>experiment highlights </a:t>
            </a:r>
            <a:r>
              <a:rPr lang="en-AU" sz="1100" baseline="0" dirty="0" smtClean="0">
                <a:solidFill>
                  <a:schemeClr val="tx1"/>
                </a:solidFill>
              </a:rPr>
              <a:t>The </a:t>
            </a:r>
            <a:r>
              <a:rPr lang="en-AU" sz="1100" baseline="0" dirty="0">
                <a:solidFill>
                  <a:schemeClr val="tx1"/>
                </a:solidFill>
              </a:rPr>
              <a:t>Law of Inertia – Newton’s 1</a:t>
            </a:r>
            <a:r>
              <a:rPr lang="en-AU" sz="1100" baseline="30000" dirty="0">
                <a:solidFill>
                  <a:schemeClr val="tx1"/>
                </a:solidFill>
              </a:rPr>
              <a:t>st</a:t>
            </a:r>
            <a:r>
              <a:rPr lang="en-AU" sz="1100" baseline="0" dirty="0">
                <a:solidFill>
                  <a:schemeClr val="tx1"/>
                </a:solidFill>
              </a:rPr>
              <a:t> Law. </a:t>
            </a:r>
            <a:endParaRPr lang="en-AU" sz="1100" baseline="0" dirty="0" smtClean="0">
              <a:solidFill>
                <a:schemeClr val="tx1"/>
              </a:solidFill>
            </a:endParaRPr>
          </a:p>
          <a:p>
            <a:r>
              <a:rPr lang="en-AU" sz="1100" baseline="0" dirty="0" smtClean="0">
                <a:solidFill>
                  <a:schemeClr val="tx1"/>
                </a:solidFill>
              </a:rPr>
              <a:t>Encourage students use the scientific method, and form a hypothesis, prior to conducting the experiment. Encourage students to share and discuss their observations and results. </a:t>
            </a:r>
          </a:p>
          <a:p>
            <a:r>
              <a:rPr lang="en-AU" sz="1100" dirty="0" smtClean="0">
                <a:solidFill>
                  <a:schemeClr val="tx1"/>
                </a:solidFill>
              </a:rPr>
              <a:t>Refer to RISK ASSESSMENT for Module 1 before conducting experiment.</a:t>
            </a:r>
          </a:p>
          <a:p>
            <a:pPr defTabSz="1072896">
              <a:defRPr/>
            </a:pPr>
            <a:r>
              <a:rPr lang="en-AU" sz="1100" dirty="0" smtClean="0">
                <a:solidFill>
                  <a:schemeClr val="tx1"/>
                </a:solidFill>
              </a:rPr>
              <a:t>Refer to Experiment</a:t>
            </a:r>
            <a:r>
              <a:rPr lang="en-AU" sz="1100" baseline="0" dirty="0" smtClean="0">
                <a:solidFill>
                  <a:schemeClr val="tx1"/>
                </a:solidFill>
              </a:rPr>
              <a:t> notes (E1.2.1 in Coordinator Notes for Module 1.2)</a:t>
            </a:r>
            <a:endParaRPr lang="en-AU" sz="1100" dirty="0" smtClean="0">
              <a:solidFill>
                <a:schemeClr val="tx1"/>
              </a:solidFill>
            </a:endParaRPr>
          </a:p>
          <a:p>
            <a:pPr lvl="0"/>
            <a:r>
              <a:rPr lang="en-AU" sz="1100" i="1" dirty="0">
                <a:solidFill>
                  <a:schemeClr val="tx1"/>
                </a:solidFill>
              </a:rPr>
              <a:t>This experiment should be performed on a surface which can get wet. Ensure paper towel / towels are available to clean up spills.</a:t>
            </a:r>
            <a:endParaRPr lang="en-AU" sz="1100" dirty="0">
              <a:solidFill>
                <a:schemeClr val="tx1"/>
              </a:solidFill>
            </a:endParaRPr>
          </a:p>
          <a:p>
            <a:pPr lvl="0"/>
            <a:r>
              <a:rPr lang="en-AU" sz="1100" i="1" dirty="0">
                <a:solidFill>
                  <a:schemeClr val="tx1"/>
                </a:solidFill>
              </a:rPr>
              <a:t>Be aware of potential allergies. Eggs can be removed from the experiment, and replaced with golf balls (or similar).</a:t>
            </a:r>
          </a:p>
          <a:p>
            <a:pPr defTabSz="990487">
              <a:defRPr/>
            </a:pPr>
            <a:r>
              <a:rPr lang="en-AU" sz="1100" dirty="0">
                <a:solidFill>
                  <a:schemeClr val="tx1"/>
                </a:solidFill>
              </a:rPr>
              <a:t>Extension: Repeat the experiment with 2 cups side by side and (2 eggs, 2 toilet rolls). Place the chopping board over both cups. See if you can get both eggs in the cups.</a:t>
            </a:r>
          </a:p>
          <a:p>
            <a:pPr lvl="0"/>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4290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solidFill>
                  <a:schemeClr val="tx1"/>
                </a:solidFill>
              </a:rPr>
              <a:t>Heavier objects need more force to accelerate them than light objects. Ask students to think about how this law might relate to some everyday situations.</a:t>
            </a:r>
          </a:p>
          <a:p>
            <a:r>
              <a:rPr lang="en-AU" sz="1100" dirty="0">
                <a:solidFill>
                  <a:schemeClr val="tx1"/>
                </a:solidFill>
              </a:rPr>
              <a:t>Examples:</a:t>
            </a:r>
          </a:p>
          <a:p>
            <a:r>
              <a:rPr lang="en-AU" sz="1100" i="0" dirty="0" smtClean="0">
                <a:solidFill>
                  <a:schemeClr val="tx1"/>
                </a:solidFill>
              </a:rPr>
              <a:t>1.Think </a:t>
            </a:r>
            <a:r>
              <a:rPr lang="en-AU" sz="1100" i="0" dirty="0">
                <a:solidFill>
                  <a:schemeClr val="tx1"/>
                </a:solidFill>
              </a:rPr>
              <a:t>about how much force you need to use to kick a soccer ball compared to how much force you would need to kick a bowling </a:t>
            </a:r>
            <a:r>
              <a:rPr lang="en-AU" sz="1100" i="0" dirty="0" smtClean="0">
                <a:solidFill>
                  <a:schemeClr val="tx1"/>
                </a:solidFill>
              </a:rPr>
              <a:t>ball. To </a:t>
            </a:r>
            <a:r>
              <a:rPr lang="en-AU" sz="1100" i="0" dirty="0">
                <a:solidFill>
                  <a:schemeClr val="tx1"/>
                </a:solidFill>
              </a:rPr>
              <a:t>get both balls to accelerate the same amount, you would need to put in more force for the bowling ball</a:t>
            </a:r>
            <a:r>
              <a:rPr lang="en-AU" sz="1100" i="0" dirty="0" smtClean="0">
                <a:solidFill>
                  <a:schemeClr val="tx1"/>
                </a:solidFill>
              </a:rPr>
              <a:t>. (But we wouldn’t kick a bowling ball,</a:t>
            </a:r>
            <a:r>
              <a:rPr lang="en-AU" sz="1100" i="0" baseline="0" dirty="0" smtClean="0">
                <a:solidFill>
                  <a:schemeClr val="tx1"/>
                </a:solidFill>
              </a:rPr>
              <a:t> as we know this would hurt our foot!)</a:t>
            </a:r>
          </a:p>
          <a:p>
            <a:r>
              <a:rPr lang="en-AU" sz="1100" i="0" dirty="0" smtClean="0">
                <a:solidFill>
                  <a:schemeClr val="tx1"/>
                </a:solidFill>
              </a:rPr>
              <a:t>2.Think about how easily you</a:t>
            </a:r>
            <a:r>
              <a:rPr lang="en-AU" sz="1100" i="0" baseline="0" dirty="0" smtClean="0">
                <a:solidFill>
                  <a:schemeClr val="tx1"/>
                </a:solidFill>
              </a:rPr>
              <a:t> can</a:t>
            </a:r>
            <a:r>
              <a:rPr lang="en-AU" sz="1100" i="0" dirty="0" smtClean="0">
                <a:solidFill>
                  <a:schemeClr val="tx1"/>
                </a:solidFill>
              </a:rPr>
              <a:t> lift an empty (light) school bag, compared to lifting up a very full (heavy) school bag.</a:t>
            </a:r>
          </a:p>
          <a:p>
            <a:pPr defTabSz="990487">
              <a:defRPr/>
            </a:pPr>
            <a:r>
              <a:rPr lang="en-AU" sz="1100" dirty="0">
                <a:solidFill>
                  <a:schemeClr val="tx1"/>
                </a:solidFill>
              </a:rPr>
              <a:t>Let’s do an experiment to observe Newton’s 2</a:t>
            </a:r>
            <a:r>
              <a:rPr lang="en-AU" sz="1100" baseline="30000" dirty="0">
                <a:solidFill>
                  <a:schemeClr val="tx1"/>
                </a:solidFill>
              </a:rPr>
              <a:t>nd</a:t>
            </a:r>
            <a:r>
              <a:rPr lang="en-AU" sz="1100" dirty="0">
                <a:solidFill>
                  <a:schemeClr val="tx1"/>
                </a:solidFill>
              </a:rPr>
              <a:t> Law!</a:t>
            </a:r>
          </a:p>
          <a:p>
            <a:endParaRPr lang="en-AU" sz="1100" i="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136479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87">
              <a:defRPr/>
            </a:pPr>
            <a:r>
              <a:rPr lang="en-AU" sz="1100" baseline="0" dirty="0" smtClean="0">
                <a:solidFill>
                  <a:schemeClr val="tx1"/>
                </a:solidFill>
              </a:rPr>
              <a:t>This experiment highlights Newton’s 2</a:t>
            </a:r>
            <a:r>
              <a:rPr lang="en-AU" sz="1100" baseline="30000" dirty="0" smtClean="0">
                <a:solidFill>
                  <a:schemeClr val="tx1"/>
                </a:solidFill>
              </a:rPr>
              <a:t>nd</a:t>
            </a:r>
            <a:r>
              <a:rPr lang="en-AU" sz="1100" baseline="0" dirty="0" smtClean="0">
                <a:solidFill>
                  <a:schemeClr val="tx1"/>
                </a:solidFill>
              </a:rPr>
              <a:t> Law. </a:t>
            </a:r>
          </a:p>
          <a:p>
            <a:r>
              <a:rPr lang="en-AU" sz="1100" baseline="0" dirty="0" smtClean="0">
                <a:solidFill>
                  <a:schemeClr val="tx1"/>
                </a:solidFill>
              </a:rPr>
              <a:t>Encourage students use the scientific method, and form a hypothesis, prior to conducting the experiment. Encourage students to share and discuss their observations and results. </a:t>
            </a:r>
          </a:p>
          <a:p>
            <a:r>
              <a:rPr lang="en-AU" sz="1100" dirty="0" smtClean="0">
                <a:solidFill>
                  <a:schemeClr val="tx1"/>
                </a:solidFill>
              </a:rPr>
              <a:t>Refer to RISK ASSESSMENT for Module 1 before conducting experiment.</a:t>
            </a:r>
          </a:p>
          <a:p>
            <a:pPr defTabSz="1072896">
              <a:defRPr/>
            </a:pPr>
            <a:r>
              <a:rPr lang="en-AU" sz="1100" dirty="0" smtClean="0">
                <a:solidFill>
                  <a:schemeClr val="tx1"/>
                </a:solidFill>
              </a:rPr>
              <a:t>Refer to Experiment</a:t>
            </a:r>
            <a:r>
              <a:rPr lang="en-AU" sz="1100" baseline="0" dirty="0" smtClean="0">
                <a:solidFill>
                  <a:schemeClr val="tx1"/>
                </a:solidFill>
              </a:rPr>
              <a:t> notes (E1.2.2 in Coordinator Notes for Module 1.2)</a:t>
            </a:r>
            <a:endParaRPr lang="en-AU" sz="1100" dirty="0" smtClean="0">
              <a:solidFill>
                <a:schemeClr val="tx1"/>
              </a:solidFill>
            </a:endParaRPr>
          </a:p>
          <a:p>
            <a:endParaRPr lang="en-AU" sz="1100" dirty="0">
              <a:solidFill>
                <a:schemeClr val="tx1"/>
              </a:solidFill>
            </a:endParaRPr>
          </a:p>
          <a:p>
            <a:endParaRPr lang="en-AU" sz="110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196930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23/03/2018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23/03/2018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23/03/2018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23/03/2018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23/03/2018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23/03/2018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liquifly.com.a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www.wra2.org/index.php"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5e_TNLem-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https://youtu.be/P3Lwjx19hZw" TargetMode="External"/><Relationship Id="rId3" Type="http://schemas.openxmlformats.org/officeDocument/2006/relationships/hyperlink" Target="https://www.nasa.gov/multimedia/videogallery/index.html" TargetMode="External"/><Relationship Id="rId7" Type="http://schemas.openxmlformats.org/officeDocument/2006/relationships/hyperlink" Target="http://liquifly.com.au/" TargetMode="External"/><Relationship Id="rId12" Type="http://schemas.openxmlformats.org/officeDocument/2006/relationships/hyperlink" Target="http://www.wra2.org/index.php"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grc.nasa.gov/www/k-12/UEET/StudentSite/dynamicsofflight.html#lawofmotion" TargetMode="External"/><Relationship Id="rId11" Type="http://schemas.openxmlformats.org/officeDocument/2006/relationships/hyperlink" Target="http://iiate.asn.au/events/aeronautical-velocity-challenge" TargetMode="External"/><Relationship Id="rId5" Type="http://schemas.openxmlformats.org/officeDocument/2006/relationships/hyperlink" Target="https://www.britannica.com/science/Newtons-laws-of-motion" TargetMode="External"/><Relationship Id="rId10" Type="http://schemas.openxmlformats.org/officeDocument/2006/relationships/hyperlink" Target="http://www.rokit.com/rokit-labs/water-rocket-experiments/" TargetMode="External"/><Relationship Id="rId4" Type="http://schemas.openxmlformats.org/officeDocument/2006/relationships/hyperlink" Target="https://spaceflightsystems.grc.nasa.gov/education/rocket/rktfor.html" TargetMode="External"/><Relationship Id="rId9" Type="http://schemas.openxmlformats.org/officeDocument/2006/relationships/hyperlink" Target="https://spaceflightsystems.grc.nasa.gov/education/rocket/BottleRocket/about.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445517"/>
            <a:ext cx="6458673" cy="1515533"/>
          </a:xfrm>
        </p:spPr>
        <p:txBody>
          <a:bodyPr/>
          <a:lstStyle/>
          <a:p>
            <a:r>
              <a:rPr lang="en-AU" b="1" dirty="0">
                <a:solidFill>
                  <a:schemeClr val="tx2">
                    <a:lumMod val="50000"/>
                  </a:schemeClr>
                </a:solidFill>
                <a:latin typeface="+mn-lt"/>
              </a:rPr>
              <a:t>AIR &amp; FLIGHT</a:t>
            </a:r>
          </a:p>
        </p:txBody>
      </p:sp>
      <p:sp>
        <p:nvSpPr>
          <p:cNvPr id="23" name="Subtitle 2"/>
          <p:cNvSpPr>
            <a:spLocks noGrp="1"/>
          </p:cNvSpPr>
          <p:nvPr>
            <p:ph type="subTitle" idx="1"/>
          </p:nvPr>
        </p:nvSpPr>
        <p:spPr>
          <a:xfrm>
            <a:off x="2996716" y="4049167"/>
            <a:ext cx="2807112" cy="613461"/>
          </a:xfrm>
        </p:spPr>
        <p:txBody>
          <a:bodyPr>
            <a:noAutofit/>
          </a:bodyPr>
          <a:lstStyle/>
          <a:p>
            <a:r>
              <a:rPr lang="en-AU" sz="2800" dirty="0">
                <a:solidFill>
                  <a:schemeClr val="bg2">
                    <a:lumMod val="25000"/>
                  </a:schemeClr>
                </a:solidFill>
                <a:latin typeface="Arial Narrow" panose="020B0606020202030204" pitchFamily="34" charset="0"/>
              </a:rPr>
              <a:t>Rockets and the Laws of Motion</a:t>
            </a:r>
          </a:p>
        </p:txBody>
      </p:sp>
      <p:sp>
        <p:nvSpPr>
          <p:cNvPr id="4"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5" name="TextBox 4"/>
          <p:cNvSpPr txBox="1"/>
          <p:nvPr/>
        </p:nvSpPr>
        <p:spPr>
          <a:xfrm>
            <a:off x="1331629" y="5409064"/>
            <a:ext cx="1638450" cy="369332"/>
          </a:xfrm>
          <a:prstGeom prst="rect">
            <a:avLst/>
          </a:prstGeom>
          <a:noFill/>
          <a:ln>
            <a:noFill/>
          </a:ln>
        </p:spPr>
        <p:txBody>
          <a:bodyPr wrap="square" rtlCol="0">
            <a:spAutoFit/>
          </a:bodyPr>
          <a:lstStyle/>
          <a:p>
            <a:pPr algn="ctr"/>
            <a:r>
              <a:rPr lang="en-AU" dirty="0"/>
              <a:t>Module 1.2</a:t>
            </a:r>
          </a:p>
        </p:txBody>
      </p:sp>
      <p:pic>
        <p:nvPicPr>
          <p:cNvPr id="2050"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245784" y="151949"/>
            <a:ext cx="7028204" cy="13038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t/>
            </a:r>
            <a:br>
              <a:rPr lang="en-AU" sz="3600" b="1" dirty="0"/>
            </a:br>
            <a:r>
              <a:rPr lang="en-AU" sz="5400" b="1" dirty="0">
                <a:ln/>
                <a:solidFill>
                  <a:srgbClr val="0082C8"/>
                </a:solidFill>
                <a:latin typeface="+mn-lt"/>
                <a:ea typeface="+mn-ea"/>
                <a:cs typeface="+mn-cs"/>
              </a:rPr>
              <a:t>Newton’s </a:t>
            </a:r>
            <a:r>
              <a:rPr lang="en-AU" sz="5400" b="1" dirty="0" smtClean="0">
                <a:ln/>
                <a:solidFill>
                  <a:srgbClr val="0082C8"/>
                </a:solidFill>
                <a:latin typeface="+mn-lt"/>
                <a:ea typeface="+mn-ea"/>
                <a:cs typeface="+mn-cs"/>
              </a:rPr>
              <a:t>3</a:t>
            </a:r>
            <a:r>
              <a:rPr lang="en-AU" sz="5400" b="1" baseline="30000" dirty="0" smtClean="0">
                <a:ln/>
                <a:solidFill>
                  <a:srgbClr val="0082C8"/>
                </a:solidFill>
                <a:latin typeface="+mn-lt"/>
                <a:ea typeface="+mn-ea"/>
                <a:cs typeface="+mn-cs"/>
              </a:rPr>
              <a:t>rd</a:t>
            </a:r>
            <a:r>
              <a:rPr lang="en-AU" sz="5400" b="1" dirty="0" smtClean="0">
                <a:ln/>
                <a:solidFill>
                  <a:srgbClr val="0082C8"/>
                </a:solidFill>
                <a:latin typeface="+mn-lt"/>
                <a:ea typeface="+mn-ea"/>
                <a:cs typeface="+mn-cs"/>
              </a:rPr>
              <a:t> Law:</a:t>
            </a:r>
            <a:r>
              <a:rPr lang="en-AU" sz="5400" b="1" dirty="0">
                <a:ln/>
                <a:solidFill>
                  <a:srgbClr val="0082C8"/>
                </a:solidFill>
                <a:latin typeface="+mn-lt"/>
                <a:ea typeface="+mn-ea"/>
                <a:cs typeface="+mn-cs"/>
              </a:rPr>
              <a:t/>
            </a:r>
            <a:br>
              <a:rPr lang="en-AU" sz="5400" b="1" dirty="0">
                <a:ln/>
                <a:solidFill>
                  <a:srgbClr val="0082C8"/>
                </a:solidFill>
                <a:latin typeface="+mn-lt"/>
                <a:ea typeface="+mn-ea"/>
                <a:cs typeface="+mn-cs"/>
              </a:rPr>
            </a:br>
            <a:r>
              <a:rPr lang="en-AU" sz="2400" b="1" dirty="0"/>
              <a:t/>
            </a:r>
            <a:br>
              <a:rPr lang="en-AU" sz="2400" b="1" dirty="0"/>
            </a:br>
            <a:r>
              <a:rPr lang="en-AU" sz="2400" dirty="0"/>
              <a:t/>
            </a:r>
            <a:br>
              <a:rPr lang="en-AU" sz="2400" dirty="0"/>
            </a:br>
            <a:endParaRPr lang="en-AU" sz="2400" dirty="0"/>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7" name="TextBox 16"/>
          <p:cNvSpPr txBox="1"/>
          <p:nvPr/>
        </p:nvSpPr>
        <p:spPr>
          <a:xfrm>
            <a:off x="1946787" y="1969037"/>
            <a:ext cx="5471652" cy="1200329"/>
          </a:xfrm>
          <a:prstGeom prst="rect">
            <a:avLst/>
          </a:prstGeom>
          <a:noFill/>
          <a:ln>
            <a:solidFill>
              <a:schemeClr val="tx1"/>
            </a:solidFill>
          </a:ln>
        </p:spPr>
        <p:txBody>
          <a:bodyPr wrap="square" rtlCol="0">
            <a:spAutoFit/>
          </a:bodyPr>
          <a:lstStyle/>
          <a:p>
            <a:pPr algn="ctr"/>
            <a:r>
              <a:rPr lang="en-AU" sz="3600" dirty="0" smtClean="0"/>
              <a:t>Every action has an equal and opposite reaction!</a:t>
            </a:r>
            <a:endParaRPr lang="en-AU" sz="36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602"/>
          <a:stretch/>
        </p:blipFill>
        <p:spPr>
          <a:xfrm>
            <a:off x="363490" y="3749743"/>
            <a:ext cx="3773404" cy="2694130"/>
          </a:xfrm>
          <a:prstGeom prst="rect">
            <a:avLst/>
          </a:prstGeom>
        </p:spPr>
      </p:pic>
    </p:spTree>
    <p:extLst>
      <p:ext uri="{BB962C8B-B14F-4D97-AF65-F5344CB8AC3E}">
        <p14:creationId xmlns:p14="http://schemas.microsoft.com/office/powerpoint/2010/main" val="1201533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679323" y="1205611"/>
            <a:ext cx="7653277" cy="5166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600" b="1" dirty="0"/>
              <a:t>Aim: </a:t>
            </a:r>
            <a:r>
              <a:rPr lang="en-AU" sz="1600" dirty="0"/>
              <a:t>To observe the effect of a sudden release of air on a balloon</a:t>
            </a:r>
            <a:r>
              <a:rPr lang="en-AU" sz="1600" dirty="0" smtClean="0"/>
              <a:t>.</a:t>
            </a:r>
            <a:endParaRPr lang="en-AU" sz="1600" dirty="0"/>
          </a:p>
          <a:p>
            <a:pPr marL="0" indent="0">
              <a:lnSpc>
                <a:spcPct val="100000"/>
              </a:lnSpc>
              <a:spcBef>
                <a:spcPts val="0"/>
              </a:spcBef>
              <a:buFont typeface="Arial" panose="020B0604020202020204" pitchFamily="34" charset="0"/>
              <a:buNone/>
            </a:pPr>
            <a:endParaRPr lang="en-AU" sz="1600" b="1" dirty="0" smtClean="0"/>
          </a:p>
          <a:p>
            <a:pPr marL="0" indent="0">
              <a:lnSpc>
                <a:spcPct val="100000"/>
              </a:lnSpc>
              <a:spcBef>
                <a:spcPts val="0"/>
              </a:spcBef>
              <a:buNone/>
            </a:pPr>
            <a:r>
              <a:rPr lang="en-AU" sz="1600" b="1" dirty="0"/>
              <a:t>Equipment: </a:t>
            </a:r>
            <a:r>
              <a:rPr lang="en-AU" sz="1600" dirty="0" smtClean="0"/>
              <a:t>(as a group)</a:t>
            </a:r>
            <a:endParaRPr lang="en-AU" sz="1600" dirty="0"/>
          </a:p>
          <a:p>
            <a:pPr marL="265113" indent="-176213">
              <a:lnSpc>
                <a:spcPct val="100000"/>
              </a:lnSpc>
              <a:spcBef>
                <a:spcPts val="0"/>
              </a:spcBef>
            </a:pPr>
            <a:r>
              <a:rPr lang="en-AU" sz="1600" dirty="0"/>
              <a:t>Balloons </a:t>
            </a:r>
            <a:endParaRPr lang="en-AU" sz="1600" dirty="0" smtClean="0"/>
          </a:p>
          <a:p>
            <a:pPr marL="265113" indent="-176213">
              <a:lnSpc>
                <a:spcPct val="100000"/>
              </a:lnSpc>
              <a:spcBef>
                <a:spcPts val="0"/>
              </a:spcBef>
            </a:pPr>
            <a:r>
              <a:rPr lang="en-AU" sz="1600" dirty="0" smtClean="0"/>
              <a:t>Tape </a:t>
            </a:r>
            <a:r>
              <a:rPr lang="en-AU" sz="1600" dirty="0"/>
              <a:t>(masking tape)</a:t>
            </a:r>
          </a:p>
          <a:p>
            <a:pPr marL="265113" indent="-176213">
              <a:lnSpc>
                <a:spcPct val="100000"/>
              </a:lnSpc>
              <a:spcBef>
                <a:spcPts val="0"/>
              </a:spcBef>
            </a:pPr>
            <a:r>
              <a:rPr lang="en-AU" sz="1600" dirty="0" smtClean="0"/>
              <a:t>String</a:t>
            </a:r>
          </a:p>
          <a:p>
            <a:pPr marL="265113" indent="-176213">
              <a:lnSpc>
                <a:spcPct val="100000"/>
              </a:lnSpc>
              <a:spcBef>
                <a:spcPts val="0"/>
              </a:spcBef>
            </a:pPr>
            <a:r>
              <a:rPr lang="en-AU" sz="1600" dirty="0" smtClean="0"/>
              <a:t>Straws</a:t>
            </a:r>
            <a:endParaRPr lang="en-AU" sz="1600" dirty="0"/>
          </a:p>
          <a:p>
            <a:pPr marL="0" indent="0">
              <a:lnSpc>
                <a:spcPct val="100000"/>
              </a:lnSpc>
              <a:spcBef>
                <a:spcPts val="0"/>
              </a:spcBef>
              <a:buFont typeface="Arial" panose="020B0604020202020204" pitchFamily="34" charset="0"/>
              <a:buNone/>
            </a:pPr>
            <a:r>
              <a:rPr lang="en-AU" sz="1600" dirty="0"/>
              <a:t> </a:t>
            </a:r>
          </a:p>
          <a:p>
            <a:pPr marL="0" indent="0">
              <a:lnSpc>
                <a:spcPct val="100000"/>
              </a:lnSpc>
              <a:spcBef>
                <a:spcPts val="0"/>
              </a:spcBef>
              <a:buFont typeface="Arial" panose="020B0604020202020204" pitchFamily="34" charset="0"/>
              <a:buNone/>
            </a:pPr>
            <a:r>
              <a:rPr lang="en-AU" sz="1600" b="1" dirty="0"/>
              <a:t>Procedure</a:t>
            </a:r>
            <a:r>
              <a:rPr lang="en-AU" sz="1600" b="1" dirty="0" smtClean="0"/>
              <a:t>:</a:t>
            </a:r>
          </a:p>
          <a:p>
            <a:pPr marL="342900" indent="-342900">
              <a:lnSpc>
                <a:spcPct val="100000"/>
              </a:lnSpc>
              <a:spcBef>
                <a:spcPts val="0"/>
              </a:spcBef>
              <a:buFont typeface="+mj-lt"/>
              <a:buAutoNum type="arabicPeriod"/>
            </a:pPr>
            <a:r>
              <a:rPr lang="en-AU" sz="1600" dirty="0" smtClean="0"/>
              <a:t>Measure </a:t>
            </a:r>
            <a:r>
              <a:rPr lang="en-AU" sz="1600" dirty="0"/>
              <a:t>out enough string to span between </a:t>
            </a:r>
            <a:r>
              <a:rPr lang="en-AU" sz="1600" dirty="0" smtClean="0"/>
              <a:t/>
            </a:r>
            <a:br>
              <a:rPr lang="en-AU" sz="1600" dirty="0" smtClean="0"/>
            </a:br>
            <a:r>
              <a:rPr lang="en-AU" sz="1600" dirty="0" smtClean="0"/>
              <a:t>the walls </a:t>
            </a:r>
            <a:r>
              <a:rPr lang="en-AU" sz="1600" dirty="0"/>
              <a:t>of the room (create 1 to 3 </a:t>
            </a:r>
            <a:r>
              <a:rPr lang="en-AU" sz="1600" dirty="0" smtClean="0"/>
              <a:t>stringlines).</a:t>
            </a:r>
          </a:p>
          <a:p>
            <a:pPr marL="342900" indent="-342900">
              <a:lnSpc>
                <a:spcPct val="100000"/>
              </a:lnSpc>
              <a:spcBef>
                <a:spcPts val="0"/>
              </a:spcBef>
              <a:buFont typeface="+mj-lt"/>
              <a:buAutoNum type="arabicPeriod"/>
            </a:pPr>
            <a:r>
              <a:rPr lang="en-AU" sz="1600" dirty="0" smtClean="0"/>
              <a:t>Thread </a:t>
            </a:r>
            <a:r>
              <a:rPr lang="en-AU" sz="1600" dirty="0"/>
              <a:t>a short straw onto each string </a:t>
            </a:r>
            <a:r>
              <a:rPr lang="en-AU" sz="1600" dirty="0" smtClean="0"/>
              <a:t>line.</a:t>
            </a:r>
          </a:p>
          <a:p>
            <a:pPr marL="342900" indent="-342900">
              <a:lnSpc>
                <a:spcPct val="100000"/>
              </a:lnSpc>
              <a:spcBef>
                <a:spcPts val="0"/>
              </a:spcBef>
              <a:buFont typeface="+mj-lt"/>
              <a:buAutoNum type="arabicPeriod"/>
            </a:pPr>
            <a:r>
              <a:rPr lang="en-AU" sz="1600" dirty="0" smtClean="0"/>
              <a:t>Set </a:t>
            </a:r>
            <a:r>
              <a:rPr lang="en-AU" sz="1600" dirty="0"/>
              <a:t>up the stringline(s) by taping either end of the string </a:t>
            </a:r>
            <a:r>
              <a:rPr lang="en-AU" sz="1600" dirty="0" smtClean="0"/>
              <a:t>to </a:t>
            </a:r>
            <a:r>
              <a:rPr lang="en-AU" sz="1600" dirty="0"/>
              <a:t>opposite walls of the room using masking </a:t>
            </a:r>
            <a:r>
              <a:rPr lang="en-AU" sz="1600" dirty="0" smtClean="0"/>
              <a:t>tape.</a:t>
            </a:r>
          </a:p>
          <a:p>
            <a:pPr marL="342900" indent="-342900">
              <a:lnSpc>
                <a:spcPct val="100000"/>
              </a:lnSpc>
              <a:spcBef>
                <a:spcPts val="0"/>
              </a:spcBef>
              <a:buFont typeface="+mj-lt"/>
              <a:buAutoNum type="arabicPeriod"/>
            </a:pPr>
            <a:r>
              <a:rPr lang="en-AU" sz="1600" dirty="0" smtClean="0"/>
              <a:t>Inflate </a:t>
            </a:r>
            <a:r>
              <a:rPr lang="en-AU" sz="1600" dirty="0"/>
              <a:t>a balloon but don’t tie it closed. Pinch the end of the balloon closed by </a:t>
            </a:r>
            <a:r>
              <a:rPr lang="en-AU" sz="1600" dirty="0" smtClean="0"/>
              <a:t>hand.</a:t>
            </a:r>
          </a:p>
          <a:p>
            <a:pPr marL="342900" indent="-342900">
              <a:lnSpc>
                <a:spcPct val="100000"/>
              </a:lnSpc>
              <a:spcBef>
                <a:spcPts val="0"/>
              </a:spcBef>
              <a:buFont typeface="+mj-lt"/>
              <a:buAutoNum type="arabicPeriod"/>
            </a:pPr>
            <a:r>
              <a:rPr lang="en-AU" sz="1600" dirty="0" smtClean="0"/>
              <a:t>Tape </a:t>
            </a:r>
            <a:r>
              <a:rPr lang="en-AU" sz="1600" dirty="0"/>
              <a:t>the middle of the inflated balloon onto the straw </a:t>
            </a:r>
            <a:r>
              <a:rPr lang="en-AU" sz="1600" dirty="0" smtClean="0"/>
              <a:t>threaded </a:t>
            </a:r>
            <a:r>
              <a:rPr lang="en-AU" sz="1600" dirty="0"/>
              <a:t>onto the </a:t>
            </a:r>
            <a:r>
              <a:rPr lang="en-AU" sz="1600" dirty="0" smtClean="0"/>
              <a:t>stringline.</a:t>
            </a:r>
          </a:p>
          <a:p>
            <a:pPr marL="342900" indent="-342900">
              <a:lnSpc>
                <a:spcPct val="100000"/>
              </a:lnSpc>
              <a:spcBef>
                <a:spcPts val="0"/>
              </a:spcBef>
              <a:buFont typeface="+mj-lt"/>
              <a:buAutoNum type="arabicPeriod"/>
            </a:pPr>
            <a:r>
              <a:rPr lang="en-AU" sz="1600" dirty="0" smtClean="0"/>
              <a:t>Ensure </a:t>
            </a:r>
            <a:r>
              <a:rPr lang="en-AU" sz="1600" dirty="0"/>
              <a:t>the stringline is secured to the wall at each </a:t>
            </a:r>
            <a:r>
              <a:rPr lang="en-AU" sz="1600" dirty="0" smtClean="0"/>
              <a:t>end.</a:t>
            </a:r>
          </a:p>
          <a:p>
            <a:pPr marL="342900" indent="-342900">
              <a:lnSpc>
                <a:spcPct val="100000"/>
              </a:lnSpc>
              <a:spcBef>
                <a:spcPts val="0"/>
              </a:spcBef>
              <a:buFont typeface="+mj-lt"/>
              <a:buAutoNum type="arabicPeriod"/>
            </a:pPr>
            <a:r>
              <a:rPr lang="en-AU" sz="1600" dirty="0" smtClean="0"/>
              <a:t>Count </a:t>
            </a:r>
            <a:r>
              <a:rPr lang="en-AU" sz="1600" dirty="0"/>
              <a:t>down (3, 2,1) and release the </a:t>
            </a:r>
            <a:r>
              <a:rPr lang="en-AU" sz="1600" dirty="0" smtClean="0"/>
              <a:t>balloon.</a:t>
            </a:r>
          </a:p>
          <a:p>
            <a:pPr marL="342900" indent="-342900">
              <a:lnSpc>
                <a:spcPct val="100000"/>
              </a:lnSpc>
              <a:spcBef>
                <a:spcPts val="0"/>
              </a:spcBef>
              <a:buFont typeface="+mj-lt"/>
              <a:buAutoNum type="arabicPeriod"/>
            </a:pPr>
            <a:r>
              <a:rPr lang="en-AU" sz="1600" dirty="0" smtClean="0"/>
              <a:t>Observe </a:t>
            </a:r>
            <a:r>
              <a:rPr lang="en-AU" sz="1600" dirty="0"/>
              <a:t>the effect on the balloon. Document your observations!</a:t>
            </a:r>
          </a:p>
          <a:p>
            <a:pPr marL="0" indent="0">
              <a:lnSpc>
                <a:spcPct val="100000"/>
              </a:lnSpc>
              <a:spcBef>
                <a:spcPts val="0"/>
              </a:spcBef>
              <a:buFont typeface="Arial" panose="020B0604020202020204" pitchFamily="34" charset="0"/>
              <a:buNone/>
            </a:pPr>
            <a:endParaRPr lang="en-AU" sz="1600" b="1" dirty="0"/>
          </a:p>
        </p:txBody>
      </p:sp>
      <p:sp>
        <p:nvSpPr>
          <p:cNvPr id="9" name="Rectangle 8"/>
          <p:cNvSpPr/>
          <p:nvPr/>
        </p:nvSpPr>
        <p:spPr>
          <a:xfrm>
            <a:off x="3789230" y="302999"/>
            <a:ext cx="5638544"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Balloon </a:t>
            </a:r>
            <a:r>
              <a:rPr lang="en-US" sz="5400" b="1" dirty="0" smtClean="0">
                <a:ln/>
                <a:solidFill>
                  <a:schemeClr val="accent4"/>
                </a:solidFill>
              </a:rPr>
              <a:t>Rockets</a:t>
            </a:r>
            <a:endParaRPr lang="en-US" sz="5400" b="1" cap="none" spc="0" dirty="0">
              <a:ln/>
              <a:solidFill>
                <a:schemeClr val="accent4"/>
              </a:solidFill>
              <a:effectLst/>
            </a:endParaRP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3142" y="1812432"/>
            <a:ext cx="3239618" cy="2160000"/>
          </a:xfrm>
          <a:prstGeom prst="rect">
            <a:avLst/>
          </a:prstGeom>
        </p:spPr>
      </p:pic>
    </p:spTree>
    <p:extLst>
      <p:ext uri="{BB962C8B-B14F-4D97-AF65-F5344CB8AC3E}">
        <p14:creationId xmlns:p14="http://schemas.microsoft.com/office/powerpoint/2010/main" val="3443347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768285" y="712023"/>
            <a:ext cx="7852478"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a:t>How do rockets </a:t>
            </a:r>
            <a:r>
              <a:rPr lang="en-AU" b="1" dirty="0" smtClean="0"/>
              <a:t>generate thrust</a:t>
            </a:r>
            <a:r>
              <a:rPr lang="en-AU" b="1" dirty="0"/>
              <a:t>?</a:t>
            </a:r>
          </a:p>
        </p:txBody>
      </p:sp>
      <p:sp>
        <p:nvSpPr>
          <p:cNvPr id="9" name="Content Placeholder 3"/>
          <p:cNvSpPr txBox="1">
            <a:spLocks/>
          </p:cNvSpPr>
          <p:nvPr/>
        </p:nvSpPr>
        <p:spPr>
          <a:xfrm>
            <a:off x="768285" y="2158566"/>
            <a:ext cx="7168352" cy="3318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sz="2400" dirty="0"/>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044" y="1730086"/>
            <a:ext cx="2788479" cy="408656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4816" y="1730086"/>
            <a:ext cx="2276517" cy="3657420"/>
          </a:xfrm>
          <a:prstGeom prst="rect">
            <a:avLst/>
          </a:prstGeom>
        </p:spPr>
      </p:pic>
      <p:sp>
        <p:nvSpPr>
          <p:cNvPr id="17" name="TextBox 16"/>
          <p:cNvSpPr txBox="1"/>
          <p:nvPr/>
        </p:nvSpPr>
        <p:spPr>
          <a:xfrm>
            <a:off x="360236" y="6223624"/>
            <a:ext cx="5057167" cy="507831"/>
          </a:xfrm>
          <a:prstGeom prst="rect">
            <a:avLst/>
          </a:prstGeom>
          <a:noFill/>
        </p:spPr>
        <p:txBody>
          <a:bodyPr wrap="square" rtlCol="0">
            <a:spAutoFit/>
          </a:bodyPr>
          <a:lstStyle/>
          <a:p>
            <a:r>
              <a:rPr lang="en-AU" sz="900" i="1" dirty="0" smtClean="0"/>
              <a:t>Image </a:t>
            </a:r>
            <a:r>
              <a:rPr lang="en-AU" sz="900" i="1" dirty="0"/>
              <a:t>Sources:  https://pixabay.com</a:t>
            </a:r>
            <a:r>
              <a:rPr lang="en-AU" sz="900" i="1" dirty="0" smtClean="0"/>
              <a:t>/</a:t>
            </a:r>
          </a:p>
          <a:p>
            <a:r>
              <a:rPr lang="en-AU" sz="900" i="1" dirty="0" smtClean="0"/>
              <a:t>https</a:t>
            </a:r>
            <a:r>
              <a:rPr lang="en-AU" sz="900" i="1" dirty="0"/>
              <a:t>://</a:t>
            </a:r>
            <a:r>
              <a:rPr lang="en-AU" sz="900" i="1" dirty="0" smtClean="0"/>
              <a:t>spaceflightsystems.grc.nasa.gov/education/rocket/rktfor.html    </a:t>
            </a:r>
            <a:br>
              <a:rPr lang="en-AU" sz="900" i="1" dirty="0" smtClean="0"/>
            </a:br>
            <a:endParaRPr lang="en-AU" sz="900" dirty="0"/>
          </a:p>
        </p:txBody>
      </p:sp>
    </p:spTree>
    <p:extLst>
      <p:ext uri="{BB962C8B-B14F-4D97-AF65-F5344CB8AC3E}">
        <p14:creationId xmlns:p14="http://schemas.microsoft.com/office/powerpoint/2010/main" val="1332519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2191048" y="277826"/>
            <a:ext cx="7665093"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Alka</a:t>
            </a:r>
            <a:r>
              <a:rPr lang="en-US" sz="5400" b="1" dirty="0">
                <a:ln/>
                <a:solidFill>
                  <a:schemeClr val="accent4"/>
                </a:solidFill>
              </a:rPr>
              <a:t>-</a:t>
            </a:r>
            <a:r>
              <a:rPr lang="en-US" sz="5400" b="1" dirty="0" smtClean="0">
                <a:ln/>
                <a:solidFill>
                  <a:schemeClr val="accent4"/>
                </a:solidFill>
              </a:rPr>
              <a:t>Seltzer </a:t>
            </a:r>
            <a:r>
              <a:rPr lang="en-US" sz="5400" b="1" dirty="0">
                <a:ln/>
                <a:solidFill>
                  <a:schemeClr val="accent4"/>
                </a:solidFill>
              </a:rPr>
              <a:t>Rocket</a:t>
            </a:r>
            <a:endParaRPr lang="en-US" sz="5400" b="1" cap="none" spc="0" dirty="0">
              <a:ln/>
              <a:solidFill>
                <a:schemeClr val="accent4"/>
              </a:solidFill>
              <a:effectLst/>
            </a:endParaRPr>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6" name="Content Placeholder 2"/>
          <p:cNvSpPr txBox="1">
            <a:spLocks/>
          </p:cNvSpPr>
          <p:nvPr/>
        </p:nvSpPr>
        <p:spPr>
          <a:xfrm>
            <a:off x="663781" y="1256310"/>
            <a:ext cx="7850861" cy="4721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1800" b="1" dirty="0"/>
              <a:t>Aim: </a:t>
            </a:r>
            <a:r>
              <a:rPr lang="en-AU" sz="1800" dirty="0"/>
              <a:t>To observe </a:t>
            </a:r>
            <a:r>
              <a:rPr lang="en-AU" sz="1800" dirty="0" smtClean="0"/>
              <a:t>the effect of pressure on a film canister.</a:t>
            </a:r>
          </a:p>
          <a:p>
            <a:pPr marL="0" indent="0">
              <a:lnSpc>
                <a:spcPct val="100000"/>
              </a:lnSpc>
              <a:spcBef>
                <a:spcPts val="0"/>
              </a:spcBef>
              <a:buNone/>
            </a:pPr>
            <a:endParaRPr lang="en-AU" sz="1000" b="1" dirty="0" smtClean="0"/>
          </a:p>
          <a:p>
            <a:pPr marL="0" indent="0">
              <a:lnSpc>
                <a:spcPct val="100000"/>
              </a:lnSpc>
              <a:spcBef>
                <a:spcPts val="0"/>
              </a:spcBef>
              <a:buNone/>
            </a:pPr>
            <a:r>
              <a:rPr lang="en-AU" sz="1800" b="1" dirty="0" smtClean="0"/>
              <a:t>Equipment</a:t>
            </a:r>
            <a:r>
              <a:rPr lang="en-AU" sz="1800" b="1" dirty="0"/>
              <a:t>:</a:t>
            </a:r>
            <a:r>
              <a:rPr lang="en-AU" sz="1800" dirty="0"/>
              <a:t> </a:t>
            </a:r>
            <a:r>
              <a:rPr lang="en-AU" sz="1800" dirty="0" smtClean="0"/>
              <a:t>(For coordinator </a:t>
            </a:r>
            <a:r>
              <a:rPr lang="en-AU" sz="1800" dirty="0"/>
              <a:t>to </a:t>
            </a:r>
            <a:r>
              <a:rPr lang="en-AU" sz="1800" dirty="0" smtClean="0"/>
              <a:t>demonstrate)</a:t>
            </a:r>
            <a:endParaRPr lang="en-AU" sz="1800" dirty="0"/>
          </a:p>
          <a:p>
            <a:pPr lvl="0">
              <a:lnSpc>
                <a:spcPct val="100000"/>
              </a:lnSpc>
              <a:spcBef>
                <a:spcPts val="0"/>
              </a:spcBef>
            </a:pPr>
            <a:r>
              <a:rPr lang="en-AU" sz="1800" dirty="0" smtClean="0"/>
              <a:t>1 </a:t>
            </a:r>
            <a:r>
              <a:rPr lang="en-AU" sz="1800" dirty="0"/>
              <a:t>to 3 x film canisters</a:t>
            </a:r>
          </a:p>
          <a:p>
            <a:pPr lvl="0">
              <a:lnSpc>
                <a:spcPct val="100000"/>
              </a:lnSpc>
              <a:spcBef>
                <a:spcPts val="0"/>
              </a:spcBef>
            </a:pPr>
            <a:r>
              <a:rPr lang="en-AU" sz="1800" dirty="0"/>
              <a:t>3-6 x Alka-Seltzer tablets</a:t>
            </a:r>
          </a:p>
          <a:p>
            <a:pPr lvl="0">
              <a:lnSpc>
                <a:spcPct val="100000"/>
              </a:lnSpc>
              <a:spcBef>
                <a:spcPts val="0"/>
              </a:spcBef>
            </a:pPr>
            <a:r>
              <a:rPr lang="en-AU" sz="1800" dirty="0"/>
              <a:t>Bottle of water </a:t>
            </a:r>
          </a:p>
          <a:p>
            <a:pPr lvl="0">
              <a:lnSpc>
                <a:spcPct val="100000"/>
              </a:lnSpc>
              <a:spcBef>
                <a:spcPts val="0"/>
              </a:spcBef>
            </a:pPr>
            <a:r>
              <a:rPr lang="en-AU" sz="1800" dirty="0"/>
              <a:t>Paper towel for cleaning up</a:t>
            </a:r>
          </a:p>
          <a:p>
            <a:pPr marL="0" indent="0">
              <a:lnSpc>
                <a:spcPct val="100000"/>
              </a:lnSpc>
              <a:spcBef>
                <a:spcPts val="0"/>
              </a:spcBef>
              <a:buFont typeface="Arial" panose="020B0604020202020204" pitchFamily="34" charset="0"/>
              <a:buNone/>
            </a:pPr>
            <a:endParaRPr lang="en-AU" sz="1000" b="1" dirty="0" smtClean="0"/>
          </a:p>
          <a:p>
            <a:pPr marL="0" indent="0">
              <a:lnSpc>
                <a:spcPct val="100000"/>
              </a:lnSpc>
              <a:spcBef>
                <a:spcPts val="0"/>
              </a:spcBef>
              <a:buFont typeface="Arial" panose="020B0604020202020204" pitchFamily="34" charset="0"/>
              <a:buNone/>
            </a:pPr>
            <a:r>
              <a:rPr lang="en-AU" sz="1800" b="1" dirty="0" smtClean="0"/>
              <a:t>Procedure:</a:t>
            </a:r>
          </a:p>
          <a:p>
            <a:pPr marL="342900" indent="-342900">
              <a:lnSpc>
                <a:spcPct val="100000"/>
              </a:lnSpc>
              <a:spcBef>
                <a:spcPts val="0"/>
              </a:spcBef>
              <a:buAutoNum type="arabicPeriod"/>
            </a:pPr>
            <a:r>
              <a:rPr lang="en-AU" sz="1800" dirty="0" smtClean="0"/>
              <a:t>Ensure </a:t>
            </a:r>
            <a:r>
              <a:rPr lang="en-AU" sz="1800" dirty="0"/>
              <a:t>canister lids are dry, then place half a </a:t>
            </a:r>
            <a:r>
              <a:rPr lang="en-AU" sz="1800" dirty="0" smtClean="0"/>
              <a:t/>
            </a:r>
            <a:br>
              <a:rPr lang="en-AU" sz="1800" dirty="0" smtClean="0"/>
            </a:br>
            <a:r>
              <a:rPr lang="en-AU" sz="1800" dirty="0" smtClean="0"/>
              <a:t>tablet </a:t>
            </a:r>
            <a:r>
              <a:rPr lang="en-AU" sz="1800" dirty="0"/>
              <a:t>of Alka-Seltzer (broken into 2 or more pieces</a:t>
            </a:r>
            <a:r>
              <a:rPr lang="en-AU" sz="1800" dirty="0" smtClean="0"/>
              <a:t>)</a:t>
            </a:r>
            <a:br>
              <a:rPr lang="en-AU" sz="1800" dirty="0" smtClean="0"/>
            </a:br>
            <a:r>
              <a:rPr lang="en-AU" sz="1800" dirty="0" smtClean="0"/>
              <a:t>onto </a:t>
            </a:r>
            <a:r>
              <a:rPr lang="en-AU" sz="1800" dirty="0"/>
              <a:t>each </a:t>
            </a:r>
            <a:r>
              <a:rPr lang="en-AU" sz="1800" dirty="0" smtClean="0"/>
              <a:t>lid.</a:t>
            </a:r>
          </a:p>
          <a:p>
            <a:pPr marL="342900" indent="-342900">
              <a:lnSpc>
                <a:spcPct val="100000"/>
              </a:lnSpc>
              <a:spcBef>
                <a:spcPts val="0"/>
              </a:spcBef>
              <a:buAutoNum type="arabicPeriod"/>
            </a:pPr>
            <a:r>
              <a:rPr lang="en-AU" sz="1800" dirty="0" smtClean="0"/>
              <a:t>Fill </a:t>
            </a:r>
            <a:r>
              <a:rPr lang="en-AU" sz="1800" dirty="0"/>
              <a:t>one canister approximately 1/3 full with </a:t>
            </a:r>
            <a:r>
              <a:rPr lang="en-AU" sz="1800" dirty="0" smtClean="0"/>
              <a:t>water.</a:t>
            </a:r>
          </a:p>
          <a:p>
            <a:pPr marL="342900" indent="-342900">
              <a:lnSpc>
                <a:spcPct val="100000"/>
              </a:lnSpc>
              <a:spcBef>
                <a:spcPts val="0"/>
              </a:spcBef>
              <a:buAutoNum type="arabicPeriod"/>
            </a:pPr>
            <a:r>
              <a:rPr lang="en-AU" sz="1800" dirty="0" smtClean="0"/>
              <a:t>Drop </a:t>
            </a:r>
            <a:r>
              <a:rPr lang="en-AU" sz="1800" dirty="0"/>
              <a:t>the Alka-Seltzer pieces into the water-filled </a:t>
            </a:r>
            <a:r>
              <a:rPr lang="en-AU" sz="1800" dirty="0" smtClean="0"/>
              <a:t/>
            </a:r>
            <a:br>
              <a:rPr lang="en-AU" sz="1800" dirty="0" smtClean="0"/>
            </a:br>
            <a:r>
              <a:rPr lang="en-AU" sz="1800" dirty="0" smtClean="0"/>
              <a:t>canister</a:t>
            </a:r>
            <a:r>
              <a:rPr lang="en-AU" sz="1800" dirty="0"/>
              <a:t>, quickly place the lid on (you should hear </a:t>
            </a:r>
            <a:r>
              <a:rPr lang="en-AU" sz="1800" dirty="0" smtClean="0"/>
              <a:t/>
            </a:r>
            <a:br>
              <a:rPr lang="en-AU" sz="1800" dirty="0" smtClean="0"/>
            </a:br>
            <a:r>
              <a:rPr lang="en-AU" sz="1800" dirty="0" smtClean="0"/>
              <a:t>a </a:t>
            </a:r>
            <a:r>
              <a:rPr lang="en-AU" sz="1800" dirty="0"/>
              <a:t>click). Quickly turn the canister over and put it </a:t>
            </a:r>
            <a:r>
              <a:rPr lang="en-AU" sz="1800" dirty="0" smtClean="0"/>
              <a:t/>
            </a:r>
            <a:br>
              <a:rPr lang="en-AU" sz="1800" dirty="0" smtClean="0"/>
            </a:br>
            <a:r>
              <a:rPr lang="en-AU" sz="1800" dirty="0" smtClean="0"/>
              <a:t>down </a:t>
            </a:r>
            <a:r>
              <a:rPr lang="en-AU" sz="1800" dirty="0"/>
              <a:t>on the table (lid side down) and walk briskly </a:t>
            </a:r>
            <a:r>
              <a:rPr lang="en-AU" sz="1800" dirty="0" smtClean="0"/>
              <a:t/>
            </a:r>
            <a:br>
              <a:rPr lang="en-AU" sz="1800" dirty="0" smtClean="0"/>
            </a:br>
            <a:r>
              <a:rPr lang="en-AU" sz="1800" dirty="0" smtClean="0"/>
              <a:t>away </a:t>
            </a:r>
            <a:r>
              <a:rPr lang="en-AU" sz="1800" dirty="0"/>
              <a:t>(at least 1 metre</a:t>
            </a:r>
            <a:r>
              <a:rPr lang="en-AU" sz="1800" dirty="0" smtClean="0"/>
              <a:t>).</a:t>
            </a:r>
          </a:p>
          <a:p>
            <a:pPr marL="342900" indent="-342900">
              <a:lnSpc>
                <a:spcPct val="100000"/>
              </a:lnSpc>
              <a:spcBef>
                <a:spcPts val="0"/>
              </a:spcBef>
              <a:buAutoNum type="arabicPeriod"/>
            </a:pPr>
            <a:r>
              <a:rPr lang="en-AU" sz="1800" dirty="0" smtClean="0"/>
              <a:t>Stand </a:t>
            </a:r>
            <a:r>
              <a:rPr lang="en-AU" sz="1800" dirty="0"/>
              <a:t>back and observe the </a:t>
            </a:r>
            <a:r>
              <a:rPr lang="en-AU" sz="1800" dirty="0" smtClean="0"/>
              <a:t>reaction</a:t>
            </a:r>
            <a:r>
              <a:rPr lang="en-AU" sz="1800" dirty="0"/>
              <a:t>!</a:t>
            </a:r>
            <a:endParaRPr lang="en-AU" sz="1800" dirty="0" smtClean="0"/>
          </a:p>
          <a:p>
            <a:pPr marL="0" indent="0">
              <a:lnSpc>
                <a:spcPct val="100000"/>
              </a:lnSpc>
              <a:buNone/>
            </a:pPr>
            <a:endParaRPr lang="en-AU" sz="1800" dirty="0"/>
          </a:p>
        </p:txBody>
      </p:sp>
      <p:grpSp>
        <p:nvGrpSpPr>
          <p:cNvPr id="6" name="Group 5"/>
          <p:cNvGrpSpPr/>
          <p:nvPr/>
        </p:nvGrpSpPr>
        <p:grpSpPr>
          <a:xfrm>
            <a:off x="6231392" y="1817893"/>
            <a:ext cx="2520000" cy="3496508"/>
            <a:chOff x="6100762" y="1817893"/>
            <a:chExt cx="2520000" cy="349650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0762" y="3634203"/>
              <a:ext cx="2520000" cy="168019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952" t="25602" r="12850" b="8962"/>
            <a:stretch/>
          </p:blipFill>
          <p:spPr>
            <a:xfrm>
              <a:off x="6100762" y="1817893"/>
              <a:ext cx="2520000" cy="1424022"/>
            </a:xfrm>
            <a:prstGeom prst="rect">
              <a:avLst/>
            </a:prstGeom>
          </p:spPr>
        </p:pic>
      </p:grpSp>
    </p:spTree>
    <p:extLst>
      <p:ext uri="{BB962C8B-B14F-4D97-AF65-F5344CB8AC3E}">
        <p14:creationId xmlns:p14="http://schemas.microsoft.com/office/powerpoint/2010/main" val="1251432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Content Placeholder 2"/>
          <p:cNvSpPr txBox="1">
            <a:spLocks/>
          </p:cNvSpPr>
          <p:nvPr/>
        </p:nvSpPr>
        <p:spPr>
          <a:xfrm>
            <a:off x="727671" y="2057700"/>
            <a:ext cx="5295924" cy="3318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smtClean="0"/>
              <a:t>Alka</a:t>
            </a:r>
            <a:r>
              <a:rPr lang="en-AU" sz="2400" dirty="0"/>
              <a:t>-</a:t>
            </a:r>
            <a:r>
              <a:rPr lang="en-AU" sz="2400" dirty="0" smtClean="0"/>
              <a:t>Seltzer </a:t>
            </a:r>
            <a:r>
              <a:rPr lang="en-AU" sz="2400" dirty="0"/>
              <a:t>is an ‘antacid’ tablet. It helps to neutralise the acid in your stomach to relieve conditions like heartburn.</a:t>
            </a:r>
          </a:p>
          <a:p>
            <a:r>
              <a:rPr lang="en-AU" sz="2400" dirty="0" smtClean="0"/>
              <a:t>They </a:t>
            </a:r>
            <a:r>
              <a:rPr lang="en-AU" sz="2400" dirty="0"/>
              <a:t>are made of </a:t>
            </a:r>
            <a:r>
              <a:rPr lang="en-AU" sz="2400" dirty="0" smtClean="0"/>
              <a:t>chemicals: aspirin</a:t>
            </a:r>
            <a:r>
              <a:rPr lang="en-AU" sz="2400" dirty="0"/>
              <a:t>, baking soda </a:t>
            </a:r>
            <a:r>
              <a:rPr lang="en-AU" sz="2400" dirty="0" smtClean="0"/>
              <a:t>(sodium bicarbonate) </a:t>
            </a:r>
            <a:br>
              <a:rPr lang="en-AU" sz="2400" dirty="0" smtClean="0"/>
            </a:br>
            <a:r>
              <a:rPr lang="en-AU" sz="2400" dirty="0" smtClean="0"/>
              <a:t>and </a:t>
            </a:r>
            <a:r>
              <a:rPr lang="en-AU" sz="2400" dirty="0"/>
              <a:t>citric acid. </a:t>
            </a:r>
            <a:endParaRPr lang="en-AU" sz="2400" dirty="0" smtClean="0"/>
          </a:p>
          <a:p>
            <a:r>
              <a:rPr lang="en-AU" sz="2400" dirty="0" smtClean="0"/>
              <a:t>When </a:t>
            </a:r>
            <a:r>
              <a:rPr lang="en-AU" sz="2400" dirty="0"/>
              <a:t>mixed with </a:t>
            </a:r>
            <a:r>
              <a:rPr lang="en-AU" sz="2400" dirty="0" smtClean="0"/>
              <a:t>water, </a:t>
            </a:r>
            <a:r>
              <a:rPr lang="en-AU" sz="2400" dirty="0"/>
              <a:t>the chemicals </a:t>
            </a:r>
            <a:r>
              <a:rPr lang="en-AU" sz="2400" dirty="0" smtClean="0"/>
              <a:t>in Alka-Seltzer react </a:t>
            </a:r>
            <a:r>
              <a:rPr lang="en-AU" sz="2400" dirty="0"/>
              <a:t>to </a:t>
            </a:r>
            <a:r>
              <a:rPr lang="en-AU" sz="2400" dirty="0" smtClean="0"/>
              <a:t>form carbon </a:t>
            </a:r>
            <a:r>
              <a:rPr lang="en-AU" sz="2400" dirty="0"/>
              <a:t>dioxide </a:t>
            </a:r>
            <a:r>
              <a:rPr lang="en-AU" sz="2400" dirty="0" smtClean="0"/>
              <a:t>gas, and </a:t>
            </a:r>
            <a:r>
              <a:rPr lang="en-AU" sz="2400" dirty="0"/>
              <a:t>water.</a:t>
            </a:r>
          </a:p>
          <a:p>
            <a:endParaRPr lang="en-AU" dirty="0"/>
          </a:p>
          <a:p>
            <a:endParaRPr lang="en-AU" dirty="0"/>
          </a:p>
        </p:txBody>
      </p:sp>
      <p:sp>
        <p:nvSpPr>
          <p:cNvPr id="13" name="Title 1"/>
          <p:cNvSpPr txBox="1">
            <a:spLocks/>
          </p:cNvSpPr>
          <p:nvPr/>
        </p:nvSpPr>
        <p:spPr>
          <a:xfrm>
            <a:off x="1149532" y="947498"/>
            <a:ext cx="7053942" cy="9283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b="1" dirty="0" smtClean="0"/>
              <a:t>What is Alka-Seltzer?</a:t>
            </a:r>
            <a:endParaRPr lang="en-AU" b="1" dirty="0"/>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1941" t="42074" r="53545" b="30077"/>
          <a:stretch/>
        </p:blipFill>
        <p:spPr>
          <a:xfrm>
            <a:off x="5974683" y="2523929"/>
            <a:ext cx="2520000" cy="1355635"/>
          </a:xfrm>
          <a:prstGeom prst="rect">
            <a:avLst/>
          </a:prstGeom>
        </p:spPr>
      </p:pic>
    </p:spTree>
    <p:extLst>
      <p:ext uri="{BB962C8B-B14F-4D97-AF65-F5344CB8AC3E}">
        <p14:creationId xmlns:p14="http://schemas.microsoft.com/office/powerpoint/2010/main" val="1234567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693147" y="3023647"/>
            <a:ext cx="5714425" cy="2908489"/>
          </a:xfrm>
          <a:prstGeom prst="rect">
            <a:avLst/>
          </a:prstGeom>
        </p:spPr>
        <p:txBody>
          <a:bodyPr wrap="square">
            <a:spAutoFit/>
          </a:bodyPr>
          <a:lstStyle/>
          <a:p>
            <a:r>
              <a:rPr lang="en-AU" sz="3000" b="1" dirty="0" smtClean="0"/>
              <a:t>The Challenge: </a:t>
            </a:r>
          </a:p>
          <a:p>
            <a:r>
              <a:rPr lang="en-AU" sz="3000" dirty="0" smtClean="0"/>
              <a:t>Build </a:t>
            </a:r>
            <a:r>
              <a:rPr lang="en-AU" sz="3000" dirty="0"/>
              <a:t>a water and air fuelled rocket out of a plastic </a:t>
            </a:r>
            <a:r>
              <a:rPr lang="en-AU" sz="3000" dirty="0" smtClean="0"/>
              <a:t>bottle, </a:t>
            </a:r>
            <a:r>
              <a:rPr lang="en-AU" sz="3000" dirty="0"/>
              <a:t>and some other small </a:t>
            </a:r>
            <a:r>
              <a:rPr lang="en-AU" sz="3000" dirty="0" smtClean="0"/>
              <a:t>items!</a:t>
            </a:r>
          </a:p>
          <a:p>
            <a:endParaRPr lang="en-AU" sz="1500" dirty="0" smtClean="0"/>
          </a:p>
          <a:p>
            <a:r>
              <a:rPr lang="en-AU" sz="2400" dirty="0"/>
              <a:t>We will test, and record:</a:t>
            </a:r>
          </a:p>
          <a:p>
            <a:pPr marL="342900" indent="-342900">
              <a:buFont typeface="Arial" panose="020B0604020202020204" pitchFamily="34" charset="0"/>
              <a:buChar char="•"/>
            </a:pPr>
            <a:r>
              <a:rPr lang="en-AU" sz="2400" dirty="0"/>
              <a:t>How far the rockets can </a:t>
            </a:r>
            <a:r>
              <a:rPr lang="en-AU" sz="2400" dirty="0" smtClean="0"/>
              <a:t>travel!</a:t>
            </a:r>
            <a:endParaRPr lang="en-AU" sz="1600" dirty="0"/>
          </a:p>
        </p:txBody>
      </p:sp>
      <p:sp>
        <p:nvSpPr>
          <p:cNvPr id="11" name="Rectangle 10"/>
          <p:cNvSpPr/>
          <p:nvPr/>
        </p:nvSpPr>
        <p:spPr>
          <a:xfrm>
            <a:off x="-352940" y="528925"/>
            <a:ext cx="9717804" cy="2123658"/>
          </a:xfrm>
          <a:prstGeom prst="rect">
            <a:avLst/>
          </a:prstGeom>
          <a:noFill/>
        </p:spPr>
        <p:txBody>
          <a:bodyPr wrap="squar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Bottle Rocket </a:t>
            </a: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r>
            <a:b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7" name="Rectangle 16"/>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1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753" y="2930936"/>
            <a:ext cx="2489696" cy="2850936"/>
          </a:xfrm>
          <a:prstGeom prst="rect">
            <a:avLst/>
          </a:prstGeom>
        </p:spPr>
      </p:pic>
    </p:spTree>
    <p:extLst>
      <p:ext uri="{BB962C8B-B14F-4D97-AF65-F5344CB8AC3E}">
        <p14:creationId xmlns:p14="http://schemas.microsoft.com/office/powerpoint/2010/main" val="2296634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2077008" y="5291958"/>
            <a:ext cx="5214243" cy="1200329"/>
          </a:xfrm>
          <a:prstGeom prst="rect">
            <a:avLst/>
          </a:prstGeom>
        </p:spPr>
        <p:txBody>
          <a:bodyPr wrap="square">
            <a:spAutoFit/>
          </a:bodyPr>
          <a:lstStyle/>
          <a:p>
            <a:pPr algn="ctr"/>
            <a:r>
              <a:rPr lang="en-AU" dirty="0" smtClean="0">
                <a:hlinkClick r:id="rId3"/>
              </a:rPr>
              <a:t>http</a:t>
            </a:r>
            <a:r>
              <a:rPr lang="en-AU" dirty="0">
                <a:hlinkClick r:id="rId3"/>
              </a:rPr>
              <a:t>://liquifly.com.au</a:t>
            </a:r>
            <a:r>
              <a:rPr lang="en-AU" dirty="0" smtClean="0">
                <a:hlinkClick r:id="rId3"/>
              </a:rPr>
              <a:t>/</a:t>
            </a:r>
            <a:endParaRPr lang="en-AU" dirty="0" smtClean="0"/>
          </a:p>
          <a:p>
            <a:pPr algn="ctr"/>
            <a:r>
              <a:rPr lang="en-AU" dirty="0" smtClean="0"/>
              <a:t>“</a:t>
            </a:r>
            <a:r>
              <a:rPr lang="en-AU" dirty="0" err="1" smtClean="0"/>
              <a:t>Liquifly</a:t>
            </a:r>
            <a:r>
              <a:rPr lang="en-AU" dirty="0" smtClean="0"/>
              <a:t>” water powered bottle rocket demonstration</a:t>
            </a:r>
          </a:p>
          <a:p>
            <a:endParaRPr lang="en-AU" dirty="0"/>
          </a:p>
          <a:p>
            <a:endParaRPr lang="en-AU" dirty="0"/>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4"/>
          <a:stretch>
            <a:fillRect/>
          </a:stretch>
        </p:blipFill>
        <p:spPr>
          <a:xfrm>
            <a:off x="1957251" y="542557"/>
            <a:ext cx="5334000" cy="4638675"/>
          </a:xfrm>
          <a:prstGeom prst="rect">
            <a:avLst/>
          </a:prstGeom>
        </p:spPr>
      </p:pic>
    </p:spTree>
    <p:extLst>
      <p:ext uri="{BB962C8B-B14F-4D97-AF65-F5344CB8AC3E}">
        <p14:creationId xmlns:p14="http://schemas.microsoft.com/office/powerpoint/2010/main" val="716334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962803" y="1759875"/>
            <a:ext cx="7552547" cy="41872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t>The </a:t>
            </a:r>
            <a:r>
              <a:rPr lang="en-AU" sz="2400" dirty="0" smtClean="0"/>
              <a:t>highest recorded flight by a water rocket is </a:t>
            </a:r>
            <a:r>
              <a:rPr lang="en-AU" sz="2400" b="1" u="sng" dirty="0" smtClean="0"/>
              <a:t>830 metres</a:t>
            </a:r>
            <a:r>
              <a:rPr lang="en-AU" sz="2400" dirty="0"/>
              <a:t>!</a:t>
            </a:r>
            <a:r>
              <a:rPr lang="en-AU" sz="2400" dirty="0" smtClean="0"/>
              <a:t> </a:t>
            </a:r>
          </a:p>
          <a:p>
            <a:pPr marL="0" indent="0">
              <a:buNone/>
            </a:pPr>
            <a:r>
              <a:rPr lang="en-AU" sz="1800" i="1" dirty="0" smtClean="0"/>
              <a:t>The record is held by Ascension </a:t>
            </a:r>
            <a:r>
              <a:rPr lang="en-AU" sz="1800" i="1" dirty="0"/>
              <a:t>III, a water rocket designed and built by the University of Cape Town's INCFD group led by Prof Arnaud Malan and project leader Stuart Swan. </a:t>
            </a:r>
            <a:endParaRPr lang="en-AU" sz="1800" i="1" dirty="0" smtClean="0"/>
          </a:p>
          <a:p>
            <a:pPr marL="0" indent="0">
              <a:buNone/>
            </a:pPr>
            <a:r>
              <a:rPr lang="en-AU" sz="1800" i="1" dirty="0" smtClean="0"/>
              <a:t>They </a:t>
            </a:r>
            <a:r>
              <a:rPr lang="en-AU" sz="1800" i="1" dirty="0"/>
              <a:t>were assisted by group members Donovan </a:t>
            </a:r>
            <a:r>
              <a:rPr lang="en-AU" sz="1800" i="1" dirty="0" err="1"/>
              <a:t>Changfoot</a:t>
            </a:r>
            <a:r>
              <a:rPr lang="en-AU" sz="1800" i="1" dirty="0"/>
              <a:t> and William </a:t>
            </a:r>
            <a:r>
              <a:rPr lang="en-AU" sz="1800" i="1" dirty="0" err="1"/>
              <a:t>Liw</a:t>
            </a:r>
            <a:r>
              <a:rPr lang="en-AU" sz="1800" i="1" dirty="0"/>
              <a:t>. </a:t>
            </a:r>
            <a:endParaRPr lang="en-AU" sz="1800" i="1" dirty="0" smtClean="0"/>
          </a:p>
          <a:p>
            <a:pPr marL="0" indent="0">
              <a:buNone/>
            </a:pPr>
            <a:r>
              <a:rPr lang="en-AU" sz="1800" i="1" dirty="0" smtClean="0"/>
              <a:t>On </a:t>
            </a:r>
            <a:r>
              <a:rPr lang="en-AU" sz="1800" i="1" dirty="0"/>
              <a:t>26 August 2015 the rocket reached an altitude of 835m in its first flight while powered only by water and compressed air. Taking the average of a second flight of 825m meant that </a:t>
            </a:r>
            <a:r>
              <a:rPr lang="en-AU" sz="1800" i="1" dirty="0" smtClean="0"/>
              <a:t>a new </a:t>
            </a:r>
            <a:r>
              <a:rPr lang="en-AU" sz="1800" i="1" dirty="0"/>
              <a:t>Water Rocket World Altitude Record </a:t>
            </a:r>
            <a:r>
              <a:rPr lang="en-AU" sz="1800" i="1" dirty="0" smtClean="0"/>
              <a:t>had </a:t>
            </a:r>
            <a:r>
              <a:rPr lang="en-AU" sz="1800" i="1" dirty="0"/>
              <a:t>been set at 830m. </a:t>
            </a:r>
            <a:endParaRPr lang="en-AU" sz="1800" i="1" dirty="0" smtClean="0"/>
          </a:p>
          <a:p>
            <a:pPr marL="0" indent="0">
              <a:buNone/>
            </a:pPr>
            <a:r>
              <a:rPr lang="en-AU" sz="1800" i="1" dirty="0" smtClean="0"/>
              <a:t>This </a:t>
            </a:r>
            <a:r>
              <a:rPr lang="en-AU" sz="1800" i="1" dirty="0"/>
              <a:t>is a massive 33% more than the previous record of 623m which stood for 8 </a:t>
            </a:r>
            <a:r>
              <a:rPr lang="en-AU" sz="1800" i="1" dirty="0" smtClean="0"/>
              <a:t>years.</a:t>
            </a:r>
          </a:p>
          <a:p>
            <a:pPr marL="0" indent="0" algn="ctr">
              <a:buNone/>
            </a:pPr>
            <a:r>
              <a:rPr lang="en-AU" sz="1800" b="1" dirty="0"/>
              <a:t>Source: The Water Rocket Achievement World Record Association </a:t>
            </a:r>
            <a:r>
              <a:rPr lang="en-AU" sz="1800" b="1" dirty="0" smtClean="0"/>
              <a:t/>
            </a:r>
            <a:br>
              <a:rPr lang="en-AU" sz="1800" b="1" dirty="0" smtClean="0"/>
            </a:br>
            <a:r>
              <a:rPr lang="en-AU" sz="1800" dirty="0" smtClean="0">
                <a:hlinkClick r:id="rId3"/>
              </a:rPr>
              <a:t>http</a:t>
            </a:r>
            <a:r>
              <a:rPr lang="en-AU" sz="1800" dirty="0">
                <a:hlinkClick r:id="rId3"/>
              </a:rPr>
              <a:t>://www.wra2.org/index.php</a:t>
            </a:r>
            <a:endParaRPr lang="en-AU" sz="1800" dirty="0"/>
          </a:p>
          <a:p>
            <a:pPr marL="0" indent="0">
              <a:buNone/>
            </a:pPr>
            <a:endParaRPr lang="en-AU" sz="1800" i="1" dirty="0"/>
          </a:p>
        </p:txBody>
      </p:sp>
      <p:sp>
        <p:nvSpPr>
          <p:cNvPr id="13" name="Title 1"/>
          <p:cNvSpPr txBox="1">
            <a:spLocks/>
          </p:cNvSpPr>
          <p:nvPr/>
        </p:nvSpPr>
        <p:spPr>
          <a:xfrm>
            <a:off x="1142557" y="647666"/>
            <a:ext cx="7372793"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a:ln/>
                <a:solidFill>
                  <a:srgbClr val="0082C8"/>
                </a:solidFill>
                <a:latin typeface="+mn-lt"/>
                <a:ea typeface="+mn-ea"/>
                <a:cs typeface="+mn-cs"/>
              </a:rPr>
              <a:t>World </a:t>
            </a:r>
            <a:r>
              <a:rPr lang="en-AU" sz="5400" b="1" dirty="0" smtClean="0">
                <a:ln/>
                <a:solidFill>
                  <a:srgbClr val="0082C8"/>
                </a:solidFill>
                <a:latin typeface="+mn-lt"/>
                <a:ea typeface="+mn-ea"/>
                <a:cs typeface="+mn-cs"/>
              </a:rPr>
              <a:t>Record </a:t>
            </a:r>
            <a:r>
              <a:rPr lang="en-AU" sz="5400" b="1" dirty="0">
                <a:ln/>
                <a:solidFill>
                  <a:srgbClr val="0082C8"/>
                </a:solidFill>
                <a:latin typeface="+mn-lt"/>
                <a:ea typeface="+mn-ea"/>
                <a:cs typeface="+mn-cs"/>
              </a:rPr>
              <a:t>to beat…</a:t>
            </a:r>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50142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705443" y="1316878"/>
            <a:ext cx="8106105" cy="5309146"/>
          </a:xfrm>
          <a:prstGeom prst="rect">
            <a:avLst/>
          </a:prstGeom>
        </p:spPr>
        <p:txBody>
          <a:bodyPr wrap="square">
            <a:spAutoFit/>
          </a:bodyPr>
          <a:lstStyle/>
          <a:p>
            <a:pPr marL="342900" lvl="0" indent="-342900">
              <a:spcBef>
                <a:spcPts val="800"/>
              </a:spcBef>
              <a:buFont typeface="Arial" panose="020B0604020202020204" pitchFamily="34" charset="0"/>
              <a:buChar char="•"/>
            </a:pPr>
            <a:r>
              <a:rPr lang="en-AU" sz="2300" dirty="0"/>
              <a:t>The bottle rocket must </a:t>
            </a:r>
            <a:r>
              <a:rPr lang="en-AU" sz="2300" dirty="0" smtClean="0"/>
              <a:t>only be </a:t>
            </a:r>
            <a:r>
              <a:rPr lang="en-AU" sz="2300" dirty="0"/>
              <a:t>fuelled with water and pressurised air from a bike or foot pump.</a:t>
            </a:r>
          </a:p>
          <a:p>
            <a:pPr marL="342900" lvl="0" indent="-342900">
              <a:spcBef>
                <a:spcPts val="800"/>
              </a:spcBef>
              <a:buFont typeface="Arial" panose="020B0604020202020204" pitchFamily="34" charset="0"/>
              <a:buChar char="•"/>
            </a:pPr>
            <a:r>
              <a:rPr lang="en-AU" sz="2300" dirty="0" smtClean="0"/>
              <a:t>The </a:t>
            </a:r>
            <a:r>
              <a:rPr lang="en-AU" sz="2300" dirty="0"/>
              <a:t>rocket launch pad must be in a large open space outdoors. It will be set up at </a:t>
            </a:r>
            <a:r>
              <a:rPr lang="en-AU" sz="2300" dirty="0" smtClean="0"/>
              <a:t>an angle of approximately </a:t>
            </a:r>
            <a:r>
              <a:rPr lang="en-AU" sz="2300" dirty="0"/>
              <a:t>45 ° </a:t>
            </a:r>
            <a:r>
              <a:rPr lang="en-AU" sz="2300" dirty="0" smtClean="0"/>
              <a:t>so </a:t>
            </a:r>
            <a:r>
              <a:rPr lang="en-AU" sz="2300" dirty="0"/>
              <a:t>rockets can be scored on </a:t>
            </a:r>
            <a:r>
              <a:rPr lang="en-AU" sz="2300" dirty="0" smtClean="0"/>
              <a:t>horizontal distance travelled.</a:t>
            </a:r>
            <a:endParaRPr lang="en-AU" sz="2300" dirty="0"/>
          </a:p>
          <a:p>
            <a:pPr marL="342900" lvl="0" indent="-342900">
              <a:spcBef>
                <a:spcPts val="800"/>
              </a:spcBef>
              <a:buFont typeface="Arial" panose="020B0604020202020204" pitchFamily="34" charset="0"/>
              <a:buChar char="•"/>
            </a:pPr>
            <a:r>
              <a:rPr lang="en-AU" sz="2300" dirty="0" smtClean="0"/>
              <a:t>Distance </a:t>
            </a:r>
            <a:r>
              <a:rPr lang="en-AU" sz="2300" dirty="0"/>
              <a:t>measurements will be taken from the front of the launch pad to the middle of the </a:t>
            </a:r>
            <a:r>
              <a:rPr lang="en-AU" sz="2300" dirty="0" smtClean="0"/>
              <a:t>rocket (where it lands).</a:t>
            </a:r>
            <a:endParaRPr lang="en-AU" sz="2300" dirty="0"/>
          </a:p>
          <a:p>
            <a:pPr marL="342900" lvl="0" indent="-342900">
              <a:spcBef>
                <a:spcPts val="800"/>
              </a:spcBef>
              <a:buFont typeface="Arial" panose="020B0604020202020204" pitchFamily="34" charset="0"/>
              <a:buChar char="•"/>
            </a:pPr>
            <a:r>
              <a:rPr lang="en-AU" sz="2300" dirty="0" smtClean="0"/>
              <a:t>The best </a:t>
            </a:r>
            <a:r>
              <a:rPr lang="en-AU" sz="2300" dirty="0"/>
              <a:t>distance </a:t>
            </a:r>
            <a:r>
              <a:rPr lang="en-AU" sz="2300" dirty="0" smtClean="0"/>
              <a:t>out of </a:t>
            </a:r>
            <a:r>
              <a:rPr lang="en-AU" sz="2300" dirty="0"/>
              <a:t>your three official attempts will be your final score. </a:t>
            </a:r>
          </a:p>
          <a:p>
            <a:pPr marL="342900" lvl="0" indent="-342900">
              <a:spcBef>
                <a:spcPts val="800"/>
              </a:spcBef>
              <a:buFont typeface="Arial" panose="020B0604020202020204" pitchFamily="34" charset="0"/>
              <a:buChar char="•"/>
            </a:pPr>
            <a:r>
              <a:rPr lang="en-AU" sz="2300" dirty="0" smtClean="0"/>
              <a:t>No </a:t>
            </a:r>
            <a:r>
              <a:rPr lang="en-AU" sz="2300" dirty="0"/>
              <a:t>rocket launch will take place until everyone is standing behind the launch pad, out of the rocket’s path. </a:t>
            </a:r>
            <a:endParaRPr lang="en-AU" sz="2300" dirty="0" smtClean="0"/>
          </a:p>
          <a:p>
            <a:pPr marL="342900" lvl="0" indent="-342900">
              <a:spcBef>
                <a:spcPts val="800"/>
              </a:spcBef>
              <a:buFont typeface="Arial" panose="020B0604020202020204" pitchFamily="34" charset="0"/>
              <a:buChar char="•"/>
            </a:pPr>
            <a:r>
              <a:rPr lang="en-AU" sz="2300" dirty="0" smtClean="0"/>
              <a:t>All rocket launches must be supervised by the coordinator.</a:t>
            </a:r>
            <a:endParaRPr lang="en-AU" sz="2300" dirty="0"/>
          </a:p>
          <a:p>
            <a:pPr>
              <a:spcBef>
                <a:spcPts val="800"/>
              </a:spcBef>
            </a:pPr>
            <a:endParaRPr lang="en-AU" sz="2300"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0" name="Title 1"/>
          <p:cNvSpPr txBox="1">
            <a:spLocks/>
          </p:cNvSpPr>
          <p:nvPr/>
        </p:nvSpPr>
        <p:spPr>
          <a:xfrm>
            <a:off x="738442" y="584562"/>
            <a:ext cx="8126034"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smtClean="0">
                <a:ln/>
                <a:solidFill>
                  <a:srgbClr val="0082C8"/>
                </a:solidFill>
                <a:latin typeface="+mn-lt"/>
                <a:ea typeface="+mn-ea"/>
                <a:cs typeface="+mn-cs"/>
              </a:rPr>
              <a:t>Bottle Rocket Challenge </a:t>
            </a:r>
            <a:r>
              <a:rPr lang="en-AU" sz="4800" b="1" dirty="0">
                <a:ln/>
                <a:solidFill>
                  <a:srgbClr val="0082C8"/>
                </a:solidFill>
                <a:latin typeface="+mn-lt"/>
                <a:ea typeface="+mn-ea"/>
                <a:cs typeface="+mn-cs"/>
              </a:rPr>
              <a:t>Rules</a:t>
            </a:r>
          </a:p>
        </p:txBody>
      </p:sp>
    </p:spTree>
    <p:extLst>
      <p:ext uri="{BB962C8B-B14F-4D97-AF65-F5344CB8AC3E}">
        <p14:creationId xmlns:p14="http://schemas.microsoft.com/office/powerpoint/2010/main" val="267876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762834" y="560594"/>
            <a:ext cx="7857929" cy="1218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4800" b="1" dirty="0">
                <a:ln/>
                <a:solidFill>
                  <a:srgbClr val="0082C8"/>
                </a:solidFill>
                <a:latin typeface="+mn-lt"/>
                <a:ea typeface="+mn-ea"/>
                <a:cs typeface="+mn-cs"/>
              </a:rPr>
              <a:t>Design </a:t>
            </a:r>
            <a:r>
              <a:rPr lang="en-AU" sz="4800" b="1" dirty="0" smtClean="0">
                <a:ln/>
                <a:solidFill>
                  <a:srgbClr val="0082C8"/>
                </a:solidFill>
                <a:latin typeface="+mn-lt"/>
                <a:ea typeface="+mn-ea"/>
                <a:cs typeface="+mn-cs"/>
              </a:rPr>
              <a:t>Your Rocket!</a:t>
            </a:r>
            <a:endParaRPr lang="en-AU" sz="4800" b="1" dirty="0">
              <a:ln/>
              <a:solidFill>
                <a:srgbClr val="0082C8"/>
              </a:solidFill>
              <a:latin typeface="+mn-lt"/>
              <a:ea typeface="+mn-ea"/>
              <a:cs typeface="+mn-cs"/>
            </a:endParaRPr>
          </a:p>
        </p:txBody>
      </p:sp>
      <p:sp>
        <p:nvSpPr>
          <p:cNvPr id="2" name="TextBox 1"/>
          <p:cNvSpPr txBox="1"/>
          <p:nvPr/>
        </p:nvSpPr>
        <p:spPr>
          <a:xfrm>
            <a:off x="760438" y="1490355"/>
            <a:ext cx="8078761" cy="5024452"/>
          </a:xfrm>
          <a:prstGeom prst="rect">
            <a:avLst/>
          </a:prstGeom>
          <a:noFill/>
        </p:spPr>
        <p:txBody>
          <a:bodyPr wrap="square" rtlCol="0">
            <a:spAutoFit/>
          </a:bodyPr>
          <a:lstStyle/>
          <a:p>
            <a:pPr marL="285750" indent="-285750">
              <a:spcBef>
                <a:spcPts val="1500"/>
              </a:spcBef>
              <a:buFont typeface="Arial" panose="020B0604020202020204" pitchFamily="34" charset="0"/>
              <a:buChar char="•"/>
            </a:pPr>
            <a:r>
              <a:rPr lang="en-AU" sz="2400" dirty="0"/>
              <a:t>Bottle rockets are </a:t>
            </a:r>
            <a:r>
              <a:rPr lang="en-AU" sz="2400" dirty="0" smtClean="0"/>
              <a:t>to be made </a:t>
            </a:r>
            <a:r>
              <a:rPr lang="en-AU" sz="2400" dirty="0"/>
              <a:t>from plastic soft-drink bottles.</a:t>
            </a:r>
          </a:p>
          <a:p>
            <a:pPr marL="285750" indent="-285750">
              <a:spcBef>
                <a:spcPts val="1500"/>
              </a:spcBef>
              <a:buFont typeface="Arial" panose="020B0604020202020204" pitchFamily="34" charset="0"/>
              <a:buChar char="•"/>
            </a:pPr>
            <a:r>
              <a:rPr lang="en-AU" sz="2400" dirty="0" smtClean="0"/>
              <a:t>Other </a:t>
            </a:r>
            <a:r>
              <a:rPr lang="en-AU" sz="2400" dirty="0"/>
              <a:t>materials </a:t>
            </a:r>
            <a:r>
              <a:rPr lang="en-AU" sz="2400" dirty="0" smtClean="0"/>
              <a:t>may be </a:t>
            </a:r>
            <a:r>
              <a:rPr lang="en-AU" sz="2400" dirty="0"/>
              <a:t>used to improve the aerodynamics of the rocket. Think about the forces of flight!</a:t>
            </a:r>
          </a:p>
          <a:p>
            <a:pPr marL="285750" indent="-285750">
              <a:spcBef>
                <a:spcPts val="1500"/>
              </a:spcBef>
              <a:buFont typeface="Arial" panose="020B0604020202020204" pitchFamily="34" charset="0"/>
              <a:buChar char="•"/>
            </a:pPr>
            <a:r>
              <a:rPr lang="en-AU" sz="2400" dirty="0" smtClean="0"/>
              <a:t>Water must be filled </a:t>
            </a:r>
            <a:r>
              <a:rPr lang="en-AU" sz="2400" dirty="0"/>
              <a:t>into the bottle and used as the fuel. </a:t>
            </a:r>
            <a:r>
              <a:rPr lang="en-AU" sz="2400" dirty="0" smtClean="0"/>
              <a:t>     </a:t>
            </a:r>
            <a:r>
              <a:rPr lang="en-AU" sz="2400" dirty="0"/>
              <a:t>How much you </a:t>
            </a:r>
            <a:r>
              <a:rPr lang="en-AU" sz="2400" dirty="0" smtClean="0"/>
              <a:t>water use </a:t>
            </a:r>
            <a:r>
              <a:rPr lang="en-AU" sz="2400" dirty="0"/>
              <a:t>can make a big difference to </a:t>
            </a:r>
            <a:r>
              <a:rPr lang="en-AU" sz="2400" dirty="0" smtClean="0"/>
              <a:t>performance</a:t>
            </a:r>
            <a:r>
              <a:rPr lang="en-AU" sz="2400" dirty="0"/>
              <a:t>!</a:t>
            </a:r>
          </a:p>
          <a:p>
            <a:pPr marL="285750" indent="-285750">
              <a:spcBef>
                <a:spcPts val="1500"/>
              </a:spcBef>
              <a:buFont typeface="Arial" panose="020B0604020202020204" pitchFamily="34" charset="0"/>
              <a:buChar char="•"/>
            </a:pPr>
            <a:r>
              <a:rPr lang="en-AU" sz="2400" dirty="0" smtClean="0"/>
              <a:t>Air will be pumped </a:t>
            </a:r>
            <a:r>
              <a:rPr lang="en-AU" sz="2400" dirty="0"/>
              <a:t>through the launcher into the bottle until it is pressurised.</a:t>
            </a:r>
          </a:p>
          <a:p>
            <a:pPr marL="285750" indent="-285750">
              <a:spcBef>
                <a:spcPts val="1500"/>
              </a:spcBef>
              <a:buFont typeface="Arial" panose="020B0604020202020204" pitchFamily="34" charset="0"/>
              <a:buChar char="•"/>
            </a:pPr>
            <a:r>
              <a:rPr lang="en-AU" sz="2400" dirty="0" smtClean="0"/>
              <a:t>The </a:t>
            </a:r>
            <a:r>
              <a:rPr lang="en-AU" sz="2400" dirty="0"/>
              <a:t>pressurised air </a:t>
            </a:r>
            <a:r>
              <a:rPr lang="en-AU" sz="2400" dirty="0" smtClean="0"/>
              <a:t>will force </a:t>
            </a:r>
            <a:r>
              <a:rPr lang="en-AU" sz="2400" dirty="0"/>
              <a:t>the water out of the bottle when released, propelling it into the air.</a:t>
            </a:r>
          </a:p>
          <a:p>
            <a:pPr>
              <a:spcBef>
                <a:spcPts val="1500"/>
              </a:spcBef>
            </a:pPr>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641161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354309" y="5393359"/>
            <a:ext cx="8266453" cy="923330"/>
          </a:xfrm>
          <a:prstGeom prst="rect">
            <a:avLst/>
          </a:prstGeom>
        </p:spPr>
        <p:txBody>
          <a:bodyPr wrap="square">
            <a:spAutoFit/>
          </a:bodyPr>
          <a:lstStyle/>
          <a:p>
            <a:pPr algn="ctr"/>
            <a:r>
              <a:rPr lang="en-AU" dirty="0" smtClean="0">
                <a:hlinkClick r:id="rId3"/>
              </a:rPr>
              <a:t>https</a:t>
            </a:r>
            <a:r>
              <a:rPr lang="en-AU" dirty="0">
                <a:hlinkClick r:id="rId3"/>
              </a:rPr>
              <a:t>://</a:t>
            </a:r>
            <a:r>
              <a:rPr lang="en-AU" dirty="0" smtClean="0">
                <a:hlinkClick r:id="rId3"/>
              </a:rPr>
              <a:t>youtu.be/5e_TNLem-DU</a:t>
            </a:r>
            <a:endParaRPr lang="en-AU" dirty="0" smtClean="0"/>
          </a:p>
          <a:p>
            <a:pPr algn="ctr"/>
            <a:r>
              <a:rPr lang="en-AU" dirty="0" smtClean="0"/>
              <a:t>NASA </a:t>
            </a:r>
            <a:r>
              <a:rPr lang="en-AU" dirty="0" err="1" smtClean="0"/>
              <a:t>SpaceX</a:t>
            </a:r>
            <a:r>
              <a:rPr lang="en-AU" dirty="0" smtClean="0"/>
              <a:t> Falcon </a:t>
            </a:r>
            <a:r>
              <a:rPr lang="en-AU" dirty="0"/>
              <a:t>9 rocket </a:t>
            </a:r>
            <a:r>
              <a:rPr lang="en-AU" dirty="0" smtClean="0"/>
              <a:t>launches </a:t>
            </a:r>
            <a:r>
              <a:rPr lang="en-AU" dirty="0"/>
              <a:t>to the International Space </a:t>
            </a:r>
            <a:r>
              <a:rPr lang="en-AU" dirty="0" smtClean="0"/>
              <a:t>Station, August 2017</a:t>
            </a:r>
            <a:endParaRPr lang="en-AU" dirty="0"/>
          </a:p>
          <a:p>
            <a:pPr algn="ctr"/>
            <a:endParaRPr lang="en-AU"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3" name="Picture 2"/>
          <p:cNvPicPr>
            <a:picLocks noChangeAspect="1"/>
          </p:cNvPicPr>
          <p:nvPr/>
        </p:nvPicPr>
        <p:blipFill>
          <a:blip r:embed="rId4"/>
          <a:stretch>
            <a:fillRect/>
          </a:stretch>
        </p:blipFill>
        <p:spPr>
          <a:xfrm>
            <a:off x="1049535" y="970905"/>
            <a:ext cx="7427250" cy="4142794"/>
          </a:xfrm>
          <a:prstGeom prst="rect">
            <a:avLst/>
          </a:prstGeom>
        </p:spPr>
      </p:pic>
      <p:sp>
        <p:nvSpPr>
          <p:cNvPr id="14" name="TextBox 13"/>
          <p:cNvSpPr txBox="1"/>
          <p:nvPr/>
        </p:nvSpPr>
        <p:spPr>
          <a:xfrm>
            <a:off x="354309" y="6313747"/>
            <a:ext cx="5057167" cy="230832"/>
          </a:xfrm>
          <a:prstGeom prst="rect">
            <a:avLst/>
          </a:prstGeom>
          <a:noFill/>
        </p:spPr>
        <p:txBody>
          <a:bodyPr wrap="square" rtlCol="0">
            <a:spAutoFit/>
          </a:bodyPr>
          <a:lstStyle/>
          <a:p>
            <a:r>
              <a:rPr lang="en-AU" sz="900" i="1" dirty="0" smtClean="0"/>
              <a:t>Video </a:t>
            </a:r>
            <a:r>
              <a:rPr lang="en-AU" sz="900" i="1" dirty="0"/>
              <a:t>Source: </a:t>
            </a:r>
            <a:r>
              <a:rPr lang="en-AU" sz="900" dirty="0"/>
              <a:t>https://www.nasa.gov/multimedia/videogallery/index.html</a:t>
            </a:r>
          </a:p>
        </p:txBody>
      </p:sp>
    </p:spTree>
    <p:extLst>
      <p:ext uri="{BB962C8B-B14F-4D97-AF65-F5344CB8AC3E}">
        <p14:creationId xmlns:p14="http://schemas.microsoft.com/office/powerpoint/2010/main" val="2693818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223597" y="381417"/>
            <a:ext cx="7857929" cy="8866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dirty="0"/>
              <a:t>References</a:t>
            </a:r>
          </a:p>
        </p:txBody>
      </p:sp>
      <p:sp>
        <p:nvSpPr>
          <p:cNvPr id="3" name="TextBox 2"/>
          <p:cNvSpPr txBox="1"/>
          <p:nvPr/>
        </p:nvSpPr>
        <p:spPr>
          <a:xfrm>
            <a:off x="602103" y="1090718"/>
            <a:ext cx="8752838" cy="6247864"/>
          </a:xfrm>
          <a:prstGeom prst="rect">
            <a:avLst/>
          </a:prstGeom>
          <a:noFill/>
        </p:spPr>
        <p:txBody>
          <a:bodyPr wrap="square" rtlCol="0">
            <a:spAutoFit/>
          </a:bodyPr>
          <a:lstStyle/>
          <a:p>
            <a:pPr marL="285750" indent="-285750">
              <a:buFont typeface="Arial" panose="020B0604020202020204" pitchFamily="34" charset="0"/>
              <a:buChar char="•"/>
            </a:pPr>
            <a:r>
              <a:rPr lang="en-AU" sz="1600" b="1" dirty="0" smtClean="0"/>
              <a:t>NASA </a:t>
            </a:r>
            <a:r>
              <a:rPr lang="en-AU" sz="1600" b="1" dirty="0" err="1" smtClean="0"/>
              <a:t>SpaceX</a:t>
            </a:r>
            <a:r>
              <a:rPr lang="en-AU" sz="1600" b="1" dirty="0" smtClean="0"/>
              <a:t> </a:t>
            </a:r>
            <a:r>
              <a:rPr lang="en-AU" sz="1600" b="1" dirty="0"/>
              <a:t>rocket </a:t>
            </a:r>
            <a:r>
              <a:rPr lang="en-AU" sz="1600" b="1" dirty="0" smtClean="0"/>
              <a:t>launch:</a:t>
            </a:r>
            <a:r>
              <a:rPr lang="en-AU" sz="1600" b="1" u="sng" dirty="0" smtClean="0"/>
              <a:t/>
            </a:r>
            <a:br>
              <a:rPr lang="en-AU" sz="1600" b="1" u="sng" dirty="0" smtClean="0"/>
            </a:br>
            <a:r>
              <a:rPr lang="en-AU" sz="1600" dirty="0" smtClean="0">
                <a:hlinkClick r:id="rId3"/>
              </a:rPr>
              <a:t>https</a:t>
            </a:r>
            <a:r>
              <a:rPr lang="en-AU" sz="1600" dirty="0">
                <a:hlinkClick r:id="rId3"/>
              </a:rPr>
              <a:t>://</a:t>
            </a:r>
            <a:r>
              <a:rPr lang="en-AU" sz="1600" dirty="0" smtClean="0">
                <a:hlinkClick r:id="rId3"/>
              </a:rPr>
              <a:t>www.nasa.gov/multimedia/videogallery/index.html</a:t>
            </a:r>
            <a:endParaRPr lang="en-AU" sz="1600" dirty="0" smtClean="0"/>
          </a:p>
          <a:p>
            <a:endParaRPr lang="en-AU" sz="1600" dirty="0" smtClean="0"/>
          </a:p>
          <a:p>
            <a:pPr marL="285750" indent="-285750">
              <a:buFont typeface="Arial" panose="020B0604020202020204" pitchFamily="34" charset="0"/>
              <a:buChar char="•"/>
            </a:pPr>
            <a:r>
              <a:rPr lang="en-AU" sz="1600" b="1" dirty="0"/>
              <a:t>Aerodynamics of </a:t>
            </a:r>
            <a:r>
              <a:rPr lang="en-AU" sz="1600" b="1" dirty="0" smtClean="0"/>
              <a:t>Rockets:</a:t>
            </a:r>
            <a:r>
              <a:rPr lang="en-AU" sz="1600" b="1" dirty="0"/>
              <a:t/>
            </a:r>
            <a:br>
              <a:rPr lang="en-AU" sz="1600" b="1" dirty="0"/>
            </a:br>
            <a:r>
              <a:rPr lang="en-AU" sz="1600" dirty="0">
                <a:hlinkClick r:id="rId4"/>
              </a:rPr>
              <a:t>https://spaceflightsystems.grc.nasa.gov/education/rocket/rktfor.html</a:t>
            </a:r>
            <a:endParaRPr lang="en-AU" sz="1600" dirty="0"/>
          </a:p>
          <a:p>
            <a:pPr marL="285750" indent="-285750">
              <a:buFont typeface="Arial" panose="020B0604020202020204" pitchFamily="34" charset="0"/>
              <a:buChar char="•"/>
            </a:pPr>
            <a:endParaRPr lang="en-AU" sz="1600" b="1" dirty="0"/>
          </a:p>
          <a:p>
            <a:pPr marL="285750" indent="-285750">
              <a:buFont typeface="Arial" panose="020B0604020202020204" pitchFamily="34" charset="0"/>
              <a:buChar char="•"/>
            </a:pPr>
            <a:r>
              <a:rPr lang="en-AU" sz="1600" b="1" dirty="0"/>
              <a:t>Newton’s Laws of Motion &amp; the Forces of </a:t>
            </a:r>
            <a:r>
              <a:rPr lang="en-AU" sz="1600" b="1" dirty="0" smtClean="0"/>
              <a:t>Flight:</a:t>
            </a:r>
            <a:r>
              <a:rPr lang="en-AU" sz="1600" b="1" dirty="0"/>
              <a:t/>
            </a:r>
            <a:br>
              <a:rPr lang="en-AU" sz="1600" b="1" dirty="0"/>
            </a:br>
            <a:r>
              <a:rPr lang="en-AU" sz="1600" dirty="0">
                <a:hlinkClick r:id="rId5"/>
              </a:rPr>
              <a:t>https://</a:t>
            </a:r>
            <a:r>
              <a:rPr lang="en-AU" sz="1600" dirty="0" smtClean="0">
                <a:hlinkClick r:id="rId5"/>
              </a:rPr>
              <a:t>www.britannica.com/science/Newtons-laws-of-motion</a:t>
            </a:r>
            <a:r>
              <a:rPr lang="en-AU" sz="1600" dirty="0" smtClean="0"/>
              <a:t> </a:t>
            </a:r>
            <a:r>
              <a:rPr lang="en-AU" sz="1600" dirty="0"/>
              <a:t/>
            </a:r>
            <a:br>
              <a:rPr lang="en-AU" sz="1600" dirty="0"/>
            </a:br>
            <a:r>
              <a:rPr lang="en-AU" sz="1600" dirty="0">
                <a:hlinkClick r:id="rId6"/>
              </a:rPr>
              <a:t>https://www.grc.nasa.gov/www/k-12/UEET/StudentSite/dynamicsofflight.html#lawofmotion</a:t>
            </a:r>
            <a:endParaRPr lang="en-AU" sz="1600" dirty="0"/>
          </a:p>
          <a:p>
            <a:pPr marL="285750" indent="-285750">
              <a:buFont typeface="Arial" panose="020B0604020202020204" pitchFamily="34" charset="0"/>
              <a:buChar char="•"/>
            </a:pPr>
            <a:endParaRPr lang="en-AU" sz="1600" b="1" dirty="0"/>
          </a:p>
          <a:p>
            <a:pPr marL="285750" indent="-285750">
              <a:buFont typeface="Arial" panose="020B0604020202020204" pitchFamily="34" charset="0"/>
              <a:buChar char="•"/>
            </a:pPr>
            <a:r>
              <a:rPr lang="en-AU" sz="1600" b="1" dirty="0" smtClean="0"/>
              <a:t>Bottle </a:t>
            </a:r>
            <a:r>
              <a:rPr lang="en-AU" sz="1600" b="1" dirty="0"/>
              <a:t>Rocket </a:t>
            </a:r>
            <a:r>
              <a:rPr lang="en-AU" sz="1600" b="1" dirty="0" smtClean="0"/>
              <a:t>Launch Video:</a:t>
            </a:r>
            <a:br>
              <a:rPr lang="en-AU" sz="1600" b="1" dirty="0" smtClean="0"/>
            </a:br>
            <a:r>
              <a:rPr lang="en-AU" sz="1600" dirty="0" smtClean="0">
                <a:hlinkClick r:id="rId7"/>
              </a:rPr>
              <a:t>http</a:t>
            </a:r>
            <a:r>
              <a:rPr lang="en-AU" sz="1600" dirty="0">
                <a:hlinkClick r:id="rId7"/>
              </a:rPr>
              <a:t>://</a:t>
            </a:r>
            <a:r>
              <a:rPr lang="en-AU" sz="1600" dirty="0" smtClean="0">
                <a:hlinkClick r:id="rId7"/>
              </a:rPr>
              <a:t>liquifly.com.au/</a:t>
            </a:r>
            <a:r>
              <a:rPr lang="en-AU" sz="1600" dirty="0" smtClean="0"/>
              <a:t>     or     </a:t>
            </a:r>
            <a:r>
              <a:rPr lang="en-AU" sz="1600" dirty="0" smtClean="0">
                <a:hlinkClick r:id="rId8"/>
              </a:rPr>
              <a:t>https</a:t>
            </a:r>
            <a:r>
              <a:rPr lang="en-AU" sz="1600" dirty="0">
                <a:hlinkClick r:id="rId8"/>
              </a:rPr>
              <a:t>://</a:t>
            </a:r>
            <a:r>
              <a:rPr lang="en-AU" sz="1600" dirty="0" smtClean="0">
                <a:hlinkClick r:id="rId8"/>
              </a:rPr>
              <a:t>youtu.be/P3Lwjx19hZw</a:t>
            </a:r>
            <a:r>
              <a:rPr lang="en-AU" sz="1600" dirty="0" smtClean="0"/>
              <a:t> </a:t>
            </a:r>
            <a:endParaRPr lang="en-AU" sz="1600" dirty="0"/>
          </a:p>
          <a:p>
            <a:endParaRPr lang="en-AU" sz="1600" dirty="0">
              <a:hlinkClick r:id="rId9"/>
            </a:endParaRPr>
          </a:p>
          <a:p>
            <a:pPr marL="285750" indent="-285750">
              <a:buFont typeface="Arial" panose="020B0604020202020204" pitchFamily="34" charset="0"/>
              <a:buChar char="•"/>
            </a:pPr>
            <a:r>
              <a:rPr lang="en-AU" sz="1600" b="1" dirty="0"/>
              <a:t>Bottle Rocket Design </a:t>
            </a:r>
            <a:r>
              <a:rPr lang="en-AU" sz="1600" b="1" dirty="0" smtClean="0"/>
              <a:t>ideas</a:t>
            </a:r>
            <a:r>
              <a:rPr lang="en-AU" sz="1600" b="1" dirty="0"/>
              <a:t>:</a:t>
            </a:r>
            <a:br>
              <a:rPr lang="en-AU" sz="1600" b="1" dirty="0"/>
            </a:br>
            <a:r>
              <a:rPr lang="en-AU" sz="1600" dirty="0">
                <a:hlinkClick r:id="rId10"/>
              </a:rPr>
              <a:t>http://</a:t>
            </a:r>
            <a:r>
              <a:rPr lang="en-AU" sz="1600" dirty="0" smtClean="0">
                <a:hlinkClick r:id="rId10"/>
              </a:rPr>
              <a:t>www.rokit.com/rokit-labs/water-rocket-experiments/</a:t>
            </a:r>
            <a:endParaRPr lang="en-AU" sz="1600" dirty="0" smtClean="0"/>
          </a:p>
          <a:p>
            <a:pPr marL="285750" indent="-285750">
              <a:buFont typeface="Arial" panose="020B0604020202020204" pitchFamily="34" charset="0"/>
              <a:buChar char="•"/>
            </a:pPr>
            <a:endParaRPr lang="en-AU" sz="1600" b="1" dirty="0"/>
          </a:p>
          <a:p>
            <a:pPr marL="285750" indent="-285750">
              <a:buFont typeface="Arial" panose="020B0604020202020204" pitchFamily="34" charset="0"/>
              <a:buChar char="•"/>
            </a:pPr>
            <a:r>
              <a:rPr lang="en-AU" sz="1600" b="1" dirty="0" smtClean="0"/>
              <a:t>Australian </a:t>
            </a:r>
            <a:r>
              <a:rPr lang="en-AU" sz="1600" b="1" dirty="0"/>
              <a:t>Aeronautical Velocity </a:t>
            </a:r>
            <a:r>
              <a:rPr lang="en-AU" sz="1600" b="1" dirty="0" smtClean="0"/>
              <a:t>Challenge:</a:t>
            </a:r>
            <a:r>
              <a:rPr lang="en-AU" sz="1600" dirty="0" smtClean="0"/>
              <a:t/>
            </a:r>
            <a:br>
              <a:rPr lang="en-AU" sz="1600" dirty="0" smtClean="0"/>
            </a:br>
            <a:r>
              <a:rPr lang="en-AU" sz="1600" dirty="0" smtClean="0">
                <a:hlinkClick r:id="rId11"/>
              </a:rPr>
              <a:t>http</a:t>
            </a:r>
            <a:r>
              <a:rPr lang="en-AU" sz="1600" dirty="0">
                <a:hlinkClick r:id="rId11"/>
              </a:rPr>
              <a:t>://</a:t>
            </a:r>
            <a:r>
              <a:rPr lang="en-AU" sz="1600" dirty="0" smtClean="0">
                <a:hlinkClick r:id="rId11"/>
              </a:rPr>
              <a:t>iiate.asn.au/events/aeronautical-velocity-challenge</a:t>
            </a:r>
            <a:endParaRPr lang="en-AU" sz="1600" dirty="0"/>
          </a:p>
          <a:p>
            <a:pPr marL="285750" indent="-285750">
              <a:buFont typeface="Arial" panose="020B0604020202020204" pitchFamily="34" charset="0"/>
              <a:buChar char="•"/>
            </a:pPr>
            <a:endParaRPr lang="en-AU" sz="1600" b="1" dirty="0"/>
          </a:p>
          <a:p>
            <a:pPr marL="285750" indent="-285750">
              <a:buFont typeface="Arial" panose="020B0604020202020204" pitchFamily="34" charset="0"/>
              <a:buChar char="•"/>
            </a:pPr>
            <a:r>
              <a:rPr lang="en-AU" sz="1600" b="1" dirty="0" smtClean="0"/>
              <a:t>The </a:t>
            </a:r>
            <a:r>
              <a:rPr lang="en-AU" sz="1600" b="1" dirty="0"/>
              <a:t>Water Rocket Achievement World Record </a:t>
            </a:r>
            <a:r>
              <a:rPr lang="en-AU" sz="1600" b="1" dirty="0" smtClean="0"/>
              <a:t>Association: </a:t>
            </a:r>
            <a:r>
              <a:rPr lang="en-AU" sz="1600" b="1" dirty="0"/>
              <a:t/>
            </a:r>
            <a:br>
              <a:rPr lang="en-AU" sz="1600" b="1" dirty="0"/>
            </a:br>
            <a:r>
              <a:rPr lang="en-AU" sz="1600" dirty="0">
                <a:hlinkClick r:id="rId12"/>
              </a:rPr>
              <a:t>http://www.wra2.org/index.php</a:t>
            </a:r>
            <a:endParaRPr lang="en-AU" sz="1600" dirty="0"/>
          </a:p>
          <a:p>
            <a:pPr marL="285750" lvl="0" indent="-285750">
              <a:buFont typeface="Arial" panose="020B0604020202020204" pitchFamily="34" charset="0"/>
              <a:buChar char="•"/>
              <a:defRPr/>
            </a:pPr>
            <a:endParaRPr lang="en-AU" sz="1600" dirty="0"/>
          </a:p>
          <a:p>
            <a:pPr marL="285750" indent="-285750">
              <a:buFont typeface="Arial" panose="020B0604020202020204" pitchFamily="34" charset="0"/>
              <a:buChar char="•"/>
            </a:pPr>
            <a:endParaRPr lang="en-AU" sz="1600" dirty="0" smtClean="0"/>
          </a:p>
          <a:p>
            <a:endParaRPr lang="en-AU" sz="1600" dirty="0" smtClean="0"/>
          </a:p>
          <a:p>
            <a:endParaRPr lang="en-AU" sz="1600"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383539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762834" y="687343"/>
            <a:ext cx="7857929" cy="1218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dirty="0"/>
              <a:t>Do you think aerodynamics is important for rockets too?</a:t>
            </a:r>
          </a:p>
        </p:txBody>
      </p:sp>
      <p:pic>
        <p:nvPicPr>
          <p:cNvPr id="13"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369" y="2436438"/>
            <a:ext cx="2897469" cy="3317875"/>
          </a:xfrm>
          <a:prstGeom prst="rect">
            <a:avLst/>
          </a:prstGeom>
        </p:spPr>
      </p:pic>
      <p:cxnSp>
        <p:nvCxnSpPr>
          <p:cNvPr id="14" name="Straight Arrow Connector 13"/>
          <p:cNvCxnSpPr/>
          <p:nvPr/>
        </p:nvCxnSpPr>
        <p:spPr>
          <a:xfrm flipH="1" flipV="1">
            <a:off x="4325145" y="2761124"/>
            <a:ext cx="1287624" cy="279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67055" y="4807639"/>
            <a:ext cx="1287624" cy="279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12769" y="2575940"/>
            <a:ext cx="3007994" cy="1200329"/>
          </a:xfrm>
          <a:prstGeom prst="rect">
            <a:avLst/>
          </a:prstGeom>
          <a:noFill/>
        </p:spPr>
        <p:txBody>
          <a:bodyPr wrap="square" rtlCol="0">
            <a:spAutoFit/>
          </a:bodyPr>
          <a:lstStyle/>
          <a:p>
            <a:r>
              <a:rPr lang="en-AU" sz="2400" dirty="0"/>
              <a:t>Pointed </a:t>
            </a:r>
            <a:r>
              <a:rPr lang="en-AU" sz="2400" dirty="0" smtClean="0"/>
              <a:t>nose cone to </a:t>
            </a:r>
            <a:r>
              <a:rPr lang="en-AU" sz="2400" dirty="0"/>
              <a:t>push through air </a:t>
            </a:r>
            <a:r>
              <a:rPr lang="en-AU" sz="2400" dirty="0" smtClean="0"/>
              <a:t>more easily, </a:t>
            </a:r>
            <a:r>
              <a:rPr lang="en-AU" sz="2400" dirty="0"/>
              <a:t>reducing </a:t>
            </a:r>
            <a:r>
              <a:rPr lang="en-AU" sz="2400" dirty="0" smtClean="0"/>
              <a:t>drag</a:t>
            </a:r>
            <a:endParaRPr lang="en-AU" dirty="0"/>
          </a:p>
        </p:txBody>
      </p:sp>
      <p:sp>
        <p:nvSpPr>
          <p:cNvPr id="17" name="TextBox 16"/>
          <p:cNvSpPr txBox="1"/>
          <p:nvPr/>
        </p:nvSpPr>
        <p:spPr>
          <a:xfrm>
            <a:off x="4554679" y="4637602"/>
            <a:ext cx="3398600" cy="830997"/>
          </a:xfrm>
          <a:prstGeom prst="rect">
            <a:avLst/>
          </a:prstGeom>
          <a:noFill/>
        </p:spPr>
        <p:txBody>
          <a:bodyPr wrap="square" rtlCol="0">
            <a:spAutoFit/>
          </a:bodyPr>
          <a:lstStyle/>
          <a:p>
            <a:r>
              <a:rPr lang="en-AU" sz="2400" dirty="0"/>
              <a:t>Fins and tail to help </a:t>
            </a:r>
            <a:r>
              <a:rPr lang="en-AU" sz="2400" dirty="0" smtClean="0"/>
              <a:t/>
            </a:r>
            <a:br>
              <a:rPr lang="en-AU" sz="2400" dirty="0" smtClean="0"/>
            </a:br>
            <a:r>
              <a:rPr lang="en-AU" sz="2400" dirty="0" smtClean="0"/>
              <a:t>with </a:t>
            </a:r>
            <a:r>
              <a:rPr lang="en-AU" sz="2400" dirty="0"/>
              <a:t>stability</a:t>
            </a:r>
          </a:p>
        </p:txBody>
      </p:sp>
      <p:sp>
        <p:nvSpPr>
          <p:cNvPr id="21" name="Rectangle 2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Tree>
    <p:extLst>
      <p:ext uri="{BB962C8B-B14F-4D97-AF65-F5344CB8AC3E}">
        <p14:creationId xmlns:p14="http://schemas.microsoft.com/office/powerpoint/2010/main" val="130338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565747" y="587929"/>
            <a:ext cx="6533536"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5400" b="1" dirty="0">
                <a:ln/>
                <a:solidFill>
                  <a:srgbClr val="0082C8"/>
                </a:solidFill>
                <a:latin typeface="+mn-lt"/>
                <a:ea typeface="+mn-ea"/>
                <a:cs typeface="+mn-cs"/>
              </a:rPr>
              <a:t>Four Forces of Flight</a:t>
            </a:r>
          </a:p>
        </p:txBody>
      </p:sp>
      <p:sp>
        <p:nvSpPr>
          <p:cNvPr id="13" name="Content Placeholder 4"/>
          <p:cNvSpPr txBox="1">
            <a:spLocks/>
          </p:cNvSpPr>
          <p:nvPr/>
        </p:nvSpPr>
        <p:spPr>
          <a:xfrm>
            <a:off x="892483" y="1430807"/>
            <a:ext cx="8352788" cy="46825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3200" dirty="0"/>
              <a:t>The Four Forces of flight </a:t>
            </a:r>
            <a:r>
              <a:rPr lang="en-AU" sz="3200" dirty="0" smtClean="0"/>
              <a:t>also apply to a rocket</a:t>
            </a:r>
            <a:endParaRPr lang="en-AU" sz="3200" dirty="0"/>
          </a:p>
          <a:p>
            <a:pPr marL="0" indent="0">
              <a:buFont typeface="Arial" panose="020B0604020202020204" pitchFamily="34" charset="0"/>
              <a:buNone/>
            </a:pPr>
            <a:endParaRPr lang="en-AU" sz="2600" dirty="0"/>
          </a:p>
          <a:p>
            <a:pPr marL="0" indent="0">
              <a:buFont typeface="Arial" panose="020B0604020202020204" pitchFamily="34" charset="0"/>
              <a:buNone/>
            </a:pPr>
            <a:endParaRPr lang="en-AU" sz="20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239" y="2438738"/>
            <a:ext cx="2276517" cy="3657420"/>
          </a:xfrm>
          <a:prstGeom prst="rect">
            <a:avLst/>
          </a:prstGeom>
        </p:spPr>
      </p:pic>
      <p:sp>
        <p:nvSpPr>
          <p:cNvPr id="18" name="Rectangle 17"/>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26" y="3107053"/>
            <a:ext cx="4577889" cy="2190750"/>
          </a:xfrm>
          <a:prstGeom prst="rect">
            <a:avLst/>
          </a:prstGeom>
        </p:spPr>
      </p:pic>
      <p:sp>
        <p:nvSpPr>
          <p:cNvPr id="15" name="TextBox 14"/>
          <p:cNvSpPr txBox="1"/>
          <p:nvPr/>
        </p:nvSpPr>
        <p:spPr>
          <a:xfrm>
            <a:off x="354309" y="6313747"/>
            <a:ext cx="5057167" cy="230832"/>
          </a:xfrm>
          <a:prstGeom prst="rect">
            <a:avLst/>
          </a:prstGeom>
          <a:noFill/>
        </p:spPr>
        <p:txBody>
          <a:bodyPr wrap="square" rtlCol="0">
            <a:spAutoFit/>
          </a:bodyPr>
          <a:lstStyle/>
          <a:p>
            <a:r>
              <a:rPr lang="en-AU" sz="900" i="1" dirty="0" smtClean="0"/>
              <a:t>Rocket Image </a:t>
            </a:r>
            <a:r>
              <a:rPr lang="en-AU" sz="900" i="1" dirty="0"/>
              <a:t>Source: https://</a:t>
            </a:r>
            <a:r>
              <a:rPr lang="en-AU" sz="900" i="1" dirty="0" smtClean="0"/>
              <a:t>spaceflightsystems.grc.nasa.gov/education/rocket/rktfor.html </a:t>
            </a:r>
            <a:endParaRPr lang="en-AU" sz="900" dirty="0"/>
          </a:p>
        </p:txBody>
      </p:sp>
    </p:spTree>
    <p:extLst>
      <p:ext uri="{BB962C8B-B14F-4D97-AF65-F5344CB8AC3E}">
        <p14:creationId xmlns:p14="http://schemas.microsoft.com/office/powerpoint/2010/main" val="3940518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126400" y="866765"/>
            <a:ext cx="5604988" cy="13038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a:ln/>
                <a:solidFill>
                  <a:srgbClr val="0082C8"/>
                </a:solidFill>
                <a:latin typeface="+mn-lt"/>
                <a:ea typeface="+mn-ea"/>
                <a:cs typeface="+mn-cs"/>
              </a:rPr>
              <a:t>Newton’s </a:t>
            </a:r>
            <a:r>
              <a:rPr lang="en-AU" sz="5400" b="1" dirty="0" smtClean="0">
                <a:ln/>
                <a:solidFill>
                  <a:srgbClr val="0082C8"/>
                </a:solidFill>
                <a:latin typeface="+mn-lt"/>
                <a:ea typeface="+mn-ea"/>
                <a:cs typeface="+mn-cs"/>
              </a:rPr>
              <a:t/>
            </a:r>
            <a:br>
              <a:rPr lang="en-AU" sz="5400" b="1" dirty="0" smtClean="0">
                <a:ln/>
                <a:solidFill>
                  <a:srgbClr val="0082C8"/>
                </a:solidFill>
                <a:latin typeface="+mn-lt"/>
                <a:ea typeface="+mn-ea"/>
                <a:cs typeface="+mn-cs"/>
              </a:rPr>
            </a:br>
            <a:r>
              <a:rPr lang="en-AU" sz="5400" b="1" dirty="0" smtClean="0">
                <a:ln/>
                <a:solidFill>
                  <a:srgbClr val="0082C8"/>
                </a:solidFill>
                <a:latin typeface="+mn-lt"/>
                <a:ea typeface="+mn-ea"/>
                <a:cs typeface="+mn-cs"/>
              </a:rPr>
              <a:t>Laws of Motion</a:t>
            </a:r>
            <a:endParaRPr lang="en-AU" sz="5400" b="1" dirty="0">
              <a:ln/>
              <a:solidFill>
                <a:srgbClr val="0082C8"/>
              </a:solidFill>
              <a:latin typeface="+mn-lt"/>
              <a:ea typeface="+mn-ea"/>
              <a:cs typeface="+mn-cs"/>
            </a:endParaRPr>
          </a:p>
        </p:txBody>
      </p:sp>
      <p:sp>
        <p:nvSpPr>
          <p:cNvPr id="15" name="Rectangle 14"/>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TextBox 1"/>
          <p:cNvSpPr txBox="1"/>
          <p:nvPr/>
        </p:nvSpPr>
        <p:spPr>
          <a:xfrm>
            <a:off x="616912" y="3450732"/>
            <a:ext cx="7778100" cy="2062103"/>
          </a:xfrm>
          <a:prstGeom prst="rect">
            <a:avLst/>
          </a:prstGeom>
          <a:noFill/>
        </p:spPr>
        <p:txBody>
          <a:bodyPr wrap="square" rtlCol="0">
            <a:spAutoFit/>
          </a:bodyPr>
          <a:lstStyle/>
          <a:p>
            <a:pPr algn="ctr"/>
            <a:r>
              <a:rPr lang="en-AU" sz="2800" b="1" dirty="0" smtClean="0"/>
              <a:t>Newton’s laws explain how forces act on objects!</a:t>
            </a:r>
          </a:p>
          <a:p>
            <a:pPr algn="ctr"/>
            <a:endParaRPr lang="en-AU" sz="1600" dirty="0"/>
          </a:p>
          <a:p>
            <a:pPr algn="ctr"/>
            <a:r>
              <a:rPr lang="en-AU" sz="2800" dirty="0" smtClean="0"/>
              <a:t>When a force acts on an object that is free to </a:t>
            </a:r>
            <a:br>
              <a:rPr lang="en-AU" sz="2800" dirty="0" smtClean="0"/>
            </a:br>
            <a:r>
              <a:rPr lang="en-AU" sz="2800" dirty="0" smtClean="0"/>
              <a:t>move, the object will move in accordance </a:t>
            </a:r>
            <a:br>
              <a:rPr lang="en-AU" sz="2800" dirty="0" smtClean="0"/>
            </a:br>
            <a:r>
              <a:rPr lang="en-AU" sz="2800" dirty="0" smtClean="0"/>
              <a:t>with Newton’s three laws of motion.</a:t>
            </a:r>
            <a:endParaRPr lang="en-AU" sz="2800" dirty="0"/>
          </a:p>
        </p:txBody>
      </p:sp>
      <p:pic>
        <p:nvPicPr>
          <p:cNvPr id="1026" name="Picture 2" descr="This image is of Isaac Newton, one of the most famous scientists of all time."/>
          <p:cNvPicPr>
            <a:picLocks noChangeAspect="1" noChangeArrowheads="1"/>
          </p:cNvPicPr>
          <p:nvPr/>
        </p:nvPicPr>
        <p:blipFill rotWithShape="1">
          <a:blip r:embed="rId3">
            <a:extLst>
              <a:ext uri="{28A0092B-C50C-407E-A947-70E740481C1C}">
                <a14:useLocalDpi xmlns:a14="http://schemas.microsoft.com/office/drawing/2010/main" val="0"/>
              </a:ext>
            </a:extLst>
          </a:blip>
          <a:srcRect b="24635"/>
          <a:stretch/>
        </p:blipFill>
        <p:spPr bwMode="auto">
          <a:xfrm>
            <a:off x="6881820" y="709301"/>
            <a:ext cx="1738943" cy="180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54309" y="6313747"/>
            <a:ext cx="5057167" cy="230832"/>
          </a:xfrm>
          <a:prstGeom prst="rect">
            <a:avLst/>
          </a:prstGeom>
          <a:noFill/>
        </p:spPr>
        <p:txBody>
          <a:bodyPr wrap="square" rtlCol="0">
            <a:spAutoFit/>
          </a:bodyPr>
          <a:lstStyle/>
          <a:p>
            <a:r>
              <a:rPr lang="en-AU" sz="900" i="1" dirty="0"/>
              <a:t>Image Source: http://www.sciencekids.co.nz/pictures/scientists/isaacnewton.html</a:t>
            </a:r>
            <a:endParaRPr lang="en-AU" sz="900" dirty="0"/>
          </a:p>
        </p:txBody>
      </p:sp>
      <p:sp>
        <p:nvSpPr>
          <p:cNvPr id="3" name="TextBox 2"/>
          <p:cNvSpPr txBox="1"/>
          <p:nvPr/>
        </p:nvSpPr>
        <p:spPr>
          <a:xfrm flipH="1">
            <a:off x="7122859" y="2457943"/>
            <a:ext cx="1803613" cy="646331"/>
          </a:xfrm>
          <a:prstGeom prst="rect">
            <a:avLst/>
          </a:prstGeom>
          <a:noFill/>
        </p:spPr>
        <p:txBody>
          <a:bodyPr wrap="square" rtlCol="0">
            <a:spAutoFit/>
          </a:bodyPr>
          <a:lstStyle/>
          <a:p>
            <a:r>
              <a:rPr lang="en-AU" dirty="0" smtClean="0"/>
              <a:t>Isaac Newton (1642-1727)</a:t>
            </a:r>
            <a:endParaRPr lang="en-AU" dirty="0"/>
          </a:p>
        </p:txBody>
      </p:sp>
    </p:spTree>
    <p:extLst>
      <p:ext uri="{BB962C8B-B14F-4D97-AF65-F5344CB8AC3E}">
        <p14:creationId xmlns:p14="http://schemas.microsoft.com/office/powerpoint/2010/main" val="16638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p:cNvSpPr txBox="1">
            <a:spLocks/>
          </p:cNvSpPr>
          <p:nvPr/>
        </p:nvSpPr>
        <p:spPr>
          <a:xfrm>
            <a:off x="1059119" y="315462"/>
            <a:ext cx="7325362" cy="22799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dirty="0"/>
              <a:t/>
            </a:r>
            <a:br>
              <a:rPr lang="en-AU" sz="3600" b="1" dirty="0"/>
            </a:br>
            <a:r>
              <a:rPr lang="en-AU" sz="5400" b="1" dirty="0">
                <a:ln/>
                <a:solidFill>
                  <a:srgbClr val="0082C8"/>
                </a:solidFill>
                <a:latin typeface="+mn-lt"/>
                <a:ea typeface="+mn-ea"/>
                <a:cs typeface="+mn-cs"/>
              </a:rPr>
              <a:t>Newton’s </a:t>
            </a:r>
            <a:r>
              <a:rPr lang="en-AU" sz="5400" b="1" dirty="0" smtClean="0">
                <a:ln/>
                <a:solidFill>
                  <a:srgbClr val="0082C8"/>
                </a:solidFill>
                <a:latin typeface="+mn-lt"/>
                <a:ea typeface="+mn-ea"/>
                <a:cs typeface="+mn-cs"/>
              </a:rPr>
              <a:t>1</a:t>
            </a:r>
            <a:r>
              <a:rPr lang="en-AU" sz="5400" b="1" baseline="30000" dirty="0" smtClean="0">
                <a:ln/>
                <a:solidFill>
                  <a:srgbClr val="0082C8"/>
                </a:solidFill>
                <a:latin typeface="+mn-lt"/>
                <a:ea typeface="+mn-ea"/>
                <a:cs typeface="+mn-cs"/>
              </a:rPr>
              <a:t>st</a:t>
            </a:r>
            <a:r>
              <a:rPr lang="en-AU" sz="5400" b="1" dirty="0" smtClean="0">
                <a:ln/>
                <a:solidFill>
                  <a:srgbClr val="0082C8"/>
                </a:solidFill>
                <a:latin typeface="+mn-lt"/>
                <a:ea typeface="+mn-ea"/>
                <a:cs typeface="+mn-cs"/>
              </a:rPr>
              <a:t> Law:</a:t>
            </a:r>
            <a:r>
              <a:rPr lang="en-AU" sz="3600" b="1" dirty="0"/>
              <a:t/>
            </a:r>
            <a:br>
              <a:rPr lang="en-AU" sz="3600" b="1" dirty="0"/>
            </a:br>
            <a:r>
              <a:rPr lang="en-AU" sz="3600" b="1" dirty="0"/>
              <a:t/>
            </a:r>
            <a:br>
              <a:rPr lang="en-AU" sz="3600" b="1" dirty="0"/>
            </a:br>
            <a:r>
              <a:rPr lang="en-AU" sz="2400" dirty="0"/>
              <a:t/>
            </a:r>
            <a:br>
              <a:rPr lang="en-AU" sz="2400" dirty="0"/>
            </a:br>
            <a:endParaRPr lang="en-AU" sz="2400" dirty="0"/>
          </a:p>
        </p:txBody>
      </p:sp>
      <p:sp>
        <p:nvSpPr>
          <p:cNvPr id="13" name="Content Placeholder 2"/>
          <p:cNvSpPr txBox="1">
            <a:spLocks/>
          </p:cNvSpPr>
          <p:nvPr/>
        </p:nvSpPr>
        <p:spPr>
          <a:xfrm>
            <a:off x="815429" y="4157772"/>
            <a:ext cx="4601974" cy="1091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dirty="0" smtClean="0">
                <a:solidFill>
                  <a:srgbClr val="0070C0"/>
                </a:solidFill>
              </a:rPr>
              <a:t>Objects </a:t>
            </a:r>
            <a:r>
              <a:rPr lang="en-AU" dirty="0">
                <a:solidFill>
                  <a:srgbClr val="0070C0"/>
                </a:solidFill>
              </a:rPr>
              <a:t>like to keep doing what they are </a:t>
            </a:r>
            <a:r>
              <a:rPr lang="en-AU" dirty="0" smtClean="0">
                <a:solidFill>
                  <a:srgbClr val="0070C0"/>
                </a:solidFill>
              </a:rPr>
              <a:t>doing, </a:t>
            </a:r>
            <a:r>
              <a:rPr lang="en-AU" dirty="0">
                <a:solidFill>
                  <a:srgbClr val="0070C0"/>
                </a:solidFill>
              </a:rPr>
              <a:t>unless an outside force affects </a:t>
            </a:r>
            <a:r>
              <a:rPr lang="en-AU" dirty="0" smtClean="0">
                <a:solidFill>
                  <a:srgbClr val="0070C0"/>
                </a:solidFill>
              </a:rPr>
              <a:t>them!</a:t>
            </a:r>
            <a:endParaRPr lang="en-AU" dirty="0">
              <a:solidFill>
                <a:srgbClr val="0070C0"/>
              </a:solidFill>
            </a:endParaRPr>
          </a:p>
          <a:p>
            <a:pPr marL="0" indent="0">
              <a:buFont typeface="Arial" panose="020B0604020202020204" pitchFamily="34" charset="0"/>
              <a:buNone/>
            </a:pPr>
            <a:endParaRPr lang="en-AU" sz="2400" i="1" dirty="0"/>
          </a:p>
        </p:txBody>
      </p:sp>
      <p:sp>
        <p:nvSpPr>
          <p:cNvPr id="14" name="TextBox 13"/>
          <p:cNvSpPr txBox="1"/>
          <p:nvPr/>
        </p:nvSpPr>
        <p:spPr>
          <a:xfrm>
            <a:off x="962803" y="2068465"/>
            <a:ext cx="7657959" cy="1384995"/>
          </a:xfrm>
          <a:prstGeom prst="rect">
            <a:avLst/>
          </a:prstGeom>
          <a:noFill/>
          <a:ln>
            <a:solidFill>
              <a:schemeClr val="tx1"/>
            </a:solidFill>
          </a:ln>
        </p:spPr>
        <p:txBody>
          <a:bodyPr wrap="square" rtlCol="0">
            <a:spAutoFit/>
          </a:bodyPr>
          <a:lstStyle/>
          <a:p>
            <a:pPr algn="just"/>
            <a:r>
              <a:rPr lang="en-AU" sz="2800" dirty="0" smtClean="0"/>
              <a:t>Any </a:t>
            </a:r>
            <a:r>
              <a:rPr lang="en-AU" sz="2800" dirty="0"/>
              <a:t>object will continue to remain stationary, </a:t>
            </a:r>
            <a:r>
              <a:rPr lang="en-AU" sz="2800" dirty="0" smtClean="0"/>
              <a:t>or move </a:t>
            </a:r>
            <a:r>
              <a:rPr lang="en-AU" sz="2800" dirty="0"/>
              <a:t>in a straight line at a constant speed, unless an external force acts on it</a:t>
            </a:r>
            <a:r>
              <a:rPr lang="en-AU" sz="2800" dirty="0" smtClean="0"/>
              <a:t>.</a:t>
            </a:r>
            <a:endParaRPr lang="en-AU" sz="2800" b="1" dirty="0"/>
          </a:p>
        </p:txBody>
      </p:sp>
      <p:sp>
        <p:nvSpPr>
          <p:cNvPr id="11" name="Rectangle 10"/>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762" y="3803744"/>
            <a:ext cx="2700000" cy="1800000"/>
          </a:xfrm>
          <a:prstGeom prst="rect">
            <a:avLst/>
          </a:prstGeom>
        </p:spPr>
      </p:pic>
      <p:sp>
        <p:nvSpPr>
          <p:cNvPr id="15" name="TextBox 14"/>
          <p:cNvSpPr txBox="1"/>
          <p:nvPr/>
        </p:nvSpPr>
        <p:spPr>
          <a:xfrm>
            <a:off x="354309" y="6313747"/>
            <a:ext cx="5057167" cy="230832"/>
          </a:xfrm>
          <a:prstGeom prst="rect">
            <a:avLst/>
          </a:prstGeom>
          <a:noFill/>
        </p:spPr>
        <p:txBody>
          <a:bodyPr wrap="square" rtlCol="0">
            <a:spAutoFit/>
          </a:bodyPr>
          <a:lstStyle/>
          <a:p>
            <a:r>
              <a:rPr lang="en-AU" sz="900" i="1" dirty="0" smtClean="0"/>
              <a:t>Image </a:t>
            </a:r>
            <a:r>
              <a:rPr lang="en-AU" sz="900" i="1" dirty="0"/>
              <a:t>Source: </a:t>
            </a:r>
            <a:r>
              <a:rPr lang="en-AU" sz="900" dirty="0"/>
              <a:t>https://pixabay.com/</a:t>
            </a:r>
          </a:p>
        </p:txBody>
      </p:sp>
    </p:spTree>
    <p:extLst>
      <p:ext uri="{BB962C8B-B14F-4D97-AF65-F5344CB8AC3E}">
        <p14:creationId xmlns:p14="http://schemas.microsoft.com/office/powerpoint/2010/main" val="571768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655005" y="948362"/>
            <a:ext cx="7636505" cy="597883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AU" sz="1800" b="1" dirty="0"/>
              <a:t>Aim: </a:t>
            </a:r>
            <a:r>
              <a:rPr lang="en-AU" sz="1800" dirty="0"/>
              <a:t>To observe </a:t>
            </a:r>
            <a:r>
              <a:rPr lang="en-AU" sz="1800" dirty="0" smtClean="0"/>
              <a:t>Newton’s Laws of Motion</a:t>
            </a:r>
            <a:endParaRPr lang="en-AU" sz="1800" dirty="0"/>
          </a:p>
          <a:p>
            <a:pPr marL="0" indent="0">
              <a:lnSpc>
                <a:spcPct val="100000"/>
              </a:lnSpc>
              <a:spcBef>
                <a:spcPts val="0"/>
              </a:spcBef>
              <a:buFont typeface="Arial" panose="020B0604020202020204" pitchFamily="34" charset="0"/>
              <a:buNone/>
            </a:pPr>
            <a:endParaRPr lang="en-AU" sz="1800" b="1" dirty="0" smtClean="0"/>
          </a:p>
          <a:p>
            <a:pPr marL="0" indent="0">
              <a:lnSpc>
                <a:spcPct val="100000"/>
              </a:lnSpc>
              <a:spcBef>
                <a:spcPts val="0"/>
              </a:spcBef>
              <a:buFont typeface="Arial" panose="020B0604020202020204" pitchFamily="34" charset="0"/>
              <a:buNone/>
            </a:pPr>
            <a:r>
              <a:rPr lang="en-AU" sz="1800" b="1" dirty="0" smtClean="0"/>
              <a:t>Equipment</a:t>
            </a:r>
            <a:r>
              <a:rPr lang="en-AU" sz="1800" dirty="0"/>
              <a:t>: </a:t>
            </a:r>
            <a:r>
              <a:rPr lang="en-AU" sz="1800" dirty="0" smtClean="0"/>
              <a:t>(per group)</a:t>
            </a:r>
            <a:endParaRPr lang="en-AU" sz="1800" dirty="0"/>
          </a:p>
          <a:p>
            <a:pPr>
              <a:lnSpc>
                <a:spcPct val="100000"/>
              </a:lnSpc>
              <a:spcBef>
                <a:spcPts val="0"/>
              </a:spcBef>
            </a:pPr>
            <a:r>
              <a:rPr lang="en-AU" sz="1800" dirty="0" smtClean="0"/>
              <a:t>1 egg (or golf ball)</a:t>
            </a:r>
          </a:p>
          <a:p>
            <a:pPr>
              <a:lnSpc>
                <a:spcPct val="100000"/>
              </a:lnSpc>
              <a:spcBef>
                <a:spcPts val="0"/>
              </a:spcBef>
            </a:pPr>
            <a:r>
              <a:rPr lang="en-AU" sz="1800" dirty="0" smtClean="0"/>
              <a:t>1 toilet roll</a:t>
            </a:r>
          </a:p>
          <a:p>
            <a:pPr>
              <a:lnSpc>
                <a:spcPct val="100000"/>
              </a:lnSpc>
              <a:spcBef>
                <a:spcPts val="0"/>
              </a:spcBef>
            </a:pPr>
            <a:r>
              <a:rPr lang="en-AU" sz="1800" dirty="0" smtClean="0"/>
              <a:t>1 chopping </a:t>
            </a:r>
            <a:r>
              <a:rPr lang="en-AU" sz="1800" dirty="0"/>
              <a:t>board or </a:t>
            </a:r>
            <a:r>
              <a:rPr lang="en-AU" sz="1800" dirty="0" smtClean="0"/>
              <a:t>1 piece </a:t>
            </a:r>
            <a:r>
              <a:rPr lang="en-AU" sz="1800" dirty="0"/>
              <a:t>of thick cardboard</a:t>
            </a:r>
          </a:p>
          <a:p>
            <a:pPr>
              <a:lnSpc>
                <a:spcPct val="100000"/>
              </a:lnSpc>
              <a:spcBef>
                <a:spcPts val="0"/>
              </a:spcBef>
            </a:pPr>
            <a:r>
              <a:rPr lang="en-AU" sz="1800" dirty="0" smtClean="0"/>
              <a:t>1 cup, partially filled with </a:t>
            </a:r>
            <a:r>
              <a:rPr lang="en-AU" sz="1800" dirty="0"/>
              <a:t>water</a:t>
            </a:r>
          </a:p>
          <a:p>
            <a:pPr marL="0" lvl="0" indent="0">
              <a:lnSpc>
                <a:spcPct val="100000"/>
              </a:lnSpc>
              <a:spcBef>
                <a:spcPts val="0"/>
              </a:spcBef>
              <a:buNone/>
            </a:pPr>
            <a:endParaRPr lang="en-AU" sz="1800" b="1" dirty="0" smtClean="0"/>
          </a:p>
          <a:p>
            <a:pPr marL="0" lvl="0" indent="0">
              <a:lnSpc>
                <a:spcPct val="100000"/>
              </a:lnSpc>
              <a:spcBef>
                <a:spcPts val="0"/>
              </a:spcBef>
              <a:buNone/>
            </a:pPr>
            <a:r>
              <a:rPr lang="en-AU" sz="1800" b="1" dirty="0" smtClean="0"/>
              <a:t>Procedure</a:t>
            </a:r>
            <a:r>
              <a:rPr lang="en-AU" sz="1800" b="1" dirty="0"/>
              <a:t>: </a:t>
            </a:r>
          </a:p>
          <a:p>
            <a:pPr marL="342900" lvl="0" indent="-342900">
              <a:lnSpc>
                <a:spcPct val="100000"/>
              </a:lnSpc>
              <a:spcBef>
                <a:spcPts val="0"/>
              </a:spcBef>
              <a:buFont typeface="+mj-lt"/>
              <a:buAutoNum type="arabicPeriod"/>
            </a:pPr>
            <a:r>
              <a:rPr lang="en-AU" sz="1800" dirty="0" smtClean="0"/>
              <a:t>Form </a:t>
            </a:r>
            <a:r>
              <a:rPr lang="en-AU" sz="1800" dirty="0"/>
              <a:t>into groups of 3 to 4 students</a:t>
            </a:r>
            <a:r>
              <a:rPr lang="en-AU" sz="1800" dirty="0" smtClean="0"/>
              <a:t>.</a:t>
            </a:r>
          </a:p>
          <a:p>
            <a:pPr marL="342900" lvl="0" indent="-342900">
              <a:lnSpc>
                <a:spcPct val="100000"/>
              </a:lnSpc>
              <a:spcBef>
                <a:spcPts val="0"/>
              </a:spcBef>
              <a:buFont typeface="+mj-lt"/>
              <a:buAutoNum type="arabicPeriod"/>
            </a:pPr>
            <a:endParaRPr lang="en-AU" sz="1000" dirty="0"/>
          </a:p>
          <a:p>
            <a:pPr marL="0" indent="0">
              <a:lnSpc>
                <a:spcPct val="100000"/>
              </a:lnSpc>
              <a:spcBef>
                <a:spcPts val="0"/>
              </a:spcBef>
              <a:buNone/>
            </a:pPr>
            <a:r>
              <a:rPr lang="en-AU" sz="1800" dirty="0"/>
              <a:t>In groups: </a:t>
            </a:r>
            <a:endParaRPr lang="en-AU" sz="1800" dirty="0" smtClean="0"/>
          </a:p>
          <a:p>
            <a:pPr marL="0" indent="0">
              <a:lnSpc>
                <a:spcPct val="100000"/>
              </a:lnSpc>
              <a:spcBef>
                <a:spcPts val="0"/>
              </a:spcBef>
              <a:buNone/>
            </a:pPr>
            <a:endParaRPr lang="en-AU" sz="1000" dirty="0"/>
          </a:p>
          <a:p>
            <a:pPr marL="342900" indent="-342900">
              <a:lnSpc>
                <a:spcPct val="100000"/>
              </a:lnSpc>
              <a:spcBef>
                <a:spcPts val="0"/>
              </a:spcBef>
              <a:buFont typeface="+mj-lt"/>
              <a:buAutoNum type="arabicPeriod" startAt="2"/>
            </a:pPr>
            <a:r>
              <a:rPr lang="en-AU" sz="1800" dirty="0"/>
              <a:t>Fill the cup </a:t>
            </a:r>
            <a:r>
              <a:rPr lang="en-AU" sz="1800" dirty="0" smtClean="0"/>
              <a:t>(up </a:t>
            </a:r>
            <a:r>
              <a:rPr lang="en-AU" sz="1800" dirty="0"/>
              <a:t>to 3 </a:t>
            </a:r>
            <a:r>
              <a:rPr lang="en-AU" sz="1800" dirty="0" smtClean="0"/>
              <a:t>quarters full) with water.</a:t>
            </a:r>
            <a:endParaRPr lang="en-AU" sz="1800" dirty="0"/>
          </a:p>
          <a:p>
            <a:pPr marL="342900" indent="-342900">
              <a:lnSpc>
                <a:spcPct val="100000"/>
              </a:lnSpc>
              <a:spcBef>
                <a:spcPts val="0"/>
              </a:spcBef>
              <a:buFont typeface="+mj-lt"/>
              <a:buAutoNum type="arabicPeriod" startAt="2"/>
            </a:pPr>
            <a:r>
              <a:rPr lang="en-AU" sz="1800" dirty="0"/>
              <a:t>Place the </a:t>
            </a:r>
            <a:r>
              <a:rPr lang="en-AU" sz="1800" dirty="0" smtClean="0"/>
              <a:t>board on </a:t>
            </a:r>
            <a:r>
              <a:rPr lang="en-AU" sz="1800" dirty="0"/>
              <a:t>top of the cup.</a:t>
            </a:r>
          </a:p>
          <a:p>
            <a:pPr marL="342900" lvl="0" indent="-342900">
              <a:lnSpc>
                <a:spcPct val="100000"/>
              </a:lnSpc>
              <a:spcBef>
                <a:spcPts val="0"/>
              </a:spcBef>
              <a:buFont typeface="+mj-lt"/>
              <a:buAutoNum type="arabicPeriod" startAt="2"/>
            </a:pPr>
            <a:r>
              <a:rPr lang="en-AU" sz="1800" dirty="0" smtClean="0"/>
              <a:t>Place </a:t>
            </a:r>
            <a:r>
              <a:rPr lang="en-AU" sz="1800" dirty="0"/>
              <a:t>the egg (or ball) on top of the toilet </a:t>
            </a:r>
            <a:r>
              <a:rPr lang="en-AU" sz="1800" dirty="0" smtClean="0"/>
              <a:t>roll (length ways), </a:t>
            </a:r>
            <a:br>
              <a:rPr lang="en-AU" sz="1800" dirty="0" smtClean="0"/>
            </a:br>
            <a:r>
              <a:rPr lang="en-AU" sz="1800" dirty="0" smtClean="0"/>
              <a:t>and then place </a:t>
            </a:r>
            <a:r>
              <a:rPr lang="en-AU" sz="1800" dirty="0"/>
              <a:t>the toilet roll and egg </a:t>
            </a:r>
            <a:r>
              <a:rPr lang="en-AU" sz="1800" dirty="0" smtClean="0"/>
              <a:t>on </a:t>
            </a:r>
            <a:r>
              <a:rPr lang="en-AU" sz="1800" dirty="0"/>
              <a:t>top of the </a:t>
            </a:r>
            <a:r>
              <a:rPr lang="en-AU" sz="1800" dirty="0" smtClean="0"/>
              <a:t>board. </a:t>
            </a:r>
          </a:p>
          <a:p>
            <a:pPr marL="342900" lvl="0" indent="-342900">
              <a:lnSpc>
                <a:spcPct val="100000"/>
              </a:lnSpc>
              <a:spcBef>
                <a:spcPts val="0"/>
              </a:spcBef>
              <a:buFont typeface="+mj-lt"/>
              <a:buAutoNum type="arabicPeriod" startAt="2"/>
            </a:pPr>
            <a:r>
              <a:rPr lang="en-AU" sz="1800" dirty="0" smtClean="0"/>
              <a:t>Ensure </a:t>
            </a:r>
            <a:r>
              <a:rPr lang="en-AU" sz="1800" dirty="0"/>
              <a:t>the toilet roll and egg are lined up directly above the cup.</a:t>
            </a:r>
          </a:p>
          <a:p>
            <a:pPr marL="342900" lvl="0" indent="-342900">
              <a:lnSpc>
                <a:spcPct val="100000"/>
              </a:lnSpc>
              <a:spcBef>
                <a:spcPts val="0"/>
              </a:spcBef>
              <a:buFont typeface="+mj-lt"/>
              <a:buAutoNum type="arabicPeriod" startAt="2"/>
            </a:pPr>
            <a:r>
              <a:rPr lang="en-AU" sz="1800" dirty="0"/>
              <a:t>Swiftly pull the board out from under the toilet roll.</a:t>
            </a:r>
          </a:p>
          <a:p>
            <a:pPr marL="342900" lvl="0" indent="-342900">
              <a:lnSpc>
                <a:spcPct val="100000"/>
              </a:lnSpc>
              <a:spcBef>
                <a:spcPts val="0"/>
              </a:spcBef>
              <a:buFont typeface="+mj-lt"/>
              <a:buAutoNum type="arabicPeriod" startAt="2"/>
            </a:pPr>
            <a:r>
              <a:rPr lang="en-AU" sz="1800" dirty="0"/>
              <a:t>Observe where the egg (or ball) </a:t>
            </a:r>
            <a:r>
              <a:rPr lang="en-AU" sz="1800" dirty="0" smtClean="0"/>
              <a:t>lands!</a:t>
            </a:r>
            <a:endParaRPr lang="en-AU" sz="1800" dirty="0"/>
          </a:p>
          <a:p>
            <a:pPr marL="0" indent="0">
              <a:lnSpc>
                <a:spcPct val="100000"/>
              </a:lnSpc>
              <a:spcBef>
                <a:spcPts val="0"/>
              </a:spcBef>
              <a:buNone/>
            </a:pPr>
            <a:endParaRPr lang="en-AU" sz="1800" dirty="0"/>
          </a:p>
        </p:txBody>
      </p:sp>
      <p:sp>
        <p:nvSpPr>
          <p:cNvPr id="9" name="Rectangle 8"/>
          <p:cNvSpPr/>
          <p:nvPr/>
        </p:nvSpPr>
        <p:spPr>
          <a:xfrm>
            <a:off x="5081346" y="216459"/>
            <a:ext cx="452816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4"/>
                </a:solidFill>
              </a:rPr>
              <a:t>Egg Drop</a:t>
            </a:r>
            <a:endParaRPr lang="en-US" sz="5400" b="1" cap="none" spc="0" dirty="0">
              <a:ln/>
              <a:solidFill>
                <a:schemeClr val="accent4"/>
              </a:solidFill>
              <a:effectLst/>
            </a:endParaRPr>
          </a:p>
        </p:txBody>
      </p:sp>
      <p:sp>
        <p:nvSpPr>
          <p:cNvPr id="14" name="Rectangle 1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6909" t="21844" r="23818"/>
          <a:stretch/>
        </p:blipFill>
        <p:spPr>
          <a:xfrm>
            <a:off x="6023595" y="1303639"/>
            <a:ext cx="2723192" cy="2880000"/>
          </a:xfrm>
          <a:prstGeom prst="rect">
            <a:avLst/>
          </a:prstGeom>
        </p:spPr>
      </p:pic>
    </p:spTree>
    <p:extLst>
      <p:ext uri="{BB962C8B-B14F-4D97-AF65-F5344CB8AC3E}">
        <p14:creationId xmlns:p14="http://schemas.microsoft.com/office/powerpoint/2010/main" val="338232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1"/>
          <p:cNvSpPr txBox="1">
            <a:spLocks/>
          </p:cNvSpPr>
          <p:nvPr/>
        </p:nvSpPr>
        <p:spPr>
          <a:xfrm>
            <a:off x="1608882" y="583681"/>
            <a:ext cx="6307527" cy="8912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5400" b="1" dirty="0" smtClean="0">
                <a:ln/>
                <a:solidFill>
                  <a:srgbClr val="0082C8"/>
                </a:solidFill>
                <a:latin typeface="+mn-lt"/>
                <a:ea typeface="+mn-ea"/>
                <a:cs typeface="+mn-cs"/>
              </a:rPr>
              <a:t>Newton’s 2</a:t>
            </a:r>
            <a:r>
              <a:rPr lang="en-AU" sz="5400" b="1" baseline="30000" dirty="0" smtClean="0">
                <a:ln/>
                <a:solidFill>
                  <a:srgbClr val="0082C8"/>
                </a:solidFill>
                <a:latin typeface="+mn-lt"/>
                <a:ea typeface="+mn-ea"/>
                <a:cs typeface="+mn-cs"/>
              </a:rPr>
              <a:t>nd</a:t>
            </a:r>
            <a:r>
              <a:rPr lang="en-AU" sz="5400" b="1" dirty="0" smtClean="0">
                <a:ln/>
                <a:solidFill>
                  <a:srgbClr val="0082C8"/>
                </a:solidFill>
                <a:latin typeface="+mn-lt"/>
                <a:ea typeface="+mn-ea"/>
                <a:cs typeface="+mn-cs"/>
              </a:rPr>
              <a:t> Law:</a:t>
            </a:r>
            <a:r>
              <a:rPr lang="en-AU" sz="3600" b="1" dirty="0"/>
              <a:t/>
            </a:r>
            <a:br>
              <a:rPr lang="en-AU" sz="3600" b="1" dirty="0"/>
            </a:br>
            <a:r>
              <a:rPr lang="en-AU" sz="2400" b="1" dirty="0"/>
              <a:t/>
            </a:r>
            <a:br>
              <a:rPr lang="en-AU" sz="2400" b="1" dirty="0"/>
            </a:br>
            <a:r>
              <a:rPr lang="en-AU" sz="2400" dirty="0"/>
              <a:t/>
            </a:r>
            <a:br>
              <a:rPr lang="en-AU" sz="2400" dirty="0"/>
            </a:br>
            <a:endParaRPr lang="en-AU" sz="2400" dirty="0"/>
          </a:p>
        </p:txBody>
      </p:sp>
      <p:sp>
        <p:nvSpPr>
          <p:cNvPr id="22" name="Content Placeholder 2"/>
          <p:cNvSpPr txBox="1">
            <a:spLocks/>
          </p:cNvSpPr>
          <p:nvPr/>
        </p:nvSpPr>
        <p:spPr>
          <a:xfrm>
            <a:off x="844375" y="3969906"/>
            <a:ext cx="7996279" cy="19870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i="1" dirty="0"/>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6" name="TextBox 15"/>
          <p:cNvSpPr txBox="1"/>
          <p:nvPr/>
        </p:nvSpPr>
        <p:spPr>
          <a:xfrm>
            <a:off x="844375" y="1893482"/>
            <a:ext cx="7657959" cy="2985433"/>
          </a:xfrm>
          <a:prstGeom prst="rect">
            <a:avLst/>
          </a:prstGeom>
          <a:noFill/>
          <a:ln>
            <a:solidFill>
              <a:schemeClr val="tx1"/>
            </a:solidFill>
          </a:ln>
        </p:spPr>
        <p:txBody>
          <a:bodyPr wrap="square" rtlCol="0">
            <a:spAutoFit/>
          </a:bodyPr>
          <a:lstStyle/>
          <a:p>
            <a:pPr algn="ctr"/>
            <a:r>
              <a:rPr lang="en-AU" sz="2800" dirty="0" smtClean="0"/>
              <a:t>When </a:t>
            </a:r>
            <a:r>
              <a:rPr lang="en-AU" sz="2800" dirty="0"/>
              <a:t>a force acts on an object, it will tend to </a:t>
            </a:r>
            <a:r>
              <a:rPr lang="en-AU" sz="2800" dirty="0" smtClean="0"/>
              <a:t/>
            </a:r>
            <a:br>
              <a:rPr lang="en-AU" sz="2800" dirty="0" smtClean="0"/>
            </a:br>
            <a:r>
              <a:rPr lang="en-AU" sz="2800" dirty="0" smtClean="0"/>
              <a:t>move </a:t>
            </a:r>
            <a:r>
              <a:rPr lang="en-AU" sz="2800" dirty="0"/>
              <a:t>in the direction of the force. </a:t>
            </a:r>
            <a:endParaRPr lang="en-AU" sz="2800" dirty="0" smtClean="0"/>
          </a:p>
          <a:p>
            <a:pPr algn="ctr"/>
            <a:endParaRPr lang="en-AU" sz="1000" dirty="0" smtClean="0"/>
          </a:p>
          <a:p>
            <a:pPr algn="ctr"/>
            <a:r>
              <a:rPr lang="en-AU" sz="2800" dirty="0" smtClean="0"/>
              <a:t>The </a:t>
            </a:r>
            <a:r>
              <a:rPr lang="en-AU" sz="2800" dirty="0"/>
              <a:t>larger the force on an object, </a:t>
            </a:r>
            <a:r>
              <a:rPr lang="en-AU" sz="2800" dirty="0" smtClean="0"/>
              <a:t/>
            </a:r>
            <a:br>
              <a:rPr lang="en-AU" sz="2800" dirty="0" smtClean="0"/>
            </a:br>
            <a:r>
              <a:rPr lang="en-AU" sz="2800" dirty="0" smtClean="0"/>
              <a:t>the </a:t>
            </a:r>
            <a:r>
              <a:rPr lang="en-AU" sz="2800" dirty="0"/>
              <a:t>greater </a:t>
            </a:r>
            <a:r>
              <a:rPr lang="en-AU" sz="2800" dirty="0" smtClean="0"/>
              <a:t>it’s </a:t>
            </a:r>
            <a:r>
              <a:rPr lang="en-AU" sz="2800" dirty="0"/>
              <a:t>acceleration will </a:t>
            </a:r>
            <a:r>
              <a:rPr lang="en-AU" sz="2800" dirty="0" smtClean="0"/>
              <a:t>be.</a:t>
            </a:r>
          </a:p>
          <a:p>
            <a:pPr algn="ctr"/>
            <a:endParaRPr lang="en-AU" sz="1000" dirty="0"/>
          </a:p>
          <a:p>
            <a:pPr algn="ctr"/>
            <a:r>
              <a:rPr lang="en-AU" sz="2800" dirty="0" smtClean="0"/>
              <a:t>The </a:t>
            </a:r>
            <a:r>
              <a:rPr lang="en-AU" sz="2800" dirty="0"/>
              <a:t>more massive an object is, </a:t>
            </a:r>
            <a:r>
              <a:rPr lang="en-AU" sz="2800" dirty="0" smtClean="0"/>
              <a:t/>
            </a:r>
            <a:br>
              <a:rPr lang="en-AU" sz="2800" dirty="0" smtClean="0"/>
            </a:br>
            <a:r>
              <a:rPr lang="en-AU" sz="2800" dirty="0" smtClean="0"/>
              <a:t>the </a:t>
            </a:r>
            <a:r>
              <a:rPr lang="en-AU" sz="2800" dirty="0"/>
              <a:t>greater the force needed to accelerate </a:t>
            </a:r>
            <a:r>
              <a:rPr lang="en-AU" sz="2800" dirty="0" smtClean="0"/>
              <a:t>it! </a:t>
            </a:r>
            <a:endParaRPr lang="en-AU" sz="2800" b="1" dirty="0"/>
          </a:p>
        </p:txBody>
      </p:sp>
      <p:sp>
        <p:nvSpPr>
          <p:cNvPr id="17" name="Content Placeholder 2"/>
          <p:cNvSpPr txBox="1">
            <a:spLocks/>
          </p:cNvSpPr>
          <p:nvPr/>
        </p:nvSpPr>
        <p:spPr>
          <a:xfrm>
            <a:off x="2673479" y="5322266"/>
            <a:ext cx="4601974" cy="10919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b="1" dirty="0">
                <a:solidFill>
                  <a:srgbClr val="0070C0"/>
                </a:solidFill>
              </a:rPr>
              <a:t>F</a:t>
            </a:r>
            <a:r>
              <a:rPr lang="en-AU" dirty="0">
                <a:solidFill>
                  <a:srgbClr val="0070C0"/>
                </a:solidFill>
              </a:rPr>
              <a:t>orce = </a:t>
            </a:r>
            <a:r>
              <a:rPr lang="en-AU" b="1" dirty="0">
                <a:solidFill>
                  <a:srgbClr val="0070C0"/>
                </a:solidFill>
              </a:rPr>
              <a:t>M</a:t>
            </a:r>
            <a:r>
              <a:rPr lang="en-AU" dirty="0">
                <a:solidFill>
                  <a:srgbClr val="0070C0"/>
                </a:solidFill>
              </a:rPr>
              <a:t>ass x </a:t>
            </a:r>
            <a:r>
              <a:rPr lang="en-AU" b="1" dirty="0" smtClean="0">
                <a:solidFill>
                  <a:srgbClr val="0070C0"/>
                </a:solidFill>
              </a:rPr>
              <a:t>A</a:t>
            </a:r>
            <a:r>
              <a:rPr lang="en-AU" dirty="0" smtClean="0">
                <a:solidFill>
                  <a:srgbClr val="0070C0"/>
                </a:solidFill>
              </a:rPr>
              <a:t>cceleration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13" y="5056590"/>
            <a:ext cx="1438000" cy="1440000"/>
          </a:xfrm>
          <a:prstGeom prst="rect">
            <a:avLst/>
          </a:prstGeom>
        </p:spPr>
      </p:pic>
    </p:spTree>
    <p:extLst>
      <p:ext uri="{BB962C8B-B14F-4D97-AF65-F5344CB8AC3E}">
        <p14:creationId xmlns:p14="http://schemas.microsoft.com/office/powerpoint/2010/main" val="1313458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2"/>
          <p:cNvSpPr txBox="1">
            <a:spLocks/>
          </p:cNvSpPr>
          <p:nvPr/>
        </p:nvSpPr>
        <p:spPr>
          <a:xfrm>
            <a:off x="558306" y="1059414"/>
            <a:ext cx="7850861" cy="4721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AU" sz="1800" b="1" dirty="0"/>
              <a:t>Aim: </a:t>
            </a:r>
            <a:r>
              <a:rPr lang="en-AU" sz="1800" dirty="0"/>
              <a:t>To observe Newton’s Laws of Motion </a:t>
            </a:r>
            <a:endParaRPr lang="en-AU" sz="1800" dirty="0" smtClean="0"/>
          </a:p>
          <a:p>
            <a:pPr marL="0" indent="0">
              <a:lnSpc>
                <a:spcPct val="100000"/>
              </a:lnSpc>
              <a:buNone/>
            </a:pPr>
            <a:r>
              <a:rPr lang="en-AU" sz="1800" b="1" dirty="0" smtClean="0"/>
              <a:t>Equipment</a:t>
            </a:r>
            <a:r>
              <a:rPr lang="en-AU" sz="1800" b="1" dirty="0"/>
              <a:t>: </a:t>
            </a:r>
            <a:r>
              <a:rPr lang="en-AU" sz="1800" dirty="0" smtClean="0"/>
              <a:t>(per group)</a:t>
            </a:r>
          </a:p>
          <a:p>
            <a:pPr marL="354013" lvl="0" indent="-265113">
              <a:lnSpc>
                <a:spcPct val="100000"/>
              </a:lnSpc>
              <a:spcBef>
                <a:spcPts val="0"/>
              </a:spcBef>
            </a:pPr>
            <a:r>
              <a:rPr lang="en-AU" sz="1800" dirty="0" smtClean="0"/>
              <a:t>1 </a:t>
            </a:r>
            <a:r>
              <a:rPr lang="en-AU" sz="1800" dirty="0"/>
              <a:t>x heavy ball (e.g. golf ball, pool ball or marble)</a:t>
            </a:r>
          </a:p>
          <a:p>
            <a:pPr marL="354013" lvl="0" indent="-265113">
              <a:lnSpc>
                <a:spcPct val="100000"/>
              </a:lnSpc>
              <a:spcBef>
                <a:spcPts val="0"/>
              </a:spcBef>
            </a:pPr>
            <a:r>
              <a:rPr lang="en-AU" sz="1800" dirty="0"/>
              <a:t>1 x light ball (e.g. ping pong ball, cotton ball</a:t>
            </a:r>
            <a:r>
              <a:rPr lang="en-AU" sz="1800" dirty="0" smtClean="0"/>
              <a:t>)</a:t>
            </a:r>
            <a:r>
              <a:rPr lang="en-AU" sz="1800" dirty="0"/>
              <a:t> </a:t>
            </a:r>
          </a:p>
          <a:p>
            <a:pPr marL="0" indent="0">
              <a:lnSpc>
                <a:spcPct val="100000"/>
              </a:lnSpc>
              <a:spcBef>
                <a:spcPts val="0"/>
              </a:spcBef>
              <a:buFont typeface="Arial" panose="020B0604020202020204" pitchFamily="34" charset="0"/>
              <a:buNone/>
            </a:pPr>
            <a:endParaRPr lang="en-AU" sz="1800" b="1" dirty="0" smtClean="0"/>
          </a:p>
          <a:p>
            <a:pPr marL="0" indent="0">
              <a:lnSpc>
                <a:spcPct val="100000"/>
              </a:lnSpc>
              <a:spcBef>
                <a:spcPts val="0"/>
              </a:spcBef>
              <a:buFont typeface="Arial" panose="020B0604020202020204" pitchFamily="34" charset="0"/>
              <a:buNone/>
            </a:pPr>
            <a:r>
              <a:rPr lang="en-AU" sz="1800" b="1" dirty="0" smtClean="0"/>
              <a:t>Procedure</a:t>
            </a:r>
            <a:r>
              <a:rPr lang="en-AU" sz="1800" b="1" dirty="0"/>
              <a:t>:</a:t>
            </a:r>
          </a:p>
          <a:p>
            <a:pPr marL="354013" lvl="0" indent="-265113">
              <a:lnSpc>
                <a:spcPct val="100000"/>
              </a:lnSpc>
              <a:spcBef>
                <a:spcPts val="0"/>
              </a:spcBef>
              <a:buFont typeface="+mj-lt"/>
              <a:buAutoNum type="arabicPeriod"/>
            </a:pPr>
            <a:r>
              <a:rPr lang="en-AU" sz="1800" dirty="0"/>
              <a:t>Form into groups of 2 to 3 students.</a:t>
            </a:r>
          </a:p>
          <a:p>
            <a:pPr marL="354013" indent="-265113">
              <a:lnSpc>
                <a:spcPct val="100000"/>
              </a:lnSpc>
              <a:spcBef>
                <a:spcPts val="0"/>
              </a:spcBef>
              <a:buNone/>
            </a:pPr>
            <a:endParaRPr lang="en-AU" sz="500" dirty="0" smtClean="0"/>
          </a:p>
          <a:p>
            <a:pPr marL="354013" indent="-265113">
              <a:lnSpc>
                <a:spcPct val="100000"/>
              </a:lnSpc>
              <a:spcBef>
                <a:spcPts val="0"/>
              </a:spcBef>
              <a:buNone/>
            </a:pPr>
            <a:r>
              <a:rPr lang="en-AU" sz="1800" dirty="0" smtClean="0"/>
              <a:t>In </a:t>
            </a:r>
            <a:r>
              <a:rPr lang="en-AU" sz="1800" dirty="0"/>
              <a:t>groups: </a:t>
            </a:r>
            <a:endParaRPr lang="en-AU" sz="1800" dirty="0" smtClean="0"/>
          </a:p>
          <a:p>
            <a:pPr marL="354013" indent="-265113">
              <a:lnSpc>
                <a:spcPct val="100000"/>
              </a:lnSpc>
              <a:spcBef>
                <a:spcPts val="0"/>
              </a:spcBef>
              <a:buNone/>
            </a:pPr>
            <a:endParaRPr lang="en-AU" sz="500" dirty="0"/>
          </a:p>
          <a:p>
            <a:pPr marL="354013" lvl="0" indent="-265113">
              <a:lnSpc>
                <a:spcPct val="100000"/>
              </a:lnSpc>
              <a:spcBef>
                <a:spcPts val="0"/>
              </a:spcBef>
              <a:buFont typeface="+mj-lt"/>
              <a:buAutoNum type="arabicPeriod" startAt="2"/>
            </a:pPr>
            <a:r>
              <a:rPr lang="en-AU" sz="1800" dirty="0"/>
              <a:t>Place the light ball on a table, and push it carefully across the table.</a:t>
            </a:r>
          </a:p>
          <a:p>
            <a:pPr marL="354013" lvl="0" indent="-265113">
              <a:lnSpc>
                <a:spcPct val="100000"/>
              </a:lnSpc>
              <a:spcBef>
                <a:spcPts val="0"/>
              </a:spcBef>
              <a:buFont typeface="+mj-lt"/>
              <a:buAutoNum type="arabicPeriod" startAt="2"/>
            </a:pPr>
            <a:r>
              <a:rPr lang="en-AU" sz="1800" dirty="0"/>
              <a:t>Have a group member count how long it takes the light ball to get to the other side of the table. Record the result.</a:t>
            </a:r>
          </a:p>
          <a:p>
            <a:pPr marL="354013" lvl="0" indent="-265113">
              <a:lnSpc>
                <a:spcPct val="100000"/>
              </a:lnSpc>
              <a:spcBef>
                <a:spcPts val="0"/>
              </a:spcBef>
              <a:buFont typeface="+mj-lt"/>
              <a:buAutoNum type="arabicPeriod" startAt="2"/>
            </a:pPr>
            <a:r>
              <a:rPr lang="en-AU" sz="1800" dirty="0"/>
              <a:t>Place the heavy ball on the same table.</a:t>
            </a:r>
          </a:p>
          <a:p>
            <a:pPr marL="354013" lvl="0" indent="-265113">
              <a:lnSpc>
                <a:spcPct val="100000"/>
              </a:lnSpc>
              <a:spcBef>
                <a:spcPts val="0"/>
              </a:spcBef>
              <a:buFont typeface="+mj-lt"/>
              <a:buAutoNum type="arabicPeriod" startAt="2"/>
            </a:pPr>
            <a:r>
              <a:rPr lang="en-AU" sz="1800" dirty="0"/>
              <a:t>Push the heavy ball carefully across the table, using the same amount of force as you used for the light ball.</a:t>
            </a:r>
          </a:p>
          <a:p>
            <a:pPr marL="354013" lvl="0" indent="-265113">
              <a:lnSpc>
                <a:spcPct val="100000"/>
              </a:lnSpc>
              <a:spcBef>
                <a:spcPts val="0"/>
              </a:spcBef>
              <a:buFont typeface="+mj-lt"/>
              <a:buAutoNum type="arabicPeriod" startAt="2"/>
            </a:pPr>
            <a:r>
              <a:rPr lang="en-AU" sz="1800" dirty="0"/>
              <a:t>Have a group member count how long it takes the heavy ball to get to the other side of the table. Record the result.</a:t>
            </a:r>
          </a:p>
          <a:p>
            <a:pPr marL="354013" lvl="0" indent="-265113">
              <a:lnSpc>
                <a:spcPct val="100000"/>
              </a:lnSpc>
              <a:spcBef>
                <a:spcPts val="0"/>
              </a:spcBef>
              <a:buFont typeface="+mj-lt"/>
              <a:buAutoNum type="arabicPeriod" startAt="2"/>
            </a:pPr>
            <a:r>
              <a:rPr lang="en-AU" sz="1800" dirty="0"/>
              <a:t>Compare the time it took for each ball to travel to the other side of the table.</a:t>
            </a:r>
          </a:p>
          <a:p>
            <a:pPr>
              <a:lnSpc>
                <a:spcPct val="100000"/>
              </a:lnSpc>
            </a:pPr>
            <a:endParaRPr lang="en-AU" sz="1800" dirty="0"/>
          </a:p>
        </p:txBody>
      </p:sp>
      <p:sp>
        <p:nvSpPr>
          <p:cNvPr id="9" name="Rectangle 8"/>
          <p:cNvSpPr/>
          <p:nvPr/>
        </p:nvSpPr>
        <p:spPr>
          <a:xfrm>
            <a:off x="3651542" y="194779"/>
            <a:ext cx="543730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Accelerating Balls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007" y="1972883"/>
            <a:ext cx="1169473" cy="1169473"/>
          </a:xfrm>
          <a:prstGeom prst="rect">
            <a:avLst/>
          </a:prstGeom>
        </p:spPr>
      </p:pic>
      <p:grpSp>
        <p:nvGrpSpPr>
          <p:cNvPr id="6" name="Group 5"/>
          <p:cNvGrpSpPr/>
          <p:nvPr/>
        </p:nvGrpSpPr>
        <p:grpSpPr>
          <a:xfrm>
            <a:off x="6617161" y="1258742"/>
            <a:ext cx="739253" cy="772515"/>
            <a:chOff x="6332433" y="2231109"/>
            <a:chExt cx="739253" cy="772515"/>
          </a:xfrm>
        </p:grpSpPr>
        <p:cxnSp>
          <p:nvCxnSpPr>
            <p:cNvPr id="5" name="Straight Connector 4"/>
            <p:cNvCxnSpPr/>
            <p:nvPr/>
          </p:nvCxnSpPr>
          <p:spPr>
            <a:xfrm>
              <a:off x="6332433" y="2235464"/>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6526950" y="2288833"/>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675902" y="2327501"/>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894265" y="2288833"/>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7071686" y="2231109"/>
              <a:ext cx="0" cy="676123"/>
            </a:xfrm>
            <a:prstGeom prst="line">
              <a:avLst/>
            </a:prstGeom>
          </p:spPr>
          <p:style>
            <a:lnRef idx="1">
              <a:schemeClr val="dk1"/>
            </a:lnRef>
            <a:fillRef idx="0">
              <a:schemeClr val="dk1"/>
            </a:fillRef>
            <a:effectRef idx="0">
              <a:schemeClr val="dk1"/>
            </a:effectRef>
            <a:fontRef idx="minor">
              <a:schemeClr val="tx1"/>
            </a:fontRef>
          </p:style>
        </p:cxnSp>
      </p:grpSp>
      <p:cxnSp>
        <p:nvCxnSpPr>
          <p:cNvPr id="17" name="Straight Connector 16"/>
          <p:cNvCxnSpPr/>
          <p:nvPr/>
        </p:nvCxnSpPr>
        <p:spPr>
          <a:xfrm>
            <a:off x="8081621" y="1296760"/>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8306651" y="1258742"/>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8561298" y="1258742"/>
            <a:ext cx="0" cy="676123"/>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8736713" y="1341486"/>
            <a:ext cx="0" cy="676123"/>
          </a:xfrm>
          <a:prstGeom prst="line">
            <a:avLst/>
          </a:prstGeom>
        </p:spPr>
        <p:style>
          <a:lnRef idx="1">
            <a:schemeClr val="dk1"/>
          </a:lnRef>
          <a:fillRef idx="0">
            <a:schemeClr val="dk1"/>
          </a:fillRef>
          <a:effectRef idx="0">
            <a:schemeClr val="dk1"/>
          </a:effectRef>
          <a:fontRef idx="minor">
            <a:schemeClr val="tx1"/>
          </a:fontRef>
        </p:style>
      </p:cxnSp>
      <p:sp>
        <p:nvSpPr>
          <p:cNvPr id="24" name="Rectangle 23"/>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414" y="2240578"/>
            <a:ext cx="714000" cy="720000"/>
          </a:xfrm>
          <a:prstGeom prst="rect">
            <a:avLst/>
          </a:prstGeom>
        </p:spPr>
      </p:pic>
    </p:spTree>
    <p:extLst>
      <p:ext uri="{BB962C8B-B14F-4D97-AF65-F5344CB8AC3E}">
        <p14:creationId xmlns:p14="http://schemas.microsoft.com/office/powerpoint/2010/main" val="226123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1470</TotalTime>
  <Words>2851</Words>
  <Application>Microsoft Office PowerPoint</Application>
  <PresentationFormat>On-screen Show (4:3)</PresentationFormat>
  <Paragraphs>269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Calibri Light</vt:lpstr>
      <vt:lpstr>Office Theme</vt:lpstr>
      <vt:lpstr>AIR &amp; FLIGHT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127</cp:revision>
  <cp:lastPrinted>2017-09-12T01:28:09Z</cp:lastPrinted>
  <dcterms:created xsi:type="dcterms:W3CDTF">2015-12-03T23:05:44Z</dcterms:created>
  <dcterms:modified xsi:type="dcterms:W3CDTF">2018-03-23T04:16:18Z</dcterms:modified>
</cp:coreProperties>
</file>