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65" r:id="rId2"/>
    <p:sldId id="308" r:id="rId3"/>
    <p:sldId id="310" r:id="rId4"/>
    <p:sldId id="275" r:id="rId5"/>
    <p:sldId id="307" r:id="rId6"/>
    <p:sldId id="264" r:id="rId7"/>
    <p:sldId id="279" r:id="rId8"/>
    <p:sldId id="280" r:id="rId9"/>
    <p:sldId id="269" r:id="rId10"/>
    <p:sldId id="306" r:id="rId11"/>
    <p:sldId id="292" r:id="rId12"/>
    <p:sldId id="277" r:id="rId13"/>
    <p:sldId id="281" r:id="rId14"/>
    <p:sldId id="28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11" r:id="rId2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8"/>
    <a:srgbClr val="FFD152"/>
    <a:srgbClr val="0081C7"/>
    <a:srgbClr val="FFC31E"/>
    <a:srgbClr val="0691CF"/>
    <a:srgbClr val="B3D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3" autoAdjust="0"/>
    <p:restoredTop sz="79880" autoAdjust="0"/>
  </p:normalViewPr>
  <p:slideViewPr>
    <p:cSldViewPr snapToGrid="0">
      <p:cViewPr varScale="1">
        <p:scale>
          <a:sx n="90" d="100"/>
          <a:sy n="90" d="100"/>
        </p:scale>
        <p:origin x="966"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44B50597-45A3-43A7-AA8F-0F959F3BB2B3}" type="datetimeFigureOut">
              <a:rPr lang="en-AU" smtClean="0"/>
              <a:t>23/03/2018</a:t>
            </a:fld>
            <a:endParaRPr lang="en-AU"/>
          </a:p>
        </p:txBody>
      </p:sp>
      <p:sp>
        <p:nvSpPr>
          <p:cNvPr id="4" name="Footer Placehold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92EE0096-FA4E-4A7A-BAF6-84826713FEBF}" type="slidenum">
              <a:rPr lang="en-AU" smtClean="0"/>
              <a:t>‹#›</a:t>
            </a:fld>
            <a:endParaRPr lang="en-AU"/>
          </a:p>
        </p:txBody>
      </p:sp>
    </p:spTree>
    <p:extLst>
      <p:ext uri="{BB962C8B-B14F-4D97-AF65-F5344CB8AC3E}">
        <p14:creationId xmlns:p14="http://schemas.microsoft.com/office/powerpoint/2010/main" val="274717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D63EE799-A09E-4E04-BAA1-9F7502F6E9C6}" type="datetimeFigureOut">
              <a:rPr lang="en-AU" smtClean="0"/>
              <a:t>23/03/2018</a:t>
            </a:fld>
            <a:endParaRPr lang="en-AU"/>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AU"/>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AU"/>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98E8A7A-9E0A-4F27-82F4-BF1E40D8FBEE}" type="slidenum">
              <a:rPr lang="en-AU" smtClean="0"/>
              <a:t>‹#›</a:t>
            </a:fld>
            <a:endParaRPr lang="en-AU"/>
          </a:p>
        </p:txBody>
      </p:sp>
    </p:spTree>
    <p:extLst>
      <p:ext uri="{BB962C8B-B14F-4D97-AF65-F5344CB8AC3E}">
        <p14:creationId xmlns:p14="http://schemas.microsoft.com/office/powerpoint/2010/main" val="261985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1</a:t>
            </a:fld>
            <a:endParaRPr lang="en-AU"/>
          </a:p>
        </p:txBody>
      </p:sp>
    </p:spTree>
    <p:extLst>
      <p:ext uri="{BB962C8B-B14F-4D97-AF65-F5344CB8AC3E}">
        <p14:creationId xmlns:p14="http://schemas.microsoft.com/office/powerpoint/2010/main" val="14831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Think of when you bounce a </a:t>
            </a:r>
            <a:r>
              <a:rPr lang="en-AU" dirty="0" smtClean="0"/>
              <a:t>ball. When </a:t>
            </a:r>
            <a:r>
              <a:rPr lang="en-AU" dirty="0"/>
              <a:t>you throw a ball </a:t>
            </a:r>
            <a:r>
              <a:rPr lang="en-AU" dirty="0" smtClean="0"/>
              <a:t>downwards, </a:t>
            </a:r>
            <a:r>
              <a:rPr lang="en-AU" dirty="0"/>
              <a:t>it hits the ground and then bounces back up. </a:t>
            </a:r>
            <a:endParaRPr lang="en-AU" dirty="0" smtClean="0"/>
          </a:p>
          <a:p>
            <a:r>
              <a:rPr lang="en-AU" dirty="0" smtClean="0"/>
              <a:t>The </a:t>
            </a:r>
            <a:r>
              <a:rPr lang="en-AU" dirty="0"/>
              <a:t>bounce back up is the equal and opposite reaction to you throwing the </a:t>
            </a:r>
            <a:r>
              <a:rPr lang="en-AU" dirty="0" smtClean="0"/>
              <a:t>ball!</a:t>
            </a:r>
          </a:p>
          <a:p>
            <a:r>
              <a:rPr lang="en-AU" dirty="0" smtClean="0"/>
              <a:t>Think about how high </a:t>
            </a:r>
            <a:r>
              <a:rPr lang="en-AU" baseline="0" dirty="0" smtClean="0"/>
              <a:t>a ball will bounce if you throw it to the ground with high force, compared to low force?</a:t>
            </a:r>
            <a:r>
              <a:rPr lang="en-AU" dirty="0"/>
              <a:t/>
            </a:r>
            <a:br>
              <a:rPr lang="en-AU" dirty="0"/>
            </a:br>
            <a:r>
              <a:rPr lang="en-AU" dirty="0" smtClean="0"/>
              <a:t>We </a:t>
            </a:r>
            <a:r>
              <a:rPr lang="en-AU" dirty="0"/>
              <a:t>will learn more about </a:t>
            </a:r>
            <a:r>
              <a:rPr lang="en-AU" dirty="0" smtClean="0"/>
              <a:t>Sir Isaac </a:t>
            </a:r>
            <a:r>
              <a:rPr lang="en-AU" dirty="0"/>
              <a:t>Newton and his 3 laws of </a:t>
            </a:r>
            <a:r>
              <a:rPr lang="en-AU" dirty="0" smtClean="0"/>
              <a:t>motion in future sessions! He </a:t>
            </a:r>
            <a:r>
              <a:rPr lang="en-AU" dirty="0"/>
              <a:t>was a very famous </a:t>
            </a:r>
            <a:r>
              <a:rPr lang="en-AU" dirty="0" smtClean="0"/>
              <a:t>physicist. </a:t>
            </a:r>
          </a:p>
          <a:p>
            <a:r>
              <a:rPr lang="en-AU" b="1" dirty="0" smtClean="0"/>
              <a:t>Newtons first law: </a:t>
            </a:r>
            <a:r>
              <a:rPr lang="en-AU" sz="1300" dirty="0"/>
              <a:t>every object will remain at rest or in uniform motion in a straight line unless compelled to change its state by the action of an external force.</a:t>
            </a:r>
            <a:endParaRPr lang="en-AU" dirty="0" smtClean="0"/>
          </a:p>
          <a:p>
            <a:r>
              <a:rPr lang="en-AU" b="1" dirty="0" smtClean="0"/>
              <a:t>Newtons second law: </a:t>
            </a:r>
            <a:r>
              <a:rPr lang="en-AU" sz="1300" dirty="0"/>
              <a:t>explains how the velocity of an object changes when it is subjected to an external force. The law defines a </a:t>
            </a:r>
            <a:r>
              <a:rPr lang="en-AU" sz="1300" b="1" dirty="0"/>
              <a:t>force</a:t>
            </a:r>
            <a:r>
              <a:rPr lang="en-AU" sz="1300" dirty="0"/>
              <a:t> to be equal to change in </a:t>
            </a:r>
            <a:r>
              <a:rPr lang="en-AU" sz="1300" b="1" dirty="0"/>
              <a:t>momentum</a:t>
            </a:r>
            <a:r>
              <a:rPr lang="en-AU" sz="1300" dirty="0"/>
              <a:t> (mass times velocity) per change in time. For an object with a constant mass </a:t>
            </a:r>
            <a:r>
              <a:rPr lang="en-AU" sz="1300" b="1" dirty="0"/>
              <a:t>m</a:t>
            </a:r>
            <a:r>
              <a:rPr lang="en-AU" sz="1300" dirty="0"/>
              <a:t>, the second law states that the force </a:t>
            </a:r>
            <a:r>
              <a:rPr lang="en-AU" sz="1300" b="1" dirty="0"/>
              <a:t>F</a:t>
            </a:r>
            <a:r>
              <a:rPr lang="en-AU" sz="1300" dirty="0"/>
              <a:t> is the product of an object's mass and its acceleration </a:t>
            </a:r>
            <a:r>
              <a:rPr lang="en-AU" sz="1300" b="1" dirty="0"/>
              <a:t>a</a:t>
            </a:r>
            <a:r>
              <a:rPr lang="en-AU" sz="1300" dirty="0"/>
              <a:t>: </a:t>
            </a:r>
            <a:r>
              <a:rPr lang="en-AU" dirty="0" smtClean="0"/>
              <a:t>F = m * a</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10</a:t>
            </a:fld>
            <a:endParaRPr lang="en-AU"/>
          </a:p>
        </p:txBody>
      </p:sp>
    </p:spTree>
    <p:extLst>
      <p:ext uri="{BB962C8B-B14F-4D97-AF65-F5344CB8AC3E}">
        <p14:creationId xmlns:p14="http://schemas.microsoft.com/office/powerpoint/2010/main" val="303597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air that travels over the top </a:t>
            </a:r>
            <a:r>
              <a:rPr lang="en-AU" dirty="0" smtClean="0"/>
              <a:t>of a plan wing is </a:t>
            </a:r>
            <a:r>
              <a:rPr lang="en-AU" dirty="0"/>
              <a:t>dragged downwards rapidly over the wing by the </a:t>
            </a:r>
            <a:r>
              <a:rPr lang="en-AU" dirty="0" err="1"/>
              <a:t>C</a:t>
            </a:r>
            <a:r>
              <a:rPr lang="en-AU" dirty="0" err="1" smtClean="0"/>
              <a:t>oanda</a:t>
            </a:r>
            <a:r>
              <a:rPr lang="en-AU" dirty="0" smtClean="0"/>
              <a:t> </a:t>
            </a:r>
            <a:r>
              <a:rPr lang="en-AU" dirty="0"/>
              <a:t>effect. </a:t>
            </a:r>
            <a:endParaRPr lang="en-AU" dirty="0" smtClean="0"/>
          </a:p>
          <a:p>
            <a:pPr defTabSz="990478">
              <a:defRPr/>
            </a:pPr>
            <a:r>
              <a:rPr lang="en-AU" dirty="0" smtClean="0"/>
              <a:t>Since the plane has pulled air downwards, an equal and opposite reaction acts upon the plane and pushes the plane up, according to Newtons 3</a:t>
            </a:r>
            <a:r>
              <a:rPr lang="en-AU" baseline="30000" dirty="0" smtClean="0"/>
              <a:t>rd</a:t>
            </a:r>
            <a:r>
              <a:rPr lang="en-AU" dirty="0" smtClean="0"/>
              <a:t> law!</a:t>
            </a:r>
          </a:p>
          <a:p>
            <a:pPr defTabSz="990478">
              <a:defRPr/>
            </a:pPr>
            <a:r>
              <a:rPr lang="en-AU" sz="1300" b="1" dirty="0" err="1"/>
              <a:t>Coanda</a:t>
            </a:r>
            <a:r>
              <a:rPr lang="en-AU" sz="1300" b="1" dirty="0"/>
              <a:t> Effect: </a:t>
            </a:r>
            <a:r>
              <a:rPr lang="en-AU" sz="1300" dirty="0"/>
              <a:t>A moving stream of fluid in contact with a curved surface will tend to follow the curvature of the surface rather than continue traveling in a straight line. To perform a simple demonstration of the </a:t>
            </a:r>
            <a:r>
              <a:rPr lang="en-AU" sz="1300" dirty="0" err="1"/>
              <a:t>Coanda</a:t>
            </a:r>
            <a:r>
              <a:rPr lang="en-AU" sz="1300" dirty="0"/>
              <a:t> effect, you can use a spoon and a tap. Turn on a tap to allow a slow stream of water to flow, then hold a spoon vertically, and place the bottom of the spoon (curved part) next to the water stream. Notice how the water curves along the surface of the spoon. </a:t>
            </a:r>
          </a:p>
          <a:p>
            <a:pPr defTabSz="990478">
              <a:defRPr/>
            </a:pPr>
            <a:r>
              <a:rPr lang="en-AU" sz="1300" b="1" dirty="0"/>
              <a:t>Air Pressure: </a:t>
            </a:r>
            <a:r>
              <a:rPr lang="en-AU" dirty="0" smtClean="0"/>
              <a:t>In an aeroplane wing, the top surface of the wing often has a longer curve (more camber) than the bottom surface, so the air flows</a:t>
            </a:r>
            <a:r>
              <a:rPr lang="en-AU" baseline="0" dirty="0" smtClean="0"/>
              <a:t> faster over the top of the wing than it does underneath. This results in lower air pressure above the wing, than below. This difference in air pressure also contributes to lift.</a:t>
            </a:r>
          </a:p>
          <a:p>
            <a:pPr defTabSz="990478">
              <a:defRPr/>
            </a:pPr>
            <a:endParaRPr lang="en-AU" baseline="0" dirty="0" smtClean="0"/>
          </a:p>
        </p:txBody>
      </p:sp>
      <p:sp>
        <p:nvSpPr>
          <p:cNvPr id="4" name="Slide Number Placeholder 3"/>
          <p:cNvSpPr>
            <a:spLocks noGrp="1"/>
          </p:cNvSpPr>
          <p:nvPr>
            <p:ph type="sldNum" sz="quarter" idx="10"/>
          </p:nvPr>
        </p:nvSpPr>
        <p:spPr/>
        <p:txBody>
          <a:bodyPr/>
          <a:lstStyle/>
          <a:p>
            <a:fld id="{D98E8A7A-9E0A-4F27-82F4-BF1E40D8FBEE}" type="slidenum">
              <a:rPr lang="en-AU" smtClean="0"/>
              <a:t>11</a:t>
            </a:fld>
            <a:endParaRPr lang="en-AU"/>
          </a:p>
        </p:txBody>
      </p:sp>
    </p:spTree>
    <p:extLst>
      <p:ext uri="{BB962C8B-B14F-4D97-AF65-F5344CB8AC3E}">
        <p14:creationId xmlns:p14="http://schemas.microsoft.com/office/powerpoint/2010/main" val="63021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sz="1300" b="1" dirty="0">
                <a:ln/>
                <a:solidFill>
                  <a:schemeClr val="accent4"/>
                </a:solidFill>
              </a:rPr>
              <a:t>Lets test it out! </a:t>
            </a:r>
          </a:p>
          <a:p>
            <a:pPr defTabSz="990478">
              <a:defRPr/>
            </a:pPr>
            <a:r>
              <a:rPr lang="en-AU" dirty="0" smtClean="0"/>
              <a:t>Don’t forget the scientific method!</a:t>
            </a:r>
          </a:p>
          <a:p>
            <a:pPr marL="495239" indent="-495239">
              <a:buFont typeface="+mj-lt"/>
              <a:buAutoNum type="arabicPeriod"/>
            </a:pPr>
            <a:r>
              <a:rPr lang="en-AU" sz="1300" b="1" dirty="0"/>
              <a:t>Observation</a:t>
            </a:r>
            <a:r>
              <a:rPr lang="en-AU" sz="1300" dirty="0"/>
              <a:t> – Big, heavy planes can fly</a:t>
            </a:r>
          </a:p>
          <a:p>
            <a:pPr marL="495239" indent="-495239">
              <a:buFont typeface="+mj-lt"/>
              <a:buAutoNum type="arabicPeriod"/>
            </a:pPr>
            <a:r>
              <a:rPr lang="en-AU" sz="1300" b="1" dirty="0"/>
              <a:t>Ask a question</a:t>
            </a:r>
            <a:r>
              <a:rPr lang="en-AU" sz="1300" dirty="0"/>
              <a:t> – how are they able to stay in the air?</a:t>
            </a:r>
          </a:p>
          <a:p>
            <a:pPr marL="495239" indent="-495239">
              <a:buFont typeface="+mj-lt"/>
              <a:buAutoNum type="arabicPeriod"/>
            </a:pPr>
            <a:r>
              <a:rPr lang="en-AU" sz="1300" b="1" dirty="0"/>
              <a:t>Make a hypothesis </a:t>
            </a:r>
            <a:r>
              <a:rPr lang="en-AU" sz="1300" dirty="0"/>
              <a:t>(prediction) – they can stay in the air due air being pushed downwards and Newtons 3</a:t>
            </a:r>
            <a:r>
              <a:rPr lang="en-AU" sz="1300" baseline="30000" dirty="0"/>
              <a:t>rd</a:t>
            </a:r>
            <a:r>
              <a:rPr lang="en-AU" sz="1300" dirty="0"/>
              <a:t> law!</a:t>
            </a:r>
          </a:p>
          <a:p>
            <a:pPr marL="495239" indent="-495239">
              <a:buFont typeface="+mj-lt"/>
              <a:buAutoNum type="arabicPeriod"/>
            </a:pPr>
            <a:r>
              <a:rPr lang="en-AU" sz="1300" b="1" dirty="0"/>
              <a:t>Test your hypothesis by doing an experiment </a:t>
            </a:r>
            <a:r>
              <a:rPr lang="en-AU" sz="1300" dirty="0"/>
              <a:t>– blowing above a piece of paper</a:t>
            </a:r>
          </a:p>
          <a:p>
            <a:pPr marL="495239" indent="-495239">
              <a:buFont typeface="+mj-lt"/>
              <a:buAutoNum type="arabicPeriod"/>
            </a:pPr>
            <a:r>
              <a:rPr lang="en-AU" sz="1300" b="1" dirty="0"/>
              <a:t>Analyse results </a:t>
            </a:r>
            <a:r>
              <a:rPr lang="en-AU" sz="1300" dirty="0"/>
              <a:t>– what happened in the experiment, what may this mean?</a:t>
            </a:r>
          </a:p>
          <a:p>
            <a:pPr marL="495239" indent="-495239">
              <a:buFont typeface="+mj-lt"/>
              <a:buAutoNum type="arabicPeriod"/>
            </a:pPr>
            <a:r>
              <a:rPr lang="en-AU" sz="1300" b="1" dirty="0"/>
              <a:t>Make a conclusion </a:t>
            </a:r>
            <a:r>
              <a:rPr lang="en-AU" sz="1300" dirty="0"/>
              <a:t>– was your hypothesis correct?</a:t>
            </a:r>
          </a:p>
          <a:p>
            <a:pPr marL="495239" indent="-495239">
              <a:buFont typeface="+mj-lt"/>
              <a:buAutoNum type="arabicPeriod"/>
            </a:pPr>
            <a:r>
              <a:rPr lang="en-AU" sz="1300" b="1" dirty="0"/>
              <a:t>Communicate your findings </a:t>
            </a:r>
            <a:r>
              <a:rPr lang="en-AU" sz="1300" dirty="0"/>
              <a:t>– report your theory of how wings generate lift</a:t>
            </a:r>
          </a:p>
          <a:p>
            <a:pPr defTabSz="990478">
              <a:defRPr/>
            </a:pPr>
            <a:r>
              <a:rPr lang="en-AU" dirty="0" smtClean="0"/>
              <a:t>Refer to RISK ASSESSMENT for Module 1 before conducting experiment.</a:t>
            </a:r>
          </a:p>
          <a:p>
            <a:pPr defTabSz="990478">
              <a:defRPr/>
            </a:pPr>
            <a:r>
              <a:rPr lang="en-AU" dirty="0" smtClean="0"/>
              <a:t>Refer to Experiment</a:t>
            </a:r>
            <a:r>
              <a:rPr lang="en-AU" baseline="0" dirty="0" smtClean="0"/>
              <a:t> notes (E1.1.1 in Coordinator Notes for Module 1.1)</a:t>
            </a:r>
            <a:endParaRPr lang="en-AU" dirty="0" smtClean="0"/>
          </a:p>
          <a:p>
            <a:pPr defTabSz="990478">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12</a:t>
            </a:fld>
            <a:endParaRPr lang="en-AU"/>
          </a:p>
        </p:txBody>
      </p:sp>
    </p:spTree>
    <p:extLst>
      <p:ext uri="{BB962C8B-B14F-4D97-AF65-F5344CB8AC3E}">
        <p14:creationId xmlns:p14="http://schemas.microsoft.com/office/powerpoint/2010/main" val="1881199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exercise should highlight the important</a:t>
            </a:r>
            <a:r>
              <a:rPr lang="en-AU" baseline="0" dirty="0"/>
              <a:t> features of objects of flight. </a:t>
            </a:r>
            <a:endParaRPr lang="en-AU" baseline="0" dirty="0" smtClean="0"/>
          </a:p>
          <a:p>
            <a:r>
              <a:rPr lang="en-AU" baseline="0" dirty="0" smtClean="0"/>
              <a:t>Ask students to take a look at the three objects and suggest what they do, and don’t, have in common.</a:t>
            </a:r>
          </a:p>
          <a:p>
            <a:pPr defTabSz="990478">
              <a:defRPr/>
            </a:pPr>
            <a:r>
              <a:rPr lang="en-AU" baseline="0" dirty="0" smtClean="0"/>
              <a:t>This will help students to think about their paper plane design for the challenge activity.</a:t>
            </a:r>
          </a:p>
          <a:p>
            <a:r>
              <a:rPr lang="en-AU" b="1" baseline="0" dirty="0" smtClean="0"/>
              <a:t>Commonalities: </a:t>
            </a:r>
            <a:r>
              <a:rPr lang="en-AU" baseline="0" dirty="0" smtClean="0"/>
              <a:t>Aerodynamic shapes, pointed tips, tails.</a:t>
            </a:r>
          </a:p>
          <a:p>
            <a:r>
              <a:rPr lang="en-AU" b="1" baseline="0" dirty="0" smtClean="0"/>
              <a:t>Note: </a:t>
            </a:r>
            <a:r>
              <a:rPr lang="en-AU" dirty="0" smtClean="0"/>
              <a:t>Rockets don’t have wings!</a:t>
            </a:r>
            <a:r>
              <a:rPr lang="en-AU" baseline="0" dirty="0" smtClean="0"/>
              <a:t> Why don’t they need wings?</a:t>
            </a:r>
          </a:p>
          <a:p>
            <a:r>
              <a:rPr lang="en-AU" baseline="0" dirty="0" smtClean="0"/>
              <a:t>Where do rockets go? Space. What ISN’T there in space? AIR.</a:t>
            </a:r>
          </a:p>
          <a:p>
            <a:r>
              <a:rPr lang="en-AU" baseline="0" dirty="0" smtClean="0"/>
              <a:t>Wings give birds and aeroplanes LIFT because of the way they interact with the AIR.</a:t>
            </a:r>
          </a:p>
          <a:p>
            <a:r>
              <a:rPr lang="en-AU" baseline="0" dirty="0" smtClean="0"/>
              <a:t>Rocket wings would be pointless because rockets do not need the air to lift them up. </a:t>
            </a:r>
          </a:p>
          <a:p>
            <a:r>
              <a:rPr lang="en-AU" baseline="0" dirty="0" smtClean="0"/>
              <a:t>Instead, the burning of rocket fuel creates </a:t>
            </a:r>
            <a:r>
              <a:rPr lang="en-AU" dirty="0" smtClean="0"/>
              <a:t>high-speed exhaust gases –</a:t>
            </a:r>
            <a:r>
              <a:rPr lang="en-AU" baseline="0" dirty="0" smtClean="0"/>
              <a:t> this is what </a:t>
            </a:r>
            <a:r>
              <a:rPr lang="en-AU" dirty="0" smtClean="0"/>
              <a:t>propels</a:t>
            </a:r>
            <a:r>
              <a:rPr lang="en-AU" baseline="0" dirty="0" smtClean="0"/>
              <a:t> the rocket. </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13</a:t>
            </a:fld>
            <a:endParaRPr lang="en-AU"/>
          </a:p>
        </p:txBody>
      </p:sp>
    </p:spTree>
    <p:extLst>
      <p:ext uri="{BB962C8B-B14F-4D97-AF65-F5344CB8AC3E}">
        <p14:creationId xmlns:p14="http://schemas.microsoft.com/office/powerpoint/2010/main" val="2421003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14</a:t>
            </a:fld>
            <a:endParaRPr lang="en-AU"/>
          </a:p>
        </p:txBody>
      </p:sp>
    </p:spTree>
    <p:extLst>
      <p:ext uri="{BB962C8B-B14F-4D97-AF65-F5344CB8AC3E}">
        <p14:creationId xmlns:p14="http://schemas.microsoft.com/office/powerpoint/2010/main" val="930517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dirty="0" smtClean="0"/>
              <a:t>Did</a:t>
            </a:r>
            <a:r>
              <a:rPr lang="en-AU" baseline="0" dirty="0" smtClean="0"/>
              <a:t> you know there are world championship competitions, and world records for paper aeroplanes?</a:t>
            </a:r>
          </a:p>
          <a:p>
            <a:pPr defTabSz="990478">
              <a:defRPr/>
            </a:pPr>
            <a:r>
              <a:rPr lang="en-AU" dirty="0" smtClean="0"/>
              <a:t>Lets take a look at a short video from the </a:t>
            </a:r>
            <a:r>
              <a:rPr lang="en-AU" sz="1300" dirty="0"/>
              <a:t>“Paper Airplane World Championship” - Red Bull Paper Wings 2015</a:t>
            </a:r>
          </a:p>
          <a:p>
            <a:pPr defTabSz="990478">
              <a:defRPr/>
            </a:pPr>
            <a:endParaRPr lang="en-AU" sz="1300" dirty="0"/>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15</a:t>
            </a:fld>
            <a:endParaRPr lang="en-AU"/>
          </a:p>
        </p:txBody>
      </p:sp>
    </p:spTree>
    <p:extLst>
      <p:ext uri="{BB962C8B-B14F-4D97-AF65-F5344CB8AC3E}">
        <p14:creationId xmlns:p14="http://schemas.microsoft.com/office/powerpoint/2010/main" val="3919961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16</a:t>
            </a:fld>
            <a:endParaRPr lang="en-AU"/>
          </a:p>
        </p:txBody>
      </p:sp>
    </p:spTree>
    <p:extLst>
      <p:ext uri="{BB962C8B-B14F-4D97-AF65-F5344CB8AC3E}">
        <p14:creationId xmlns:p14="http://schemas.microsoft.com/office/powerpoint/2010/main" val="445704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17</a:t>
            </a:fld>
            <a:endParaRPr lang="en-AU"/>
          </a:p>
        </p:txBody>
      </p:sp>
    </p:spTree>
    <p:extLst>
      <p:ext uri="{BB962C8B-B14F-4D97-AF65-F5344CB8AC3E}">
        <p14:creationId xmlns:p14="http://schemas.microsoft.com/office/powerpoint/2010/main" val="455978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baseline="0" dirty="0" smtClean="0"/>
              <a:t>Students may like to work individually or in groups. </a:t>
            </a:r>
          </a:p>
          <a:p>
            <a:pPr defTabSz="990478">
              <a:defRPr/>
            </a:pPr>
            <a:r>
              <a:rPr lang="en-AU" baseline="0" dirty="0" smtClean="0"/>
              <a:t>Encourage them to name their plan / team! Plane decoration is permitted!</a:t>
            </a:r>
          </a:p>
          <a:p>
            <a:r>
              <a:rPr lang="en-AU" dirty="0" smtClean="0"/>
              <a:t>Discuss </a:t>
            </a:r>
            <a:r>
              <a:rPr lang="en-AU" dirty="0"/>
              <a:t>with the</a:t>
            </a:r>
            <a:r>
              <a:rPr lang="en-AU" baseline="0" dirty="0"/>
              <a:t> students the need to make the paper into an aerodynamic shape. </a:t>
            </a:r>
            <a:r>
              <a:rPr lang="en-AU" baseline="0" dirty="0" smtClean="0"/>
              <a:t/>
            </a:r>
            <a:br>
              <a:rPr lang="en-AU" baseline="0" dirty="0" smtClean="0"/>
            </a:br>
            <a:r>
              <a:rPr lang="en-AU" baseline="0" dirty="0" smtClean="0"/>
              <a:t>Go </a:t>
            </a:r>
            <a:r>
              <a:rPr lang="en-AU" baseline="0" dirty="0"/>
              <a:t>through the pictures of the planes </a:t>
            </a:r>
            <a:r>
              <a:rPr lang="en-AU" baseline="0" dirty="0" smtClean="0"/>
              <a:t>on the next slides, and </a:t>
            </a:r>
            <a:r>
              <a:rPr lang="en-AU" baseline="0" dirty="0"/>
              <a:t>point out the common features.</a:t>
            </a:r>
          </a:p>
          <a:p>
            <a:r>
              <a:rPr lang="en-AU" baseline="0" dirty="0"/>
              <a:t>See if the students can come up with their own paper plane design. Alternatively they </a:t>
            </a:r>
            <a:r>
              <a:rPr lang="en-AU" baseline="0" dirty="0" smtClean="0"/>
              <a:t>could search on </a:t>
            </a:r>
            <a:r>
              <a:rPr lang="en-AU" baseline="0" dirty="0"/>
              <a:t>the internet for different designs </a:t>
            </a:r>
            <a:r>
              <a:rPr lang="en-AU" baseline="0" dirty="0" smtClean="0"/>
              <a:t>if internet access is available, or </a:t>
            </a:r>
            <a:r>
              <a:rPr lang="en-AU" baseline="0" dirty="0"/>
              <a:t>use one of the supplied instructions.</a:t>
            </a:r>
          </a:p>
          <a:p>
            <a:r>
              <a:rPr lang="en-AU" baseline="0" dirty="0" smtClean="0"/>
              <a:t>Useful </a:t>
            </a:r>
            <a:r>
              <a:rPr lang="en-AU" baseline="0" dirty="0"/>
              <a:t>web links for plane designs and instructions:</a:t>
            </a:r>
          </a:p>
          <a:p>
            <a:r>
              <a:rPr lang="en-AU" dirty="0"/>
              <a:t>http://www.foldnfly.com</a:t>
            </a:r>
          </a:p>
          <a:p>
            <a:r>
              <a:rPr lang="en-AU" dirty="0"/>
              <a:t>http://www.funpaperairplanes.com/plane_downloads-eu.html</a:t>
            </a:r>
          </a:p>
          <a:p>
            <a:r>
              <a:rPr lang="en-AU" dirty="0"/>
              <a:t>http://www.origami-kids.com</a:t>
            </a:r>
            <a:r>
              <a:rPr lang="en-AU" dirty="0" smtClean="0"/>
              <a:t>/</a:t>
            </a:r>
          </a:p>
          <a:p>
            <a:pPr defTabSz="990478">
              <a:defRPr/>
            </a:pPr>
            <a:r>
              <a:rPr lang="en-AU" dirty="0" smtClean="0"/>
              <a:t>Refer to RISK ASSESSMENT for Module 1 before conducting challenge.</a:t>
            </a:r>
          </a:p>
          <a:p>
            <a:pPr defTabSz="990478">
              <a:defRPr/>
            </a:pPr>
            <a:r>
              <a:rPr lang="en-AU" dirty="0" smtClean="0"/>
              <a:t>Refer to </a:t>
            </a:r>
            <a:r>
              <a:rPr lang="en-AU" baseline="0" dirty="0" smtClean="0"/>
              <a:t>Coordinator Notes for Module 1.1 for tips and </a:t>
            </a:r>
            <a:r>
              <a:rPr lang="en-AU" baseline="0" smtClean="0"/>
              <a:t>score sheets.</a:t>
            </a:r>
            <a:endParaRPr lang="en-AU" dirty="0" smtClean="0"/>
          </a:p>
          <a:p>
            <a:endParaRPr lang="en-AU" dirty="0" smtClean="0"/>
          </a:p>
          <a:p>
            <a:endParaRPr lang="en-AU" dirty="0"/>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18</a:t>
            </a:fld>
            <a:endParaRPr lang="en-AU"/>
          </a:p>
        </p:txBody>
      </p:sp>
    </p:spTree>
    <p:extLst>
      <p:ext uri="{BB962C8B-B14F-4D97-AF65-F5344CB8AC3E}">
        <p14:creationId xmlns:p14="http://schemas.microsoft.com/office/powerpoint/2010/main" val="1011901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19</a:t>
            </a:fld>
            <a:endParaRPr lang="en-AU"/>
          </a:p>
        </p:txBody>
      </p:sp>
    </p:spTree>
    <p:extLst>
      <p:ext uri="{BB962C8B-B14F-4D97-AF65-F5344CB8AC3E}">
        <p14:creationId xmlns:p14="http://schemas.microsoft.com/office/powerpoint/2010/main" val="169224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sz="1300" dirty="0"/>
              <a:t>Welcome to the first session of the Illumin8 Science Club! </a:t>
            </a:r>
          </a:p>
          <a:p>
            <a:pPr defTabSz="990478">
              <a:defRPr/>
            </a:pPr>
            <a:r>
              <a:rPr lang="en-AU" sz="1300" dirty="0"/>
              <a:t>We’re going to have so much fun and do some really cool experiments, all while exploring the world through science!</a:t>
            </a:r>
            <a:br>
              <a:rPr lang="en-AU" sz="1300" dirty="0"/>
            </a:br>
            <a:r>
              <a:rPr lang="en-AU" sz="1300" dirty="0"/>
              <a:t>Lets start by meeting and getting to know each other! </a:t>
            </a:r>
          </a:p>
          <a:p>
            <a:pPr defTabSz="990478">
              <a:defRPr/>
            </a:pPr>
            <a:r>
              <a:rPr lang="en-AU" sz="1300" dirty="0"/>
              <a:t>See if you can find 2 people in the room that you don’t already know and introduce yourself!</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a:t>
            </a:fld>
            <a:endParaRPr lang="en-AU"/>
          </a:p>
        </p:txBody>
      </p:sp>
    </p:spTree>
    <p:extLst>
      <p:ext uri="{BB962C8B-B14F-4D97-AF65-F5344CB8AC3E}">
        <p14:creationId xmlns:p14="http://schemas.microsoft.com/office/powerpoint/2010/main" val="2856872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20</a:t>
            </a:fld>
            <a:endParaRPr lang="en-AU"/>
          </a:p>
        </p:txBody>
      </p:sp>
    </p:spTree>
    <p:extLst>
      <p:ext uri="{BB962C8B-B14F-4D97-AF65-F5344CB8AC3E}">
        <p14:creationId xmlns:p14="http://schemas.microsoft.com/office/powerpoint/2010/main" val="1384475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21</a:t>
            </a:fld>
            <a:endParaRPr lang="en-AU"/>
          </a:p>
        </p:txBody>
      </p:sp>
    </p:spTree>
    <p:extLst>
      <p:ext uri="{BB962C8B-B14F-4D97-AF65-F5344CB8AC3E}">
        <p14:creationId xmlns:p14="http://schemas.microsoft.com/office/powerpoint/2010/main" val="524523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22</a:t>
            </a:fld>
            <a:endParaRPr lang="en-AU"/>
          </a:p>
        </p:txBody>
      </p:sp>
    </p:spTree>
    <p:extLst>
      <p:ext uri="{BB962C8B-B14F-4D97-AF65-F5344CB8AC3E}">
        <p14:creationId xmlns:p14="http://schemas.microsoft.com/office/powerpoint/2010/main" val="1379674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23</a:t>
            </a:fld>
            <a:endParaRPr lang="en-AU"/>
          </a:p>
        </p:txBody>
      </p:sp>
    </p:spTree>
    <p:extLst>
      <p:ext uri="{BB962C8B-B14F-4D97-AF65-F5344CB8AC3E}">
        <p14:creationId xmlns:p14="http://schemas.microsoft.com/office/powerpoint/2010/main" val="223796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24</a:t>
            </a:fld>
            <a:endParaRPr lang="en-AU"/>
          </a:p>
        </p:txBody>
      </p:sp>
    </p:spTree>
    <p:extLst>
      <p:ext uri="{BB962C8B-B14F-4D97-AF65-F5344CB8AC3E}">
        <p14:creationId xmlns:p14="http://schemas.microsoft.com/office/powerpoint/2010/main" val="267256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25</a:t>
            </a:fld>
            <a:endParaRPr lang="en-AU"/>
          </a:p>
        </p:txBody>
      </p:sp>
    </p:spTree>
    <p:extLst>
      <p:ext uri="{BB962C8B-B14F-4D97-AF65-F5344CB8AC3E}">
        <p14:creationId xmlns:p14="http://schemas.microsoft.com/office/powerpoint/2010/main" val="2098186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26</a:t>
            </a:fld>
            <a:endParaRPr lang="en-AU"/>
          </a:p>
        </p:txBody>
      </p:sp>
    </p:spTree>
    <p:extLst>
      <p:ext uri="{BB962C8B-B14F-4D97-AF65-F5344CB8AC3E}">
        <p14:creationId xmlns:p14="http://schemas.microsoft.com/office/powerpoint/2010/main" val="3008432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27</a:t>
            </a:fld>
            <a:endParaRPr lang="en-AU"/>
          </a:p>
        </p:txBody>
      </p:sp>
    </p:spTree>
    <p:extLst>
      <p:ext uri="{BB962C8B-B14F-4D97-AF65-F5344CB8AC3E}">
        <p14:creationId xmlns:p14="http://schemas.microsoft.com/office/powerpoint/2010/main" val="3671649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Ask students their ideas.</a:t>
            </a:r>
          </a:p>
          <a:p>
            <a:r>
              <a:rPr lang="en-AU" sz="1400" baseline="0" dirty="0" smtClean="0"/>
              <a:t>Prompt students to think about wind resistance. </a:t>
            </a:r>
          </a:p>
          <a:p>
            <a:pPr defTabSz="990478">
              <a:defRPr/>
            </a:pPr>
            <a:r>
              <a:rPr lang="en-AU" sz="1300" dirty="0" smtClean="0"/>
              <a:t>Athletes </a:t>
            </a:r>
            <a:r>
              <a:rPr lang="en-AU" sz="1300" dirty="0"/>
              <a:t>have specially designed clothing, equipment and uniforms which help them move through the air smoothly – reducing wind resistance.</a:t>
            </a:r>
          </a:p>
          <a:p>
            <a:r>
              <a:rPr lang="en-AU" dirty="0"/>
              <a:t>Ask the students to</a:t>
            </a:r>
            <a:r>
              <a:rPr lang="en-AU" baseline="0" dirty="0"/>
              <a:t> think of other places where specialised uniforms or </a:t>
            </a:r>
            <a:r>
              <a:rPr lang="en-AU" baseline="0" dirty="0" smtClean="0"/>
              <a:t>equipment are used</a:t>
            </a:r>
            <a:r>
              <a:rPr lang="en-AU" baseline="0" dirty="0"/>
              <a:t>?</a:t>
            </a:r>
          </a:p>
          <a:p>
            <a:r>
              <a:rPr lang="en-AU" baseline="0" dirty="0"/>
              <a:t>Why do they think it is important in each case</a:t>
            </a:r>
            <a:r>
              <a:rPr lang="en-AU" baseline="0" dirty="0" smtClean="0"/>
              <a:t>?</a:t>
            </a:r>
          </a:p>
          <a:p>
            <a:r>
              <a:rPr lang="en-AU" sz="1300" dirty="0"/>
              <a:t>Aerodynamics is the science of how air moves around things.</a:t>
            </a:r>
          </a:p>
          <a:p>
            <a:r>
              <a:rPr lang="en-AU" sz="1300" dirty="0"/>
              <a:t>It helps us to understand why different shapes move through the air differently.</a:t>
            </a:r>
          </a:p>
          <a:p>
            <a:r>
              <a:rPr lang="en-AU" sz="1300" dirty="0"/>
              <a:t>Without an understanding of aerodynamics we wouldn’t have planes, space rockets, fast trains and many other useful inventions.</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28</a:t>
            </a:fld>
            <a:endParaRPr lang="en-AU"/>
          </a:p>
        </p:txBody>
      </p:sp>
    </p:spTree>
    <p:extLst>
      <p:ext uri="{BB962C8B-B14F-4D97-AF65-F5344CB8AC3E}">
        <p14:creationId xmlns:p14="http://schemas.microsoft.com/office/powerpoint/2010/main" val="244077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do we know about air?</a:t>
            </a:r>
          </a:p>
          <a:p>
            <a:r>
              <a:rPr lang="en-AU" dirty="0" smtClean="0"/>
              <a:t>Encourage</a:t>
            </a:r>
            <a:r>
              <a:rPr lang="en-AU" baseline="0" dirty="0" smtClean="0"/>
              <a:t> students to share what they already know!</a:t>
            </a:r>
          </a:p>
          <a:p>
            <a:r>
              <a:rPr lang="en-AU" baseline="0" dirty="0" smtClean="0"/>
              <a:t>Ask students what words they think of when they think about air? </a:t>
            </a:r>
          </a:p>
          <a:p>
            <a:r>
              <a:rPr lang="en-AU" baseline="0" dirty="0" smtClean="0"/>
              <a:t>Perhaps: hot air, air pressure, wind, gas? </a:t>
            </a:r>
          </a:p>
          <a:p>
            <a:r>
              <a:rPr lang="en-AU" baseline="0" dirty="0" smtClean="0"/>
              <a:t>Maybe flight, aerodynamics? </a:t>
            </a:r>
          </a:p>
          <a:p>
            <a:r>
              <a:rPr lang="en-AU" baseline="0" dirty="0" smtClean="0"/>
              <a:t>Ask students when they have noticed the air around them?</a:t>
            </a:r>
          </a:p>
          <a:p>
            <a:r>
              <a:rPr lang="en-AU" baseline="0" dirty="0" smtClean="0"/>
              <a:t>Perhaps on windy days, blowing up balloons, blowing out candles, running fast?</a:t>
            </a:r>
            <a:endParaRPr lang="en-AU" dirty="0" smtClean="0"/>
          </a:p>
        </p:txBody>
      </p:sp>
      <p:sp>
        <p:nvSpPr>
          <p:cNvPr id="4" name="Slide Number Placeholder 3"/>
          <p:cNvSpPr>
            <a:spLocks noGrp="1"/>
          </p:cNvSpPr>
          <p:nvPr>
            <p:ph type="sldNum" sz="quarter" idx="10"/>
          </p:nvPr>
        </p:nvSpPr>
        <p:spPr/>
        <p:txBody>
          <a:bodyPr/>
          <a:lstStyle/>
          <a:p>
            <a:fld id="{D98E8A7A-9E0A-4F27-82F4-BF1E40D8FBEE}" type="slidenum">
              <a:rPr lang="en-AU" smtClean="0"/>
              <a:t>3</a:t>
            </a:fld>
            <a:endParaRPr lang="en-AU"/>
          </a:p>
        </p:txBody>
      </p:sp>
    </p:spTree>
    <p:extLst>
      <p:ext uri="{BB962C8B-B14F-4D97-AF65-F5344CB8AC3E}">
        <p14:creationId xmlns:p14="http://schemas.microsoft.com/office/powerpoint/2010/main" val="214856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dirty="0"/>
              <a:t>These are the steps every scientist uses to learn about the world. </a:t>
            </a:r>
          </a:p>
          <a:p>
            <a:r>
              <a:rPr lang="en-AU" sz="1300" dirty="0"/>
              <a:t>When a scientist sees something they don’t understand, they form a question about it.</a:t>
            </a:r>
          </a:p>
          <a:p>
            <a:r>
              <a:rPr lang="en-AU" sz="1300" dirty="0"/>
              <a:t>They’ll do some research to see what is already known about it and make an educated guess (a hypothesis) about the possible answer to their question.</a:t>
            </a:r>
          </a:p>
          <a:p>
            <a:r>
              <a:rPr lang="en-AU" sz="1300" dirty="0"/>
              <a:t>They’ll then design and construct an experiment to test their hypothesis. Scientists will usually perform their experiment multiple times, and collect and analyse their results to form a conclusion. </a:t>
            </a:r>
          </a:p>
          <a:p>
            <a:r>
              <a:rPr lang="en-AU" sz="1300" dirty="0"/>
              <a:t>If the results confirm their hypothesis, they can accept their hypothesis and communicate their results to the world. They may even propose a new theory according to their hypothesis.</a:t>
            </a:r>
          </a:p>
          <a:p>
            <a:r>
              <a:rPr lang="en-AU" sz="1300" dirty="0"/>
              <a:t>If the results disprove the hypothesis, the scientist must go back and make a new hypothesis and test it again, and try again to find the answer to their question.</a:t>
            </a:r>
            <a:endParaRPr lang="en-AU" i="0" dirty="0"/>
          </a:p>
        </p:txBody>
      </p:sp>
      <p:sp>
        <p:nvSpPr>
          <p:cNvPr id="4" name="Slide Number Placeholder 3"/>
          <p:cNvSpPr>
            <a:spLocks noGrp="1"/>
          </p:cNvSpPr>
          <p:nvPr>
            <p:ph type="sldNum" sz="quarter" idx="10"/>
          </p:nvPr>
        </p:nvSpPr>
        <p:spPr/>
        <p:txBody>
          <a:bodyPr/>
          <a:lstStyle/>
          <a:p>
            <a:fld id="{D98E8A7A-9E0A-4F27-82F4-BF1E40D8FBEE}" type="slidenum">
              <a:rPr lang="en-AU" smtClean="0"/>
              <a:t>4</a:t>
            </a:fld>
            <a:endParaRPr lang="en-AU"/>
          </a:p>
        </p:txBody>
      </p:sp>
    </p:spTree>
    <p:extLst>
      <p:ext uri="{BB962C8B-B14F-4D97-AF65-F5344CB8AC3E}">
        <p14:creationId xmlns:p14="http://schemas.microsoft.com/office/powerpoint/2010/main" val="391659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dirty="0" smtClean="0"/>
              <a:t>Lets take</a:t>
            </a:r>
            <a:r>
              <a:rPr lang="en-AU" baseline="0" dirty="0" smtClean="0"/>
              <a:t> a</a:t>
            </a:r>
            <a:r>
              <a:rPr lang="en-AU" dirty="0" smtClean="0"/>
              <a:t> look at a quick experiment to observe Air!</a:t>
            </a:r>
          </a:p>
          <a:p>
            <a:pPr defTabSz="990478">
              <a:defRPr/>
            </a:pPr>
            <a:r>
              <a:rPr lang="en-AU" dirty="0" smtClean="0"/>
              <a:t>Before </a:t>
            </a:r>
            <a:r>
              <a:rPr lang="en-AU" dirty="0"/>
              <a:t>performing </a:t>
            </a:r>
            <a:r>
              <a:rPr lang="en-AU" dirty="0" smtClean="0"/>
              <a:t>the experiment, </a:t>
            </a:r>
            <a:r>
              <a:rPr lang="en-AU" dirty="0"/>
              <a:t>reinforce the </a:t>
            </a:r>
            <a:r>
              <a:rPr lang="en-AU" dirty="0" smtClean="0"/>
              <a:t>Scientific </a:t>
            </a:r>
            <a:r>
              <a:rPr lang="en-AU" dirty="0"/>
              <a:t>M</a:t>
            </a:r>
            <a:r>
              <a:rPr lang="en-AU" dirty="0" smtClean="0"/>
              <a:t>ethod </a:t>
            </a:r>
            <a:r>
              <a:rPr lang="en-AU" dirty="0"/>
              <a:t>by discussing </a:t>
            </a:r>
            <a:r>
              <a:rPr lang="en-AU" dirty="0" smtClean="0"/>
              <a:t>with the students a </a:t>
            </a:r>
            <a:r>
              <a:rPr lang="en-AU" dirty="0"/>
              <a:t>hypothesis </a:t>
            </a:r>
            <a:r>
              <a:rPr lang="en-AU" dirty="0" smtClean="0"/>
              <a:t>about what might happen e.g</a:t>
            </a:r>
            <a:r>
              <a:rPr lang="en-AU" dirty="0"/>
              <a:t>. the flame will move towards/away from the paper. </a:t>
            </a:r>
            <a:endParaRPr lang="en-AU" dirty="0" smtClean="0"/>
          </a:p>
          <a:p>
            <a:pPr defTabSz="990478">
              <a:defRPr/>
            </a:pPr>
            <a:r>
              <a:rPr lang="en-AU" dirty="0" smtClean="0"/>
              <a:t>Then assist students to perform </a:t>
            </a:r>
            <a:r>
              <a:rPr lang="en-AU" dirty="0"/>
              <a:t>the experiment to confirm or disprove the hypothesis. </a:t>
            </a:r>
            <a:endParaRPr lang="en-AU" dirty="0" smtClean="0"/>
          </a:p>
          <a:p>
            <a:pPr defTabSz="990478">
              <a:defRPr/>
            </a:pPr>
            <a:r>
              <a:rPr lang="en-AU" dirty="0" smtClean="0"/>
              <a:t>Discuss what was observed (the results),</a:t>
            </a:r>
            <a:r>
              <a:rPr lang="en-AU" baseline="0" dirty="0" smtClean="0"/>
              <a:t> and explore student ideas on why this may have happened.</a:t>
            </a:r>
          </a:p>
          <a:p>
            <a:pPr defTabSz="990478">
              <a:defRPr/>
            </a:pPr>
            <a:r>
              <a:rPr lang="en-AU" baseline="0" dirty="0" smtClean="0"/>
              <a:t>Briefly explain the flame moves towards the paper, due to air pressure. </a:t>
            </a:r>
          </a:p>
          <a:p>
            <a:pPr defTabSz="990478">
              <a:defRPr/>
            </a:pPr>
            <a:r>
              <a:rPr lang="en-AU" baseline="0" dirty="0" smtClean="0"/>
              <a:t>The air underneath the paper moves at a high speed when the paper is pulled downwards, causing low pressure. The pressure remains unchanged on the other sides of the candle flame. Air moves from high pressure, to low pressure.</a:t>
            </a:r>
          </a:p>
          <a:p>
            <a:pPr defTabSz="990478">
              <a:defRPr/>
            </a:pPr>
            <a:r>
              <a:rPr lang="en-AU" dirty="0" smtClean="0"/>
              <a:t>Refer to RISK ASSESSMENT for Module 1 before conducting experiment.</a:t>
            </a:r>
          </a:p>
          <a:p>
            <a:pPr defTabSz="990478">
              <a:defRPr/>
            </a:pPr>
            <a:r>
              <a:rPr lang="en-AU" dirty="0" smtClean="0"/>
              <a:t>Refer to Experiment</a:t>
            </a:r>
            <a:r>
              <a:rPr lang="en-AU" baseline="0" dirty="0" smtClean="0"/>
              <a:t> notes (E1.1.2 in Coordinator Notes for Module 1.1)</a:t>
            </a:r>
            <a:endParaRPr lang="en-AU" dirty="0" smtClean="0"/>
          </a:p>
          <a:p>
            <a:pPr defTabSz="990478">
              <a:defRPr/>
            </a:pPr>
            <a:endParaRPr lang="en-AU" dirty="0"/>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5</a:t>
            </a:fld>
            <a:endParaRPr lang="en-AU"/>
          </a:p>
        </p:txBody>
      </p:sp>
    </p:spTree>
    <p:extLst>
      <p:ext uri="{BB962C8B-B14F-4D97-AF65-F5344CB8AC3E}">
        <p14:creationId xmlns:p14="http://schemas.microsoft.com/office/powerpoint/2010/main" val="177566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 their ideas.</a:t>
            </a:r>
          </a:p>
          <a:p>
            <a:r>
              <a:rPr lang="en-AU" baseline="0" dirty="0" smtClean="0"/>
              <a:t>Prompt students to think about wind resistance. </a:t>
            </a:r>
          </a:p>
          <a:p>
            <a:endParaRPr lang="en-AU" baseline="0" dirty="0" smtClean="0"/>
          </a:p>
        </p:txBody>
      </p:sp>
      <p:sp>
        <p:nvSpPr>
          <p:cNvPr id="4" name="Slide Number Placeholder 3"/>
          <p:cNvSpPr>
            <a:spLocks noGrp="1"/>
          </p:cNvSpPr>
          <p:nvPr>
            <p:ph type="sldNum" sz="quarter" idx="10"/>
          </p:nvPr>
        </p:nvSpPr>
        <p:spPr/>
        <p:txBody>
          <a:bodyPr/>
          <a:lstStyle/>
          <a:p>
            <a:fld id="{D98E8A7A-9E0A-4F27-82F4-BF1E40D8FBEE}" type="slidenum">
              <a:rPr lang="en-AU" smtClean="0"/>
              <a:t>6</a:t>
            </a:fld>
            <a:endParaRPr lang="en-AU"/>
          </a:p>
        </p:txBody>
      </p:sp>
    </p:spTree>
    <p:extLst>
      <p:ext uri="{BB962C8B-B14F-4D97-AF65-F5344CB8AC3E}">
        <p14:creationId xmlns:p14="http://schemas.microsoft.com/office/powerpoint/2010/main" val="3658953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sz="1300" dirty="0"/>
              <a:t>Athletes have specially designed clothing, equipment and uniforms which help them move through the air smoothly – reducing wind resistance.</a:t>
            </a:r>
          </a:p>
          <a:p>
            <a:r>
              <a:rPr lang="en-AU" dirty="0"/>
              <a:t>Ask the students to</a:t>
            </a:r>
            <a:r>
              <a:rPr lang="en-AU" baseline="0" dirty="0"/>
              <a:t> think of other places where specialised uniforms or </a:t>
            </a:r>
            <a:r>
              <a:rPr lang="en-AU" baseline="0" dirty="0" smtClean="0"/>
              <a:t>equipment are used</a:t>
            </a:r>
            <a:r>
              <a:rPr lang="en-AU" baseline="0" dirty="0"/>
              <a:t>?</a:t>
            </a:r>
          </a:p>
          <a:p>
            <a:r>
              <a:rPr lang="en-AU" baseline="0" dirty="0"/>
              <a:t>Why do they think it is important in each case</a:t>
            </a:r>
            <a:r>
              <a:rPr lang="en-AU" baseline="0" dirty="0" smtClean="0"/>
              <a:t>?</a:t>
            </a:r>
          </a:p>
          <a:p>
            <a:r>
              <a:rPr lang="en-AU" sz="1300" dirty="0"/>
              <a:t>Aerodynamics is the science of how air moves around things.</a:t>
            </a:r>
          </a:p>
          <a:p>
            <a:r>
              <a:rPr lang="en-AU" sz="1300" dirty="0"/>
              <a:t>It helps us to understand why different shapes move through the air differently.</a:t>
            </a:r>
          </a:p>
          <a:p>
            <a:r>
              <a:rPr lang="en-AU" sz="1300" dirty="0"/>
              <a:t>Without an understanding of aerodynamics we wouldn’t have planes, space rockets, fast trains and many other useful inventions.</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7</a:t>
            </a:fld>
            <a:endParaRPr lang="en-AU"/>
          </a:p>
        </p:txBody>
      </p:sp>
    </p:spTree>
    <p:extLst>
      <p:ext uri="{BB962C8B-B14F-4D97-AF65-F5344CB8AC3E}">
        <p14:creationId xmlns:p14="http://schemas.microsoft.com/office/powerpoint/2010/main" val="108958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dirty="0" smtClean="0"/>
              <a:t>Lets take</a:t>
            </a:r>
            <a:r>
              <a:rPr lang="en-AU" baseline="0" dirty="0" smtClean="0"/>
              <a:t> a</a:t>
            </a:r>
            <a:r>
              <a:rPr lang="en-AU" dirty="0" smtClean="0"/>
              <a:t> look at a quick experiment to observe aerodynamics!</a:t>
            </a:r>
          </a:p>
          <a:p>
            <a:pPr defTabSz="990478">
              <a:defRPr/>
            </a:pPr>
            <a:r>
              <a:rPr lang="en-AU" dirty="0" smtClean="0"/>
              <a:t>Reinforce the Scientific Method by discussing with the students a hypothesis about what might happen. </a:t>
            </a:r>
          </a:p>
          <a:p>
            <a:pPr defTabSz="990478">
              <a:defRPr/>
            </a:pPr>
            <a:r>
              <a:rPr lang="en-AU" dirty="0" smtClean="0"/>
              <a:t>Then assist students to perform the experiment to confirm or disprove the hypothesis. </a:t>
            </a:r>
          </a:p>
          <a:p>
            <a:pPr defTabSz="990478">
              <a:defRPr/>
            </a:pPr>
            <a:r>
              <a:rPr lang="en-AU" dirty="0" smtClean="0"/>
              <a:t>Discuss what was observed (the results),</a:t>
            </a:r>
            <a:r>
              <a:rPr lang="en-AU" baseline="0" dirty="0" smtClean="0"/>
              <a:t> and explore student ideas on why this may have happened.</a:t>
            </a:r>
          </a:p>
          <a:p>
            <a:pPr defTabSz="990478">
              <a:defRPr/>
            </a:pPr>
            <a:r>
              <a:rPr lang="en-AU" baseline="0" dirty="0" smtClean="0"/>
              <a:t>The paper planes fly further than unfolded paper, due to their more aerodynamic shape. </a:t>
            </a:r>
          </a:p>
          <a:p>
            <a:pPr defTabSz="990478">
              <a:defRPr/>
            </a:pPr>
            <a:r>
              <a:rPr lang="en-AU" baseline="0" dirty="0" smtClean="0"/>
              <a:t>The planes have a pointed nose to cut through the air well, and wings for lift.</a:t>
            </a:r>
          </a:p>
          <a:p>
            <a:pPr defTabSz="990478">
              <a:defRPr/>
            </a:pPr>
            <a:r>
              <a:rPr lang="en-AU" dirty="0" smtClean="0"/>
              <a:t>Refer to RISK ASSESSMENT for Module 1 before conducting experiment.</a:t>
            </a:r>
          </a:p>
          <a:p>
            <a:pPr defTabSz="990478">
              <a:defRPr/>
            </a:pPr>
            <a:r>
              <a:rPr lang="en-AU" dirty="0" smtClean="0"/>
              <a:t>Refer to Experiment</a:t>
            </a:r>
            <a:r>
              <a:rPr lang="en-AU" baseline="0" dirty="0" smtClean="0"/>
              <a:t> notes (E1.1.3 in Coordinator Notes for Module 1.1)</a:t>
            </a:r>
            <a:endParaRPr lang="en-AU" dirty="0" smtClean="0"/>
          </a:p>
          <a:p>
            <a:pPr defTabSz="990478">
              <a:defRPr/>
            </a:pP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8</a:t>
            </a:fld>
            <a:endParaRPr lang="en-AU"/>
          </a:p>
        </p:txBody>
      </p:sp>
    </p:spTree>
    <p:extLst>
      <p:ext uri="{BB962C8B-B14F-4D97-AF65-F5344CB8AC3E}">
        <p14:creationId xmlns:p14="http://schemas.microsoft.com/office/powerpoint/2010/main" val="247696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b="1" dirty="0"/>
              <a:t>Weight</a:t>
            </a:r>
            <a:r>
              <a:rPr lang="en-AU" sz="1300" dirty="0"/>
              <a:t> – the downward pull of gravity on an object.</a:t>
            </a:r>
          </a:p>
          <a:p>
            <a:r>
              <a:rPr lang="en-AU" sz="1300" b="1" dirty="0"/>
              <a:t>Lift</a:t>
            </a:r>
            <a:r>
              <a:rPr lang="en-AU" sz="1300" dirty="0"/>
              <a:t> – the upward force which works against gravity. The air moving around the wings on a plane give the plane its lift.</a:t>
            </a:r>
          </a:p>
          <a:p>
            <a:r>
              <a:rPr lang="en-AU" sz="1300" b="1" dirty="0"/>
              <a:t>Thrust</a:t>
            </a:r>
            <a:r>
              <a:rPr lang="en-AU" sz="1300" dirty="0"/>
              <a:t> – the propulsion of the object forward. In a plane this force could come from a propeller or jet engine.</a:t>
            </a:r>
          </a:p>
          <a:p>
            <a:r>
              <a:rPr lang="en-AU" sz="1300" b="1" dirty="0"/>
              <a:t>Drag</a:t>
            </a:r>
            <a:r>
              <a:rPr lang="en-AU" sz="1300" dirty="0"/>
              <a:t> – the backward force of the air pushing against the object. This is opposite to thrust. You can feel this when you put your hand out of a car window!</a:t>
            </a:r>
          </a:p>
          <a:p>
            <a:r>
              <a:rPr lang="en-AU" sz="1300" dirty="0"/>
              <a:t>If two forces acting against each other are not equal, the plane will change course.</a:t>
            </a:r>
          </a:p>
          <a:p>
            <a:r>
              <a:rPr lang="en-AU" sz="1300" dirty="0"/>
              <a:t>For example, if </a:t>
            </a:r>
            <a:r>
              <a:rPr lang="en-AU" sz="1300" b="1" dirty="0"/>
              <a:t>weight</a:t>
            </a:r>
            <a:r>
              <a:rPr lang="en-AU" sz="1300" dirty="0"/>
              <a:t> force is greater than </a:t>
            </a:r>
            <a:r>
              <a:rPr lang="en-AU" sz="1300" b="1" dirty="0"/>
              <a:t>lift</a:t>
            </a:r>
            <a:r>
              <a:rPr lang="en-AU" sz="1300" dirty="0"/>
              <a:t> force, the plane will fall.</a:t>
            </a:r>
          </a:p>
          <a:p>
            <a:r>
              <a:rPr lang="en-AU" sz="1300" dirty="0"/>
              <a:t>If </a:t>
            </a:r>
            <a:r>
              <a:rPr lang="en-AU" sz="1300" b="1" dirty="0"/>
              <a:t>drag</a:t>
            </a:r>
            <a:r>
              <a:rPr lang="en-AU" sz="1300" dirty="0"/>
              <a:t> force is greater than </a:t>
            </a:r>
            <a:r>
              <a:rPr lang="en-AU" sz="1300" b="1" dirty="0"/>
              <a:t>thrust</a:t>
            </a:r>
            <a:r>
              <a:rPr lang="en-AU" sz="1300" dirty="0"/>
              <a:t> force, the plane will travel backwards!</a:t>
            </a:r>
          </a:p>
          <a:p>
            <a:endParaRPr lang="en-AU" sz="1300" dirty="0"/>
          </a:p>
        </p:txBody>
      </p:sp>
      <p:sp>
        <p:nvSpPr>
          <p:cNvPr id="4" name="Slide Number Placeholder 3"/>
          <p:cNvSpPr>
            <a:spLocks noGrp="1"/>
          </p:cNvSpPr>
          <p:nvPr>
            <p:ph type="sldNum" sz="quarter" idx="10"/>
          </p:nvPr>
        </p:nvSpPr>
        <p:spPr/>
        <p:txBody>
          <a:bodyPr/>
          <a:lstStyle/>
          <a:p>
            <a:fld id="{D98E8A7A-9E0A-4F27-82F4-BF1E40D8FBEE}" type="slidenum">
              <a:rPr lang="en-AU" smtClean="0"/>
              <a:t>9</a:t>
            </a:fld>
            <a:endParaRPr lang="en-AU"/>
          </a:p>
        </p:txBody>
      </p:sp>
    </p:spTree>
    <p:extLst>
      <p:ext uri="{BB962C8B-B14F-4D97-AF65-F5344CB8AC3E}">
        <p14:creationId xmlns:p14="http://schemas.microsoft.com/office/powerpoint/2010/main" val="780396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1933D5-831F-40CD-86A1-F0B6D08615E4}"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684" y="6301770"/>
            <a:ext cx="1249524" cy="474286"/>
          </a:xfrm>
          <a:prstGeom prst="rect">
            <a:avLst/>
          </a:prstGeom>
        </p:spPr>
      </p:pic>
    </p:spTree>
    <p:extLst>
      <p:ext uri="{BB962C8B-B14F-4D97-AF65-F5344CB8AC3E}">
        <p14:creationId xmlns:p14="http://schemas.microsoft.com/office/powerpoint/2010/main" val="174291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F47550-868A-4593-8F0B-3E5A147FC2C2}"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254520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2024F-70A1-488D-B390-D58269EA6F57}"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2684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DCB19-6D5B-4211-889E-686E551A2CF2}"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49823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7CA4B4-540F-4C52-A0C9-C7BBB8374096}"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dirty="0"/>
          </a:p>
        </p:txBody>
      </p:sp>
    </p:spTree>
    <p:extLst>
      <p:ext uri="{BB962C8B-B14F-4D97-AF65-F5344CB8AC3E}">
        <p14:creationId xmlns:p14="http://schemas.microsoft.com/office/powerpoint/2010/main" val="124118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66DC3E-1634-4C66-A371-E4A2FE18018C}" type="datetime1">
              <a:rPr lang="en-AU" smtClean="0"/>
              <a:t>23/03/2018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13341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56C760-1DCF-4BF5-B9EC-EDC7A80BA44B}" type="datetime1">
              <a:rPr lang="en-AU" smtClean="0"/>
              <a:t>23/03/2018</a:t>
            </a:fld>
            <a:endParaRPr lang="en-AU"/>
          </a:p>
        </p:txBody>
      </p:sp>
      <p:sp>
        <p:nvSpPr>
          <p:cNvPr id="8" name="Footer Placeholder 7"/>
          <p:cNvSpPr>
            <a:spLocks noGrp="1"/>
          </p:cNvSpPr>
          <p:nvPr>
            <p:ph type="ftr" sz="quarter" idx="11"/>
          </p:nvPr>
        </p:nvSpPr>
        <p:spPr/>
        <p:txBody>
          <a:bodyPr/>
          <a:lstStyle/>
          <a:p>
            <a:r>
              <a:rPr lang="en-AU"/>
              <a:t>Science Clubs Module 1.1                                                             Proudly developed by SMART with funding from Inspiring Australia</a:t>
            </a:r>
          </a:p>
        </p:txBody>
      </p:sp>
      <p:sp>
        <p:nvSpPr>
          <p:cNvPr id="9" name="Slide Number Placeholder 8"/>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79280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F40DCA-07E6-4396-A137-2FBB333A78FF}" type="datetime1">
              <a:rPr lang="en-AU" smtClean="0"/>
              <a:t>23/03/2018</a:t>
            </a:fld>
            <a:endParaRPr lang="en-AU"/>
          </a:p>
        </p:txBody>
      </p:sp>
      <p:sp>
        <p:nvSpPr>
          <p:cNvPr id="4" name="Footer Placeholder 3"/>
          <p:cNvSpPr>
            <a:spLocks noGrp="1"/>
          </p:cNvSpPr>
          <p:nvPr>
            <p:ph type="ftr" sz="quarter" idx="11"/>
          </p:nvPr>
        </p:nvSpPr>
        <p:spPr/>
        <p:txBody>
          <a:bodyPr/>
          <a:lstStyle/>
          <a:p>
            <a:r>
              <a:rPr lang="en-AU"/>
              <a:t>Science Clubs Module 1.1                                                             Proudly developed by SMART with funding from Inspiring Australia</a:t>
            </a:r>
          </a:p>
        </p:txBody>
      </p:sp>
      <p:sp>
        <p:nvSpPr>
          <p:cNvPr id="5" name="Slide Number Placeholder 4"/>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71997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518AC-1616-4A3B-874B-6D0EEB8CA24E}" type="datetime1">
              <a:rPr lang="en-AU" smtClean="0"/>
              <a:t>23/03/2018</a:t>
            </a:fld>
            <a:endParaRPr lang="en-AU"/>
          </a:p>
        </p:txBody>
      </p:sp>
      <p:sp>
        <p:nvSpPr>
          <p:cNvPr id="3" name="Footer Placeholder 2"/>
          <p:cNvSpPr>
            <a:spLocks noGrp="1"/>
          </p:cNvSpPr>
          <p:nvPr>
            <p:ph type="ftr" sz="quarter" idx="11"/>
          </p:nvPr>
        </p:nvSpPr>
        <p:spPr/>
        <p:txBody>
          <a:bodyPr/>
          <a:lstStyle/>
          <a:p>
            <a:r>
              <a:rPr lang="en-AU"/>
              <a:t>Science Clubs Module 1.1                                                             Proudly developed by SMART with funding from Inspiring Australia</a:t>
            </a:r>
          </a:p>
        </p:txBody>
      </p:sp>
      <p:sp>
        <p:nvSpPr>
          <p:cNvPr id="4" name="Slide Number Placeholder 3"/>
          <p:cNvSpPr>
            <a:spLocks noGrp="1"/>
          </p:cNvSpPr>
          <p:nvPr>
            <p:ph type="sldNum" sz="quarter" idx="12"/>
          </p:nvPr>
        </p:nvSpPr>
        <p:spPr>
          <a:xfrm>
            <a:off x="5721103" y="5299909"/>
            <a:ext cx="2057400" cy="365125"/>
          </a:xfrm>
        </p:spPr>
        <p:txBody>
          <a:bodyPr/>
          <a:lstStyle/>
          <a:p>
            <a:fld id="{E0184A67-BBA8-453B-B1E0-F72BFCC84079}" type="slidenum">
              <a:rPr lang="en-AU" smtClean="0"/>
              <a:t>‹#›</a:t>
            </a:fld>
            <a:endParaRPr lang="en-AU"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503" y="6239765"/>
            <a:ext cx="1166222" cy="442667"/>
          </a:xfrm>
          <a:prstGeom prst="rect">
            <a:avLst/>
          </a:prstGeom>
        </p:spPr>
      </p:pic>
      <p:pic>
        <p:nvPicPr>
          <p:cNvPr id="6" name="Picture 5"/>
          <p:cNvPicPr>
            <a:picLocks noChangeAspect="1"/>
          </p:cNvPicPr>
          <p:nvPr userDrawn="1"/>
        </p:nvPicPr>
        <p:blipFill>
          <a:blip r:embed="rId3"/>
          <a:stretch>
            <a:fillRect/>
          </a:stretch>
        </p:blipFill>
        <p:spPr>
          <a:xfrm>
            <a:off x="6473174" y="6286322"/>
            <a:ext cx="1212385" cy="39611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6068" t="21468" r="29650" b="33997"/>
          <a:stretch/>
        </p:blipFill>
        <p:spPr>
          <a:xfrm>
            <a:off x="7624645" y="6239765"/>
            <a:ext cx="101600" cy="397164"/>
          </a:xfrm>
          <a:prstGeom prst="rect">
            <a:avLst/>
          </a:prstGeom>
        </p:spPr>
      </p:pic>
    </p:spTree>
    <p:extLst>
      <p:ext uri="{BB962C8B-B14F-4D97-AF65-F5344CB8AC3E}">
        <p14:creationId xmlns:p14="http://schemas.microsoft.com/office/powerpoint/2010/main" val="416775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83400C-6BF5-4579-8A01-86C1624DBB87}" type="datetime1">
              <a:rPr lang="en-AU" smtClean="0"/>
              <a:t>23/03/2018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97233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0C96C-33D9-4233-AF82-0D8209907901}" type="datetime1">
              <a:rPr lang="en-AU" smtClean="0"/>
              <a:t>23/03/2018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89385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91815-F5FA-4381-BD29-261492BD6AB7}" type="datetime1">
              <a:rPr lang="en-AU" smtClean="0"/>
              <a:t>23/03/2018</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Science Clubs Module 1.1                                                             Proudly developed by SMART with funding from Inspiring Australia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84A67-BBA8-453B-B1E0-F72BFCC84079}" type="slidenum">
              <a:rPr lang="en-AU" smtClean="0"/>
              <a:t>‹#›</a:t>
            </a:fld>
            <a:endParaRPr lang="en-AU" dirty="0"/>
          </a:p>
        </p:txBody>
      </p:sp>
    </p:spTree>
    <p:extLst>
      <p:ext uri="{BB962C8B-B14F-4D97-AF65-F5344CB8AC3E}">
        <p14:creationId xmlns:p14="http://schemas.microsoft.com/office/powerpoint/2010/main" val="2862039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SUyqakRMrxo" TargetMode="External"/><Relationship Id="rId5" Type="http://schemas.openxmlformats.org/officeDocument/2006/relationships/hyperlink" Target="https://www.youtube.com/watch?v=SUyqakRMrxo" TargetMode="Externa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hyperlink" Target="http://www.guinnessworldrecords.com/world-records/farthest-flight-by-a-paper-aircraft"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guinnessworldrecords.com/world-records/longest-time-flying-a-paper-aircraf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www.aviation-for-kids.com/Lift.html" TargetMode="External"/><Relationship Id="rId3" Type="http://schemas.openxmlformats.org/officeDocument/2006/relationships/hyperlink" Target="http://www.funpaperairplanes.com/plane_downloads-eu.html" TargetMode="External"/><Relationship Id="rId7" Type="http://schemas.openxmlformats.org/officeDocument/2006/relationships/hyperlink" Target="http://www.nasa.gov/audience/forstudents/5-8/features/nasa-knows/what-is-aerodynamics-58.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www.guinnessworldrecords.com/world-records/longest-time-flying-a-paper-aircraft" TargetMode="External"/><Relationship Id="rId5" Type="http://schemas.openxmlformats.org/officeDocument/2006/relationships/hyperlink" Target="http://www.guinnessworldrecords.com/world-records/farthest-flight-by-a-paper-aircraft" TargetMode="External"/><Relationship Id="rId4" Type="http://schemas.openxmlformats.org/officeDocument/2006/relationships/hyperlink" Target="https://www.youtube.com/watch?v=SUyqakRMrxo" TargetMode="External"/><Relationship Id="rId9" Type="http://schemas.openxmlformats.org/officeDocument/2006/relationships/hyperlink" Target="http://www.sciencemadesimple.com/scientific_method.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2C8"/>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614161" cy="4902896"/>
          </a:xfrm>
          <a:prstGeom prst="rect">
            <a:avLst/>
          </a:prstGeom>
        </p:spPr>
      </p:pic>
      <p:sp>
        <p:nvSpPr>
          <p:cNvPr id="2" name="Rectangle 1"/>
          <p:cNvSpPr/>
          <p:nvPr/>
        </p:nvSpPr>
        <p:spPr>
          <a:xfrm>
            <a:off x="1170936" y="2255918"/>
            <a:ext cx="6458673" cy="3649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533" t="13839" r="20727" b="34263"/>
          <a:stretch/>
        </p:blipFill>
        <p:spPr>
          <a:xfrm>
            <a:off x="6845182" y="226341"/>
            <a:ext cx="1885914" cy="1515467"/>
          </a:xfrm>
          <a:prstGeom prst="rect">
            <a:avLst/>
          </a:prstGeom>
        </p:spPr>
      </p:pic>
      <p:sp>
        <p:nvSpPr>
          <p:cNvPr id="19" name="Title 1"/>
          <p:cNvSpPr>
            <a:spLocks noGrp="1"/>
          </p:cNvSpPr>
          <p:nvPr>
            <p:ph type="ctrTitle"/>
          </p:nvPr>
        </p:nvSpPr>
        <p:spPr>
          <a:xfrm>
            <a:off x="1170936" y="2495606"/>
            <a:ext cx="6458673" cy="1515533"/>
          </a:xfrm>
        </p:spPr>
        <p:txBody>
          <a:bodyPr/>
          <a:lstStyle/>
          <a:p>
            <a:r>
              <a:rPr lang="en-AU" b="1" dirty="0">
                <a:solidFill>
                  <a:schemeClr val="tx2">
                    <a:lumMod val="50000"/>
                  </a:schemeClr>
                </a:solidFill>
                <a:latin typeface="+mn-lt"/>
              </a:rPr>
              <a:t>AIR &amp; FLIGHT</a:t>
            </a:r>
          </a:p>
        </p:txBody>
      </p:sp>
      <p:sp>
        <p:nvSpPr>
          <p:cNvPr id="23" name="Subtitle 2"/>
          <p:cNvSpPr>
            <a:spLocks noGrp="1"/>
          </p:cNvSpPr>
          <p:nvPr>
            <p:ph type="subTitle" idx="1"/>
          </p:nvPr>
        </p:nvSpPr>
        <p:spPr>
          <a:xfrm>
            <a:off x="2741918" y="4157262"/>
            <a:ext cx="3210691" cy="613461"/>
          </a:xfrm>
        </p:spPr>
        <p:txBody>
          <a:bodyPr>
            <a:normAutofit lnSpcReduction="10000"/>
          </a:bodyPr>
          <a:lstStyle/>
          <a:p>
            <a:r>
              <a:rPr lang="en-AU" sz="4000" dirty="0">
                <a:solidFill>
                  <a:schemeClr val="bg2">
                    <a:lumMod val="25000"/>
                  </a:schemeClr>
                </a:solidFill>
                <a:latin typeface="Arial Narrow" panose="020B0606020202030204" pitchFamily="34" charset="0"/>
              </a:rPr>
              <a:t>Aerodynamics</a:t>
            </a:r>
          </a:p>
        </p:txBody>
      </p:sp>
      <p:sp>
        <p:nvSpPr>
          <p:cNvPr id="4" name="Footer Placeholder 3"/>
          <p:cNvSpPr>
            <a:spLocks noGrp="1"/>
          </p:cNvSpPr>
          <p:nvPr>
            <p:ph type="ftr" sz="quarter" idx="11"/>
          </p:nvPr>
        </p:nvSpPr>
        <p:spPr>
          <a:xfrm>
            <a:off x="4606184" y="6436578"/>
            <a:ext cx="4477996" cy="365125"/>
          </a:xfrm>
        </p:spPr>
        <p:txBody>
          <a:bodyPr/>
          <a:lstStyle/>
          <a:p>
            <a:r>
              <a:rPr lang="en-AU" dirty="0">
                <a:solidFill>
                  <a:schemeClr val="bg1"/>
                </a:solidFill>
              </a:rPr>
              <a:t>Proudly developed by SMART with funding from Inspiring Australia</a:t>
            </a:r>
          </a:p>
        </p:txBody>
      </p:sp>
      <p:sp>
        <p:nvSpPr>
          <p:cNvPr id="5" name="TextBox 4"/>
          <p:cNvSpPr txBox="1"/>
          <p:nvPr/>
        </p:nvSpPr>
        <p:spPr>
          <a:xfrm>
            <a:off x="1331629" y="5409064"/>
            <a:ext cx="1638450" cy="369332"/>
          </a:xfrm>
          <a:prstGeom prst="rect">
            <a:avLst/>
          </a:prstGeom>
          <a:noFill/>
          <a:ln>
            <a:noFill/>
          </a:ln>
        </p:spPr>
        <p:txBody>
          <a:bodyPr wrap="square" rtlCol="0">
            <a:spAutoFit/>
          </a:bodyPr>
          <a:lstStyle/>
          <a:p>
            <a:pPr algn="ctr"/>
            <a:r>
              <a:rPr lang="en-AU" dirty="0"/>
              <a:t>Module 1.1</a:t>
            </a:r>
          </a:p>
        </p:txBody>
      </p:sp>
      <p:pic>
        <p:nvPicPr>
          <p:cNvPr id="14" name="Picture 2" descr="http://www.scienceweek.net.au/wp-content/uploads/2012/03/initiative_ia_colour_inline_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074" y="5097289"/>
            <a:ext cx="3084535" cy="80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31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647700" y="657338"/>
            <a:ext cx="820300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b="1" dirty="0">
                <a:ln/>
                <a:solidFill>
                  <a:srgbClr val="0082C8"/>
                </a:solidFill>
                <a:latin typeface="+mn-lt"/>
                <a:ea typeface="+mn-ea"/>
                <a:cs typeface="+mn-cs"/>
              </a:rPr>
              <a:t>Newton’s </a:t>
            </a:r>
            <a:r>
              <a:rPr lang="en-AU" sz="5400" b="1" dirty="0" smtClean="0">
                <a:ln/>
                <a:solidFill>
                  <a:srgbClr val="0082C8"/>
                </a:solidFill>
                <a:latin typeface="+mn-lt"/>
                <a:ea typeface="+mn-ea"/>
                <a:cs typeface="+mn-cs"/>
              </a:rPr>
              <a:t>3</a:t>
            </a:r>
            <a:r>
              <a:rPr lang="en-AU" sz="5400" b="1" baseline="30000" dirty="0" smtClean="0">
                <a:ln/>
                <a:solidFill>
                  <a:srgbClr val="0082C8"/>
                </a:solidFill>
                <a:latin typeface="+mn-lt"/>
                <a:ea typeface="+mn-ea"/>
                <a:cs typeface="+mn-cs"/>
              </a:rPr>
              <a:t>rd</a:t>
            </a:r>
            <a:r>
              <a:rPr lang="en-AU" sz="5400" b="1" dirty="0" smtClean="0">
                <a:ln/>
                <a:solidFill>
                  <a:srgbClr val="0082C8"/>
                </a:solidFill>
                <a:latin typeface="+mn-lt"/>
                <a:ea typeface="+mn-ea"/>
                <a:cs typeface="+mn-cs"/>
              </a:rPr>
              <a:t> Law </a:t>
            </a:r>
            <a:r>
              <a:rPr lang="en-AU" sz="5400" b="1" dirty="0">
                <a:ln/>
                <a:solidFill>
                  <a:srgbClr val="0082C8"/>
                </a:solidFill>
                <a:latin typeface="+mn-lt"/>
                <a:ea typeface="+mn-ea"/>
                <a:cs typeface="+mn-cs"/>
              </a:rPr>
              <a:t>of </a:t>
            </a:r>
            <a:r>
              <a:rPr lang="en-AU" sz="5400" b="1" dirty="0" smtClean="0">
                <a:ln/>
                <a:solidFill>
                  <a:srgbClr val="0082C8"/>
                </a:solidFill>
                <a:latin typeface="+mn-lt"/>
                <a:ea typeface="+mn-ea"/>
                <a:cs typeface="+mn-cs"/>
              </a:rPr>
              <a:t>Motion</a:t>
            </a:r>
            <a:endParaRPr lang="en-AU" sz="5400" b="1" dirty="0">
              <a:ln/>
              <a:solidFill>
                <a:srgbClr val="0082C8"/>
              </a:solidFill>
              <a:latin typeface="+mn-lt"/>
              <a:ea typeface="+mn-ea"/>
              <a:cs typeface="+mn-cs"/>
            </a:endParaRPr>
          </a:p>
        </p:txBody>
      </p:sp>
      <p:sp>
        <p:nvSpPr>
          <p:cNvPr id="13" name="Content Placeholder 2"/>
          <p:cNvSpPr txBox="1">
            <a:spLocks/>
          </p:cNvSpPr>
          <p:nvPr/>
        </p:nvSpPr>
        <p:spPr>
          <a:xfrm>
            <a:off x="846748" y="1926817"/>
            <a:ext cx="7154252" cy="22546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4000" dirty="0" smtClean="0"/>
              <a:t>Every </a:t>
            </a:r>
            <a:r>
              <a:rPr lang="en-AU" sz="4000" dirty="0"/>
              <a:t>action has an equal </a:t>
            </a:r>
            <a:br>
              <a:rPr lang="en-AU" sz="4000" dirty="0"/>
            </a:br>
            <a:r>
              <a:rPr lang="en-AU" sz="4000" dirty="0" smtClean="0"/>
              <a:t>and </a:t>
            </a:r>
            <a:r>
              <a:rPr lang="en-AU" sz="4000" dirty="0"/>
              <a:t>opposite reaction</a:t>
            </a:r>
            <a:r>
              <a:rPr lang="en-AU" sz="4000" dirty="0" smtClean="0"/>
              <a:t>!</a:t>
            </a:r>
            <a:endParaRPr lang="en-AU" sz="4000"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1" y="3546612"/>
            <a:ext cx="4124325" cy="2702292"/>
          </a:xfrm>
          <a:prstGeom prst="rect">
            <a:avLst/>
          </a:prstGeom>
        </p:spPr>
      </p:pic>
      <p:sp>
        <p:nvSpPr>
          <p:cNvPr id="14" name="TextBox 13"/>
          <p:cNvSpPr txBox="1"/>
          <p:nvPr/>
        </p:nvSpPr>
        <p:spPr>
          <a:xfrm>
            <a:off x="354309" y="6313747"/>
            <a:ext cx="5057167" cy="230832"/>
          </a:xfrm>
          <a:prstGeom prst="rect">
            <a:avLst/>
          </a:prstGeom>
          <a:noFill/>
        </p:spPr>
        <p:txBody>
          <a:bodyPr wrap="square" rtlCol="0">
            <a:spAutoFit/>
          </a:bodyPr>
          <a:lstStyle/>
          <a:p>
            <a:r>
              <a:rPr lang="en-AU" sz="900" i="1" dirty="0"/>
              <a:t>Image Source: </a:t>
            </a:r>
            <a:r>
              <a:rPr lang="en-AU" sz="900" dirty="0"/>
              <a:t>http://www.pixabay.com</a:t>
            </a:r>
          </a:p>
        </p:txBody>
      </p:sp>
    </p:spTree>
    <p:extLst>
      <p:ext uri="{BB962C8B-B14F-4D97-AF65-F5344CB8AC3E}">
        <p14:creationId xmlns:p14="http://schemas.microsoft.com/office/powerpoint/2010/main" val="3777560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1619795" y="642330"/>
            <a:ext cx="632466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5400" dirty="0"/>
              <a:t>How does lift work?</a:t>
            </a:r>
          </a:p>
        </p:txBody>
      </p:sp>
      <p:sp>
        <p:nvSpPr>
          <p:cNvPr id="13" name="Content Placeholder 2"/>
          <p:cNvSpPr txBox="1">
            <a:spLocks/>
          </p:cNvSpPr>
          <p:nvPr/>
        </p:nvSpPr>
        <p:spPr>
          <a:xfrm>
            <a:off x="929513" y="1414050"/>
            <a:ext cx="7364688" cy="3542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2400" dirty="0"/>
              <a:t>When air moves over the top of a </a:t>
            </a:r>
            <a:r>
              <a:rPr lang="en-AU" sz="2400" dirty="0" smtClean="0"/>
              <a:t>plane </a:t>
            </a:r>
            <a:r>
              <a:rPr lang="en-AU" sz="2400" dirty="0"/>
              <a:t>wing, </a:t>
            </a:r>
            <a:r>
              <a:rPr lang="en-AU" sz="2400" dirty="0" smtClean="0"/>
              <a:t/>
            </a:r>
            <a:br>
              <a:rPr lang="en-AU" sz="2400" dirty="0" smtClean="0"/>
            </a:br>
            <a:r>
              <a:rPr lang="en-AU" sz="2400" dirty="0" smtClean="0"/>
              <a:t>something </a:t>
            </a:r>
            <a:r>
              <a:rPr lang="en-AU" sz="2400" dirty="0"/>
              <a:t>unexpected happens…</a:t>
            </a:r>
          </a:p>
        </p:txBody>
      </p:sp>
      <p:sp>
        <p:nvSpPr>
          <p:cNvPr id="39" name="Left Arrow 38"/>
          <p:cNvSpPr/>
          <p:nvPr/>
        </p:nvSpPr>
        <p:spPr>
          <a:xfrm rot="20071350">
            <a:off x="6099859" y="2809332"/>
            <a:ext cx="921166" cy="303938"/>
          </a:xfrm>
          <a:prstGeom prst="leftArrow">
            <a:avLst/>
          </a:prstGeom>
          <a:solidFill>
            <a:srgbClr val="FFD15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extBox 40"/>
          <p:cNvSpPr txBox="1"/>
          <p:nvPr/>
        </p:nvSpPr>
        <p:spPr>
          <a:xfrm>
            <a:off x="7041606" y="2357006"/>
            <a:ext cx="1885254" cy="1631216"/>
          </a:xfrm>
          <a:prstGeom prst="rect">
            <a:avLst/>
          </a:prstGeom>
          <a:noFill/>
        </p:spPr>
        <p:txBody>
          <a:bodyPr wrap="square" rtlCol="0">
            <a:spAutoFit/>
          </a:bodyPr>
          <a:lstStyle/>
          <a:p>
            <a:pPr algn="ctr"/>
            <a:r>
              <a:rPr lang="en-AU" sz="2000" dirty="0" smtClean="0"/>
              <a:t>As the plane moves forward, air travels more </a:t>
            </a:r>
            <a:r>
              <a:rPr lang="en-AU" sz="2000" dirty="0"/>
              <a:t>quickly over the top </a:t>
            </a:r>
            <a:r>
              <a:rPr lang="en-AU" sz="2000" dirty="0" smtClean="0"/>
              <a:t>of the wing.</a:t>
            </a:r>
            <a:endParaRPr lang="en-AU" sz="2000" dirty="0">
              <a:solidFill>
                <a:srgbClr val="FF0000"/>
              </a:solidFill>
            </a:endParaRPr>
          </a:p>
        </p:txBody>
      </p:sp>
      <p:sp>
        <p:nvSpPr>
          <p:cNvPr id="42" name="TextBox 41"/>
          <p:cNvSpPr txBox="1"/>
          <p:nvPr/>
        </p:nvSpPr>
        <p:spPr>
          <a:xfrm>
            <a:off x="305218" y="5181886"/>
            <a:ext cx="2599430" cy="400110"/>
          </a:xfrm>
          <a:prstGeom prst="rect">
            <a:avLst/>
          </a:prstGeom>
          <a:noFill/>
        </p:spPr>
        <p:txBody>
          <a:bodyPr wrap="square" rtlCol="0">
            <a:spAutoFit/>
          </a:bodyPr>
          <a:lstStyle/>
          <a:p>
            <a:pPr algn="just"/>
            <a:endParaRPr lang="en-AU" sz="2000" dirty="0">
              <a:solidFill>
                <a:srgbClr val="FF0000"/>
              </a:solidFill>
            </a:endParaRPr>
          </a:p>
        </p:txBody>
      </p:sp>
      <p:sp>
        <p:nvSpPr>
          <p:cNvPr id="47" name="Rectangle 46"/>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cxnSp>
        <p:nvCxnSpPr>
          <p:cNvPr id="14" name="Straight Connector 13"/>
          <p:cNvCxnSpPr/>
          <p:nvPr/>
        </p:nvCxnSpPr>
        <p:spPr>
          <a:xfrm flipV="1">
            <a:off x="2257134" y="3736008"/>
            <a:ext cx="2211355" cy="186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Left Arrow 14"/>
          <p:cNvSpPr/>
          <p:nvPr/>
        </p:nvSpPr>
        <p:spPr>
          <a:xfrm rot="20669212">
            <a:off x="2776672" y="3275400"/>
            <a:ext cx="615821" cy="68162"/>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Left Arrow 15"/>
          <p:cNvSpPr/>
          <p:nvPr/>
        </p:nvSpPr>
        <p:spPr>
          <a:xfrm rot="20332703">
            <a:off x="2005880" y="3177762"/>
            <a:ext cx="615821" cy="8397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Left Arrow 20"/>
          <p:cNvSpPr/>
          <p:nvPr/>
        </p:nvSpPr>
        <p:spPr>
          <a:xfrm rot="1925801">
            <a:off x="4271745" y="3454476"/>
            <a:ext cx="615821" cy="8397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Left Arrow 21"/>
          <p:cNvSpPr/>
          <p:nvPr/>
        </p:nvSpPr>
        <p:spPr>
          <a:xfrm rot="268437">
            <a:off x="3570734" y="3201615"/>
            <a:ext cx="615821" cy="8397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Left Arrow 24"/>
          <p:cNvSpPr/>
          <p:nvPr/>
        </p:nvSpPr>
        <p:spPr>
          <a:xfrm rot="20433882">
            <a:off x="2125127" y="3479979"/>
            <a:ext cx="615821" cy="8397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p:cNvSpPr txBox="1"/>
          <p:nvPr/>
        </p:nvSpPr>
        <p:spPr>
          <a:xfrm>
            <a:off x="3281425" y="3376857"/>
            <a:ext cx="817208" cy="369332"/>
          </a:xfrm>
          <a:prstGeom prst="rect">
            <a:avLst/>
          </a:prstGeom>
          <a:noFill/>
          <a:ln>
            <a:noFill/>
          </a:ln>
        </p:spPr>
        <p:txBody>
          <a:bodyPr wrap="square" rtlCol="0">
            <a:spAutoFit/>
          </a:bodyPr>
          <a:lstStyle/>
          <a:p>
            <a:r>
              <a:rPr lang="en-AU" dirty="0"/>
              <a:t>Wing</a:t>
            </a:r>
          </a:p>
        </p:txBody>
      </p:sp>
      <p:sp>
        <p:nvSpPr>
          <p:cNvPr id="29" name="Left Arrow 28"/>
          <p:cNvSpPr/>
          <p:nvPr/>
        </p:nvSpPr>
        <p:spPr>
          <a:xfrm>
            <a:off x="5312093" y="3472672"/>
            <a:ext cx="615821" cy="8397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Left Arrow 29"/>
          <p:cNvSpPr/>
          <p:nvPr/>
        </p:nvSpPr>
        <p:spPr>
          <a:xfrm rot="681949">
            <a:off x="3790722" y="2986424"/>
            <a:ext cx="615821" cy="8397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Left Arrow 30"/>
          <p:cNvSpPr/>
          <p:nvPr/>
        </p:nvSpPr>
        <p:spPr>
          <a:xfrm rot="20858771">
            <a:off x="2923244" y="2977898"/>
            <a:ext cx="615821" cy="8397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Left Arrow 31"/>
          <p:cNvSpPr/>
          <p:nvPr/>
        </p:nvSpPr>
        <p:spPr>
          <a:xfrm rot="1782288">
            <a:off x="4564564" y="3296755"/>
            <a:ext cx="615821" cy="8397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Left Arrow 36"/>
          <p:cNvSpPr/>
          <p:nvPr/>
        </p:nvSpPr>
        <p:spPr>
          <a:xfrm rot="18218797">
            <a:off x="1361801" y="3708080"/>
            <a:ext cx="616325" cy="76218"/>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p:cNvSpPr txBox="1"/>
          <p:nvPr/>
        </p:nvSpPr>
        <p:spPr>
          <a:xfrm>
            <a:off x="5117828" y="3133493"/>
            <a:ext cx="1078060" cy="369332"/>
          </a:xfrm>
          <a:prstGeom prst="rect">
            <a:avLst/>
          </a:prstGeom>
          <a:noFill/>
        </p:spPr>
        <p:txBody>
          <a:bodyPr wrap="square" rtlCol="0">
            <a:spAutoFit/>
          </a:bodyPr>
          <a:lstStyle/>
          <a:p>
            <a:r>
              <a:rPr lang="en-AU" dirty="0"/>
              <a:t>Air Flow</a:t>
            </a:r>
          </a:p>
        </p:txBody>
      </p:sp>
      <p:sp>
        <p:nvSpPr>
          <p:cNvPr id="43" name="Arc 42"/>
          <p:cNvSpPr/>
          <p:nvPr/>
        </p:nvSpPr>
        <p:spPr>
          <a:xfrm rot="20170842">
            <a:off x="614969" y="3649431"/>
            <a:ext cx="4027991" cy="1806168"/>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8" name="Left Arrow 38"/>
          <p:cNvSpPr/>
          <p:nvPr/>
        </p:nvSpPr>
        <p:spPr>
          <a:xfrm rot="5400000">
            <a:off x="2191418" y="4458608"/>
            <a:ext cx="921166" cy="303938"/>
          </a:xfrm>
          <a:prstGeom prst="leftArrow">
            <a:avLst/>
          </a:prstGeom>
          <a:solidFill>
            <a:srgbClr val="FFD15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p:cNvSpPr txBox="1"/>
          <p:nvPr/>
        </p:nvSpPr>
        <p:spPr>
          <a:xfrm>
            <a:off x="3043625" y="4441951"/>
            <a:ext cx="3736893" cy="1169551"/>
          </a:xfrm>
          <a:prstGeom prst="rect">
            <a:avLst/>
          </a:prstGeom>
          <a:noFill/>
        </p:spPr>
        <p:txBody>
          <a:bodyPr wrap="square" rtlCol="0">
            <a:spAutoFit/>
          </a:bodyPr>
          <a:lstStyle/>
          <a:p>
            <a:r>
              <a:rPr lang="en-AU" sz="2000" b="1" dirty="0"/>
              <a:t>Newtons 3</a:t>
            </a:r>
            <a:r>
              <a:rPr lang="en-AU" sz="2000" b="1" baseline="30000" dirty="0"/>
              <a:t>rd</a:t>
            </a:r>
            <a:r>
              <a:rPr lang="en-AU" sz="2000" b="1" dirty="0"/>
              <a:t> </a:t>
            </a:r>
            <a:r>
              <a:rPr lang="en-AU" sz="2000" b="1" dirty="0" smtClean="0"/>
              <a:t>Law: </a:t>
            </a:r>
            <a:br>
              <a:rPr lang="en-AU" sz="2000" b="1" dirty="0" smtClean="0"/>
            </a:br>
            <a:r>
              <a:rPr lang="en-AU" sz="2000" dirty="0" smtClean="0"/>
              <a:t>Every action has an equal and opposite reaction.</a:t>
            </a:r>
          </a:p>
          <a:p>
            <a:endParaRPr lang="en-AU" sz="1000" dirty="0"/>
          </a:p>
        </p:txBody>
      </p:sp>
      <p:sp>
        <p:nvSpPr>
          <p:cNvPr id="33" name="Left Arrow 32"/>
          <p:cNvSpPr/>
          <p:nvPr/>
        </p:nvSpPr>
        <p:spPr>
          <a:xfrm rot="18218797">
            <a:off x="1554152" y="3887081"/>
            <a:ext cx="616325" cy="76218"/>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Left Arrow 33"/>
          <p:cNvSpPr/>
          <p:nvPr/>
        </p:nvSpPr>
        <p:spPr>
          <a:xfrm>
            <a:off x="4198051" y="3845816"/>
            <a:ext cx="615821" cy="8397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Left Arrow 34"/>
          <p:cNvSpPr/>
          <p:nvPr/>
        </p:nvSpPr>
        <p:spPr>
          <a:xfrm>
            <a:off x="2995759" y="3855429"/>
            <a:ext cx="615821" cy="8397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Left Arrow 35"/>
          <p:cNvSpPr/>
          <p:nvPr/>
        </p:nvSpPr>
        <p:spPr>
          <a:xfrm rot="20489353">
            <a:off x="2050257" y="3981182"/>
            <a:ext cx="615821" cy="8397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6618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2"/>
          <p:cNvSpPr txBox="1">
            <a:spLocks/>
          </p:cNvSpPr>
          <p:nvPr/>
        </p:nvSpPr>
        <p:spPr>
          <a:xfrm>
            <a:off x="613187" y="1248608"/>
            <a:ext cx="7540262" cy="40283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000" b="1" dirty="0"/>
              <a:t>Aim: </a:t>
            </a:r>
            <a:r>
              <a:rPr lang="en-AU" sz="2000" dirty="0"/>
              <a:t>To observe how air movement can affect a piece of paper</a:t>
            </a:r>
          </a:p>
          <a:p>
            <a:pPr marL="0" indent="0">
              <a:buFont typeface="Arial" panose="020B0604020202020204" pitchFamily="34" charset="0"/>
              <a:buNone/>
            </a:pPr>
            <a:endParaRPr lang="en-AU" sz="1050" dirty="0"/>
          </a:p>
          <a:p>
            <a:pPr marL="0" indent="0">
              <a:buFont typeface="Arial" panose="020B0604020202020204" pitchFamily="34" charset="0"/>
              <a:buNone/>
            </a:pPr>
            <a:r>
              <a:rPr lang="en-AU" sz="2000" b="1" dirty="0"/>
              <a:t>Equipment:</a:t>
            </a:r>
          </a:p>
          <a:p>
            <a:r>
              <a:rPr lang="en-AU" sz="2000" dirty="0"/>
              <a:t>A4 paper (1 per student)</a:t>
            </a:r>
          </a:p>
          <a:p>
            <a:pPr marL="0" indent="0">
              <a:buFont typeface="Arial" panose="020B0604020202020204" pitchFamily="34" charset="0"/>
              <a:buNone/>
            </a:pPr>
            <a:r>
              <a:rPr lang="en-AU" sz="2000" dirty="0"/>
              <a:t> </a:t>
            </a:r>
          </a:p>
          <a:p>
            <a:pPr marL="0" indent="0">
              <a:buFont typeface="Arial" panose="020B0604020202020204" pitchFamily="34" charset="0"/>
              <a:buNone/>
            </a:pPr>
            <a:r>
              <a:rPr lang="en-AU" sz="2000" b="1" dirty="0"/>
              <a:t>Procedure:</a:t>
            </a:r>
          </a:p>
          <a:p>
            <a:pPr marL="342900" indent="-342900">
              <a:lnSpc>
                <a:spcPct val="100000"/>
              </a:lnSpc>
              <a:spcBef>
                <a:spcPts val="0"/>
              </a:spcBef>
              <a:buFont typeface="+mj-lt"/>
              <a:buAutoNum type="arabicPeriod"/>
            </a:pPr>
            <a:r>
              <a:rPr lang="en-AU" sz="2000" dirty="0"/>
              <a:t>Collect a piece of A4 paper.</a:t>
            </a:r>
          </a:p>
          <a:p>
            <a:pPr marL="342900" indent="-342900">
              <a:lnSpc>
                <a:spcPct val="100000"/>
              </a:lnSpc>
              <a:spcBef>
                <a:spcPts val="0"/>
              </a:spcBef>
              <a:buFont typeface="+mj-lt"/>
              <a:buAutoNum type="arabicPeriod"/>
            </a:pPr>
            <a:r>
              <a:rPr lang="en-AU" sz="2000" dirty="0"/>
              <a:t>Hold the short edge of the paper just </a:t>
            </a:r>
            <a:r>
              <a:rPr lang="en-AU" sz="2000" dirty="0" smtClean="0"/>
              <a:t>under </a:t>
            </a:r>
            <a:r>
              <a:rPr lang="en-AU" sz="2000" dirty="0"/>
              <a:t>your </a:t>
            </a:r>
            <a:r>
              <a:rPr lang="en-AU" sz="2000" dirty="0" smtClean="0"/>
              <a:t/>
            </a:r>
            <a:br>
              <a:rPr lang="en-AU" sz="2000" dirty="0" smtClean="0"/>
            </a:br>
            <a:r>
              <a:rPr lang="en-AU" sz="2000" dirty="0" smtClean="0"/>
              <a:t>bottom </a:t>
            </a:r>
            <a:r>
              <a:rPr lang="en-AU" sz="2000" dirty="0"/>
              <a:t>lip with the long end </a:t>
            </a:r>
            <a:r>
              <a:rPr lang="en-AU" sz="2000" dirty="0" smtClean="0"/>
              <a:t>hanging </a:t>
            </a:r>
            <a:r>
              <a:rPr lang="en-AU" sz="2000" dirty="0"/>
              <a:t>down in front of your chest.</a:t>
            </a:r>
          </a:p>
          <a:p>
            <a:pPr marL="342900" indent="-342900">
              <a:lnSpc>
                <a:spcPct val="100000"/>
              </a:lnSpc>
              <a:spcBef>
                <a:spcPts val="0"/>
              </a:spcBef>
              <a:buFont typeface="+mj-lt"/>
              <a:buAutoNum type="arabicPeriod"/>
            </a:pPr>
            <a:r>
              <a:rPr lang="en-AU" sz="2000" dirty="0"/>
              <a:t>Take a big breath</a:t>
            </a:r>
          </a:p>
          <a:p>
            <a:pPr marL="342900" indent="-342900">
              <a:lnSpc>
                <a:spcPct val="100000"/>
              </a:lnSpc>
              <a:spcBef>
                <a:spcPts val="0"/>
              </a:spcBef>
              <a:buFont typeface="+mj-lt"/>
              <a:buAutoNum type="arabicPeriod"/>
            </a:pPr>
            <a:r>
              <a:rPr lang="en-AU" sz="2000" dirty="0"/>
              <a:t>Blow as hard as you can out of your mouth.</a:t>
            </a:r>
          </a:p>
          <a:p>
            <a:pPr marL="342900" indent="-342900">
              <a:lnSpc>
                <a:spcPct val="100000"/>
              </a:lnSpc>
              <a:spcBef>
                <a:spcPts val="0"/>
              </a:spcBef>
              <a:buFont typeface="+mj-lt"/>
              <a:buAutoNum type="arabicPeriod"/>
            </a:pPr>
            <a:r>
              <a:rPr lang="en-AU" sz="2000" dirty="0"/>
              <a:t>Observe the effect on the paper</a:t>
            </a:r>
          </a:p>
          <a:p>
            <a:pPr marL="0" indent="0">
              <a:buNone/>
            </a:pPr>
            <a:endParaRPr lang="en-AU" sz="1000" dirty="0" smtClean="0"/>
          </a:p>
          <a:p>
            <a:pPr marL="0" indent="0">
              <a:buNone/>
            </a:pPr>
            <a:r>
              <a:rPr lang="en-AU" sz="2000" dirty="0" smtClean="0"/>
              <a:t>Extension</a:t>
            </a:r>
            <a:r>
              <a:rPr lang="en-AU" sz="2000" dirty="0"/>
              <a:t>: observe how the effect changes if you blow harder or softer.</a:t>
            </a:r>
          </a:p>
        </p:txBody>
      </p:sp>
      <p:sp>
        <p:nvSpPr>
          <p:cNvPr id="2" name="Rectangle 1"/>
          <p:cNvSpPr/>
          <p:nvPr/>
        </p:nvSpPr>
        <p:spPr>
          <a:xfrm>
            <a:off x="2822301" y="302497"/>
            <a:ext cx="3122034"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Paper Lift</a:t>
            </a:r>
          </a:p>
        </p:txBody>
      </p:sp>
      <p:grpSp>
        <p:nvGrpSpPr>
          <p:cNvPr id="4" name="Group 3"/>
          <p:cNvGrpSpPr/>
          <p:nvPr/>
        </p:nvGrpSpPr>
        <p:grpSpPr>
          <a:xfrm>
            <a:off x="5712148" y="1516266"/>
            <a:ext cx="3054488" cy="2661170"/>
            <a:chOff x="5712148" y="1516266"/>
            <a:chExt cx="3054488" cy="266117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59253" y="1516266"/>
              <a:ext cx="1307383" cy="1568860"/>
            </a:xfrm>
            <a:prstGeom prst="rect">
              <a:avLst/>
            </a:prstGeom>
          </p:spPr>
        </p:pic>
        <p:sp>
          <p:nvSpPr>
            <p:cNvPr id="11" name="Arc 10"/>
            <p:cNvSpPr/>
            <p:nvPr/>
          </p:nvSpPr>
          <p:spPr>
            <a:xfrm flipH="1">
              <a:off x="6899224" y="2774265"/>
              <a:ext cx="1332692" cy="1403171"/>
            </a:xfrm>
            <a:prstGeom prst="arc">
              <a:avLst>
                <a:gd name="adj1" fmla="val 16200000"/>
                <a:gd name="adj2" fmla="val 504444"/>
              </a:avLst>
            </a:prstGeom>
            <a:ln w="57150"/>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AU" sz="3200"/>
            </a:p>
          </p:txBody>
        </p:sp>
        <p:sp>
          <p:nvSpPr>
            <p:cNvPr id="15" name="Down Arrow 14"/>
            <p:cNvSpPr/>
            <p:nvPr/>
          </p:nvSpPr>
          <p:spPr>
            <a:xfrm rot="18233462">
              <a:off x="6517192" y="2522122"/>
              <a:ext cx="271515" cy="47194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sp>
          <p:nvSpPr>
            <p:cNvPr id="16" name="TextBox 8"/>
            <p:cNvSpPr txBox="1"/>
            <p:nvPr/>
          </p:nvSpPr>
          <p:spPr>
            <a:xfrm>
              <a:off x="5712148" y="2309625"/>
              <a:ext cx="121238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Paper</a:t>
              </a:r>
            </a:p>
          </p:txBody>
        </p:sp>
      </p:grpSp>
      <p:sp>
        <p:nvSpPr>
          <p:cNvPr id="18" name="Rectangle 17"/>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3348812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itle 3"/>
          <p:cNvSpPr txBox="1">
            <a:spLocks/>
          </p:cNvSpPr>
          <p:nvPr/>
        </p:nvSpPr>
        <p:spPr>
          <a:xfrm>
            <a:off x="641646" y="801038"/>
            <a:ext cx="811779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dirty="0"/>
              <a:t>What do these </a:t>
            </a:r>
            <a:r>
              <a:rPr lang="en-AU" sz="5400" dirty="0" smtClean="0"/>
              <a:t>have </a:t>
            </a:r>
            <a:r>
              <a:rPr lang="en-AU" sz="5400" dirty="0"/>
              <a:t>in common?</a:t>
            </a:r>
          </a:p>
        </p:txBody>
      </p:sp>
      <p:pic>
        <p:nvPicPr>
          <p:cNvPr id="1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46" y="3331156"/>
            <a:ext cx="2239270" cy="148192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0697" y="3606312"/>
            <a:ext cx="2438400" cy="1267968"/>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8222" y="2625351"/>
            <a:ext cx="2111216" cy="2417541"/>
          </a:xfrm>
          <a:prstGeom prst="rect">
            <a:avLst/>
          </a:prstGeom>
        </p:spPr>
      </p:pic>
      <p:sp>
        <p:nvSpPr>
          <p:cNvPr id="19" name="Rectangle 18"/>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1586660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524787" y="1568125"/>
            <a:ext cx="8389865" cy="2123658"/>
          </a:xfrm>
          <a:prstGeom prst="rect">
            <a:avLst/>
          </a:prstGeom>
          <a:noFill/>
        </p:spPr>
        <p:txBody>
          <a:bodyPr wrap="square" lIns="91440" tIns="45720" rIns="91440" bIns="45720">
            <a:spAutoFit/>
          </a:bodyPr>
          <a:lstStyle/>
          <a:p>
            <a:pPr algn="ct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Paper </a:t>
            </a:r>
            <a:r>
              <a:rPr lang="en-US"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Aeroplane</a:t>
            </a: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Challenge!</a:t>
            </a:r>
            <a:endPar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10" name="Picture 9"/>
          <p:cNvPicPr/>
          <p:nvPr/>
        </p:nvPicPr>
        <p:blipFill>
          <a:blip r:embed="rId3"/>
          <a:stretch>
            <a:fillRect/>
          </a:stretch>
        </p:blipFill>
        <p:spPr>
          <a:xfrm rot="930195">
            <a:off x="568560" y="4080910"/>
            <a:ext cx="3422015" cy="2113280"/>
          </a:xfrm>
          <a:prstGeom prst="rect">
            <a:avLst/>
          </a:prstGeom>
        </p:spPr>
      </p:pic>
    </p:spTree>
    <p:extLst>
      <p:ext uri="{BB962C8B-B14F-4D97-AF65-F5344CB8AC3E}">
        <p14:creationId xmlns:p14="http://schemas.microsoft.com/office/powerpoint/2010/main" val="1672711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538939" y="476970"/>
            <a:ext cx="8389865" cy="2123658"/>
          </a:xfrm>
          <a:prstGeom prst="rect">
            <a:avLst/>
          </a:prstGeom>
          <a:noFill/>
        </p:spPr>
        <p:txBody>
          <a:bodyPr wrap="square" lIns="91440" tIns="45720" rIns="91440" bIns="45720">
            <a:spAutoFit/>
          </a:bodyPr>
          <a:lstStyle/>
          <a:p>
            <a:pPr algn="ct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Paper </a:t>
            </a:r>
            <a:r>
              <a:rPr lang="en-US"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Aeroplane</a:t>
            </a: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Challenge:</a:t>
            </a:r>
            <a:endPar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3" name="Content Placeholder 2"/>
          <p:cNvSpPr txBox="1">
            <a:spLocks/>
          </p:cNvSpPr>
          <p:nvPr/>
        </p:nvSpPr>
        <p:spPr>
          <a:xfrm>
            <a:off x="827342" y="2837894"/>
            <a:ext cx="7687537" cy="32194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3000" dirty="0"/>
              <a:t>Build a paper aeroplane out of </a:t>
            </a:r>
            <a:r>
              <a:rPr lang="en-AU" sz="3000" dirty="0" smtClean="0"/>
              <a:t>a </a:t>
            </a:r>
            <a:br>
              <a:rPr lang="en-AU" sz="3000" dirty="0" smtClean="0"/>
            </a:br>
            <a:r>
              <a:rPr lang="en-AU" sz="3000" dirty="0" smtClean="0"/>
              <a:t>single </a:t>
            </a:r>
            <a:r>
              <a:rPr lang="en-AU" sz="3000" dirty="0"/>
              <a:t>piece of A4 </a:t>
            </a:r>
            <a:r>
              <a:rPr lang="en-AU" sz="3000" dirty="0" smtClean="0"/>
              <a:t>paper!</a:t>
            </a:r>
            <a:endParaRPr lang="en-AU" sz="3000" dirty="0"/>
          </a:p>
          <a:p>
            <a:pPr marL="0" indent="0">
              <a:buFont typeface="Arial" panose="020B0604020202020204" pitchFamily="34" charset="0"/>
              <a:buNone/>
            </a:pPr>
            <a:endParaRPr lang="en-AU" sz="2000" dirty="0"/>
          </a:p>
          <a:p>
            <a:pPr marL="0" indent="0">
              <a:buFont typeface="Arial" panose="020B0604020202020204" pitchFamily="34" charset="0"/>
              <a:buNone/>
            </a:pPr>
            <a:r>
              <a:rPr lang="en-AU" sz="2400" dirty="0" smtClean="0"/>
              <a:t>We will test, and record:</a:t>
            </a:r>
            <a:endParaRPr lang="en-AU" sz="2400" dirty="0"/>
          </a:p>
          <a:p>
            <a:r>
              <a:rPr lang="en-AU" sz="2400" dirty="0"/>
              <a:t>Distance </a:t>
            </a:r>
            <a:r>
              <a:rPr lang="en-AU" sz="2400" dirty="0" smtClean="0"/>
              <a:t>plane travels </a:t>
            </a:r>
            <a:r>
              <a:rPr lang="en-AU" sz="2400" dirty="0"/>
              <a:t>before hitting the ground</a:t>
            </a:r>
          </a:p>
          <a:p>
            <a:r>
              <a:rPr lang="en-AU" sz="2400" dirty="0"/>
              <a:t>Amount of time </a:t>
            </a:r>
            <a:r>
              <a:rPr lang="en-AU" sz="2400" dirty="0" smtClean="0"/>
              <a:t>plane spends </a:t>
            </a:r>
            <a:r>
              <a:rPr lang="en-AU" sz="2400" dirty="0"/>
              <a:t>in the air</a:t>
            </a:r>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1559003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0" name="SUyqakRMrxo"/>
          <p:cNvPicPr>
            <a:picLocks noRot="1" noChangeAspect="1"/>
          </p:cNvPicPr>
          <p:nvPr>
            <a:videoFile r:link="rId1"/>
          </p:nvPr>
        </p:nvPicPr>
        <p:blipFill>
          <a:blip r:embed="rId4"/>
          <a:stretch>
            <a:fillRect/>
          </a:stretch>
        </p:blipFill>
        <p:spPr>
          <a:xfrm>
            <a:off x="1362075" y="619057"/>
            <a:ext cx="6473418" cy="4682778"/>
          </a:xfrm>
          <a:prstGeom prst="rect">
            <a:avLst/>
          </a:prstGeom>
        </p:spPr>
      </p:pic>
      <p:sp>
        <p:nvSpPr>
          <p:cNvPr id="2" name="TextBox 1"/>
          <p:cNvSpPr txBox="1"/>
          <p:nvPr/>
        </p:nvSpPr>
        <p:spPr>
          <a:xfrm>
            <a:off x="1874139" y="5425083"/>
            <a:ext cx="5565876" cy="646331"/>
          </a:xfrm>
          <a:prstGeom prst="rect">
            <a:avLst/>
          </a:prstGeom>
          <a:noFill/>
        </p:spPr>
        <p:txBody>
          <a:bodyPr wrap="square" rtlCol="0">
            <a:spAutoFit/>
          </a:bodyPr>
          <a:lstStyle/>
          <a:p>
            <a:r>
              <a:rPr lang="en-AU" dirty="0">
                <a:hlinkClick r:id="rId5"/>
              </a:rPr>
              <a:t>https://www.youtube.com/watch?v=SUyqakRMrxo</a:t>
            </a:r>
            <a:endParaRPr lang="en-AU" dirty="0"/>
          </a:p>
          <a:p>
            <a:endParaRPr lang="en-AU"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3" name="TextBox 2"/>
          <p:cNvSpPr txBox="1"/>
          <p:nvPr/>
        </p:nvSpPr>
        <p:spPr>
          <a:xfrm>
            <a:off x="1431357" y="5792057"/>
            <a:ext cx="6470489" cy="646331"/>
          </a:xfrm>
          <a:prstGeom prst="rect">
            <a:avLst/>
          </a:prstGeom>
          <a:noFill/>
        </p:spPr>
        <p:txBody>
          <a:bodyPr wrap="none" rtlCol="0">
            <a:spAutoFit/>
          </a:bodyPr>
          <a:lstStyle/>
          <a:p>
            <a:r>
              <a:rPr lang="en-AU" dirty="0" smtClean="0"/>
              <a:t>Paper </a:t>
            </a:r>
            <a:r>
              <a:rPr lang="en-AU" dirty="0"/>
              <a:t>Airplane World </a:t>
            </a:r>
            <a:r>
              <a:rPr lang="en-AU" dirty="0" smtClean="0"/>
              <a:t>Championship </a:t>
            </a:r>
            <a:r>
              <a:rPr lang="en-AU" dirty="0"/>
              <a:t>- Red Bull Paper Wings 2015</a:t>
            </a:r>
          </a:p>
          <a:p>
            <a:endParaRPr lang="en-AU" dirty="0"/>
          </a:p>
        </p:txBody>
      </p:sp>
    </p:spTree>
    <p:extLst>
      <p:ext uri="{BB962C8B-B14F-4D97-AF65-F5344CB8AC3E}">
        <p14:creationId xmlns:p14="http://schemas.microsoft.com/office/powerpoint/2010/main" val="3489141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2"/>
          <p:cNvSpPr txBox="1">
            <a:spLocks/>
          </p:cNvSpPr>
          <p:nvPr/>
        </p:nvSpPr>
        <p:spPr>
          <a:xfrm>
            <a:off x="962803" y="1759876"/>
            <a:ext cx="7325690" cy="29014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a:t>The </a:t>
            </a:r>
            <a:r>
              <a:rPr lang="en-AU" sz="2400" u="sng" dirty="0"/>
              <a:t>farthest flight</a:t>
            </a:r>
            <a:r>
              <a:rPr lang="en-AU" sz="2400" dirty="0"/>
              <a:t> by a paper aircraft is </a:t>
            </a:r>
            <a:r>
              <a:rPr lang="en-AU" sz="2400" b="1" u="sng" dirty="0"/>
              <a:t>69.14 </a:t>
            </a:r>
            <a:r>
              <a:rPr lang="en-AU" sz="2400" b="1" u="sng" dirty="0" smtClean="0"/>
              <a:t>metres</a:t>
            </a:r>
            <a:r>
              <a:rPr lang="en-AU" sz="2400" dirty="0"/>
              <a:t>!</a:t>
            </a:r>
            <a:r>
              <a:rPr lang="en-AU" sz="2400" dirty="0" smtClean="0"/>
              <a:t> </a:t>
            </a:r>
          </a:p>
          <a:p>
            <a:pPr marL="0" indent="0">
              <a:buNone/>
            </a:pPr>
            <a:r>
              <a:rPr lang="en-AU" sz="1800" i="1" dirty="0" smtClean="0"/>
              <a:t>Achieved </a:t>
            </a:r>
            <a:r>
              <a:rPr lang="en-AU" sz="1800" i="1" dirty="0"/>
              <a:t>by Joe </a:t>
            </a:r>
            <a:r>
              <a:rPr lang="en-AU" sz="1800" i="1" dirty="0" err="1"/>
              <a:t>Ayoob</a:t>
            </a:r>
            <a:r>
              <a:rPr lang="en-AU" sz="1800" i="1" dirty="0"/>
              <a:t> and aircraft designer John M. Collins (both USA) on 26 February 2012. The plane was constructed from a single sheet of uncut A4 paper. Joe </a:t>
            </a:r>
            <a:r>
              <a:rPr lang="en-AU" sz="1800" i="1" dirty="0" err="1"/>
              <a:t>Ayoob</a:t>
            </a:r>
            <a:r>
              <a:rPr lang="en-AU" sz="1800" i="1" dirty="0"/>
              <a:t> flew the aircraft designed by John M. </a:t>
            </a:r>
            <a:r>
              <a:rPr lang="en-AU" sz="1800" i="1" dirty="0" smtClean="0"/>
              <a:t>Collins.</a:t>
            </a:r>
          </a:p>
          <a:p>
            <a:pPr marL="0" indent="0">
              <a:buNone/>
            </a:pPr>
            <a:endParaRPr lang="en-AU" sz="1800" dirty="0" smtClean="0"/>
          </a:p>
          <a:p>
            <a:pPr marL="0" indent="0">
              <a:buNone/>
            </a:pPr>
            <a:r>
              <a:rPr lang="en-AU" sz="2400" dirty="0" smtClean="0"/>
              <a:t>The </a:t>
            </a:r>
            <a:r>
              <a:rPr lang="en-AU" sz="2400" u="sng" dirty="0"/>
              <a:t>longest time flying</a:t>
            </a:r>
            <a:r>
              <a:rPr lang="en-AU" sz="2400" dirty="0"/>
              <a:t> a paper aircraft is </a:t>
            </a:r>
            <a:r>
              <a:rPr lang="en-AU" sz="2400" b="1" u="sng" dirty="0"/>
              <a:t>29.2 </a:t>
            </a:r>
            <a:r>
              <a:rPr lang="en-AU" sz="2400" b="1" u="sng" dirty="0" smtClean="0"/>
              <a:t>seconds!</a:t>
            </a:r>
          </a:p>
          <a:p>
            <a:pPr marL="0" indent="0">
              <a:buNone/>
            </a:pPr>
            <a:r>
              <a:rPr lang="en-AU" sz="1800" i="1" dirty="0" smtClean="0"/>
              <a:t>Achieved </a:t>
            </a:r>
            <a:r>
              <a:rPr lang="en-AU" sz="1800" i="1" dirty="0"/>
              <a:t>by </a:t>
            </a:r>
            <a:r>
              <a:rPr lang="en-AU" sz="1800" i="1" dirty="0" err="1"/>
              <a:t>Takuo</a:t>
            </a:r>
            <a:r>
              <a:rPr lang="en-AU" sz="1800" i="1" dirty="0"/>
              <a:t> Toda (Japan), in Fukuyama City, Hiroshima, Japan, on 19 December 2010. </a:t>
            </a:r>
            <a:endParaRPr lang="en-AU" sz="2000" i="1" dirty="0" smtClean="0"/>
          </a:p>
          <a:p>
            <a:endParaRPr lang="en-AU" sz="2400" b="1" dirty="0"/>
          </a:p>
          <a:p>
            <a:pPr marL="0" indent="0">
              <a:buFont typeface="Arial" panose="020B0604020202020204" pitchFamily="34" charset="0"/>
              <a:buNone/>
            </a:pPr>
            <a:endParaRPr lang="en-AU" b="1" dirty="0"/>
          </a:p>
        </p:txBody>
      </p:sp>
      <p:sp>
        <p:nvSpPr>
          <p:cNvPr id="13" name="Title 1"/>
          <p:cNvSpPr txBox="1">
            <a:spLocks/>
          </p:cNvSpPr>
          <p:nvPr/>
        </p:nvSpPr>
        <p:spPr>
          <a:xfrm>
            <a:off x="1142557" y="647666"/>
            <a:ext cx="7372793" cy="1303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5400" b="1" dirty="0">
                <a:ln/>
                <a:solidFill>
                  <a:srgbClr val="0082C8"/>
                </a:solidFill>
                <a:latin typeface="+mn-lt"/>
                <a:ea typeface="+mn-ea"/>
                <a:cs typeface="+mn-cs"/>
              </a:rPr>
              <a:t>World Records to beat…</a:t>
            </a:r>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2" name="TextBox 1"/>
          <p:cNvSpPr txBox="1"/>
          <p:nvPr/>
        </p:nvSpPr>
        <p:spPr>
          <a:xfrm>
            <a:off x="287152" y="4848842"/>
            <a:ext cx="8676991" cy="923330"/>
          </a:xfrm>
          <a:prstGeom prst="rect">
            <a:avLst/>
          </a:prstGeom>
          <a:noFill/>
        </p:spPr>
        <p:txBody>
          <a:bodyPr wrap="none" rtlCol="0">
            <a:spAutoFit/>
          </a:bodyPr>
          <a:lstStyle/>
          <a:p>
            <a:r>
              <a:rPr lang="en-AU" dirty="0">
                <a:hlinkClick r:id="rId3"/>
              </a:rPr>
              <a:t>http://www.guinnessworldrecords.com/world-records/farthest-flight-by-a-paper-aircraft</a:t>
            </a:r>
            <a:endParaRPr lang="en-AU" dirty="0"/>
          </a:p>
          <a:p>
            <a:r>
              <a:rPr lang="en-AU" dirty="0">
                <a:hlinkClick r:id="rId4"/>
              </a:rPr>
              <a:t>http://www.guinnessworldrecords.com/world-records/longest-time-flying-a-paper-aircraft</a:t>
            </a:r>
            <a:endParaRPr lang="en-AU" dirty="0"/>
          </a:p>
          <a:p>
            <a:endParaRPr lang="en-AU" dirty="0"/>
          </a:p>
        </p:txBody>
      </p:sp>
    </p:spTree>
    <p:extLst>
      <p:ext uri="{BB962C8B-B14F-4D97-AF65-F5344CB8AC3E}">
        <p14:creationId xmlns:p14="http://schemas.microsoft.com/office/powerpoint/2010/main" val="2258064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2"/>
          <p:cNvSpPr txBox="1">
            <a:spLocks/>
          </p:cNvSpPr>
          <p:nvPr/>
        </p:nvSpPr>
        <p:spPr>
          <a:xfrm>
            <a:off x="768285" y="1361234"/>
            <a:ext cx="7325690" cy="29014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AU" sz="1800" dirty="0"/>
              <a:t>Paper planes must be made out of a single piece of A4 paper </a:t>
            </a:r>
            <a:r>
              <a:rPr lang="en-AU" sz="1800" dirty="0" smtClean="0"/>
              <a:t/>
            </a:r>
            <a:br>
              <a:rPr lang="en-AU" sz="1800" dirty="0" smtClean="0"/>
            </a:br>
            <a:r>
              <a:rPr lang="en-AU" sz="1800" dirty="0" smtClean="0"/>
              <a:t>(</a:t>
            </a:r>
            <a:r>
              <a:rPr lang="en-AU" sz="1800" dirty="0"/>
              <a:t>it may be cut with scissors).</a:t>
            </a:r>
          </a:p>
          <a:p>
            <a:pPr lvl="0"/>
            <a:r>
              <a:rPr lang="en-AU" sz="1800" dirty="0"/>
              <a:t>Paper clips may be used as weights if desired.</a:t>
            </a:r>
          </a:p>
          <a:p>
            <a:pPr lvl="0"/>
            <a:r>
              <a:rPr lang="en-AU" sz="1800" dirty="0"/>
              <a:t>Paper plane thrower must stand behind starting line.</a:t>
            </a:r>
          </a:p>
          <a:p>
            <a:pPr lvl="0"/>
            <a:r>
              <a:rPr lang="en-AU" sz="1800" dirty="0"/>
              <a:t>Distance measure will be taken from starting line to nose of the </a:t>
            </a:r>
            <a:r>
              <a:rPr lang="en-AU" sz="1800" dirty="0" smtClean="0"/>
              <a:t/>
            </a:r>
            <a:br>
              <a:rPr lang="en-AU" sz="1800" dirty="0" smtClean="0"/>
            </a:br>
            <a:r>
              <a:rPr lang="en-AU" sz="1800" dirty="0" smtClean="0"/>
              <a:t>plane </a:t>
            </a:r>
            <a:r>
              <a:rPr lang="en-AU" sz="1800" dirty="0"/>
              <a:t>when landed.</a:t>
            </a:r>
          </a:p>
          <a:p>
            <a:pPr lvl="0"/>
            <a:r>
              <a:rPr lang="en-AU" sz="1800" dirty="0"/>
              <a:t>Time aloft measurement is timed from the moment the plane leaves </a:t>
            </a:r>
            <a:r>
              <a:rPr lang="en-AU" sz="1800" dirty="0" smtClean="0"/>
              <a:t/>
            </a:r>
            <a:br>
              <a:rPr lang="en-AU" sz="1800" dirty="0" smtClean="0"/>
            </a:br>
            <a:r>
              <a:rPr lang="en-AU" sz="1800" dirty="0" smtClean="0"/>
              <a:t>the </a:t>
            </a:r>
            <a:r>
              <a:rPr lang="en-AU" sz="1800" dirty="0"/>
              <a:t>throwers hand to the moment any part of the plane touches the ground or other object.</a:t>
            </a:r>
          </a:p>
          <a:p>
            <a:pPr lvl="0"/>
            <a:r>
              <a:rPr lang="en-AU" sz="1800" dirty="0"/>
              <a:t>Thrower is given a maximum of three attempts. The best attempt will </a:t>
            </a:r>
            <a:r>
              <a:rPr lang="en-AU" sz="1800" dirty="0" smtClean="0"/>
              <a:t/>
            </a:r>
            <a:br>
              <a:rPr lang="en-AU" sz="1800" dirty="0" smtClean="0"/>
            </a:br>
            <a:r>
              <a:rPr lang="en-AU" sz="1800" dirty="0" smtClean="0"/>
              <a:t>be </a:t>
            </a:r>
            <a:r>
              <a:rPr lang="en-AU" sz="1800" dirty="0"/>
              <a:t>taken as the score.</a:t>
            </a:r>
          </a:p>
          <a:p>
            <a:pPr lvl="0"/>
            <a:r>
              <a:rPr lang="en-AU" sz="1800" dirty="0"/>
              <a:t>Participants can construct a single plane for both tests OR two separate planes, one dedicated to each test. A maximum of two planes will be </a:t>
            </a:r>
            <a:r>
              <a:rPr lang="en-AU" sz="1800" dirty="0" smtClean="0"/>
              <a:t/>
            </a:r>
            <a:br>
              <a:rPr lang="en-AU" sz="1800" dirty="0" smtClean="0"/>
            </a:br>
            <a:r>
              <a:rPr lang="en-AU" sz="1800" dirty="0" smtClean="0"/>
              <a:t>used </a:t>
            </a:r>
            <a:r>
              <a:rPr lang="en-AU" sz="1800" dirty="0"/>
              <a:t>in testing for each </a:t>
            </a:r>
            <a:r>
              <a:rPr lang="en-AU" sz="1800" dirty="0" smtClean="0"/>
              <a:t>participant / group.</a:t>
            </a:r>
            <a:endParaRPr lang="en-AU" sz="1800" dirty="0"/>
          </a:p>
          <a:p>
            <a:r>
              <a:rPr lang="en-AU" sz="1800" dirty="0"/>
              <a:t>Final point score will be </a:t>
            </a:r>
            <a:r>
              <a:rPr lang="en-AU" sz="1800" dirty="0" smtClean="0"/>
              <a:t>the </a:t>
            </a:r>
            <a:r>
              <a:rPr lang="en-AU" sz="1800" dirty="0"/>
              <a:t>best distance plus </a:t>
            </a:r>
            <a:r>
              <a:rPr lang="en-AU" sz="1800" dirty="0" smtClean="0"/>
              <a:t>the </a:t>
            </a:r>
            <a:r>
              <a:rPr lang="en-AU" sz="1800" dirty="0"/>
              <a:t>best </a:t>
            </a:r>
            <a:r>
              <a:rPr lang="en-AU" sz="1800" dirty="0" smtClean="0"/>
              <a:t>time for each participant / group.</a:t>
            </a:r>
            <a:endParaRPr lang="en-AU" sz="1800" dirty="0"/>
          </a:p>
          <a:p>
            <a:pPr lvl="0"/>
            <a:endParaRPr lang="en-AU" sz="1800" dirty="0"/>
          </a:p>
          <a:p>
            <a:pPr marL="0" indent="0">
              <a:buFont typeface="Arial" panose="020B0604020202020204" pitchFamily="34" charset="0"/>
              <a:buNone/>
            </a:pPr>
            <a:endParaRPr lang="en-AU" b="1" dirty="0"/>
          </a:p>
        </p:txBody>
      </p:sp>
      <p:sp>
        <p:nvSpPr>
          <p:cNvPr id="13" name="Title 1"/>
          <p:cNvSpPr txBox="1">
            <a:spLocks/>
          </p:cNvSpPr>
          <p:nvPr/>
        </p:nvSpPr>
        <p:spPr>
          <a:xfrm>
            <a:off x="876300" y="545358"/>
            <a:ext cx="8126034" cy="1303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5400" b="1" dirty="0">
                <a:ln/>
                <a:solidFill>
                  <a:srgbClr val="0082C8"/>
                </a:solidFill>
                <a:latin typeface="+mn-lt"/>
                <a:ea typeface="+mn-ea"/>
                <a:cs typeface="+mn-cs"/>
              </a:rPr>
              <a:t>Aeroplane Challenge Rules</a:t>
            </a:r>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768600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3"/>
          <a:stretch>
            <a:fillRect/>
          </a:stretch>
        </p:blipFill>
        <p:spPr>
          <a:xfrm>
            <a:off x="749180" y="787551"/>
            <a:ext cx="7753885" cy="5114377"/>
          </a:xfrm>
          <a:prstGeom prst="rect">
            <a:avLst/>
          </a:prstGeom>
        </p:spPr>
      </p:pic>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3560898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600536" y="818823"/>
            <a:ext cx="8020227" cy="13258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8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ea typeface="+mn-ea"/>
                <a:cs typeface="+mn-cs"/>
              </a:rPr>
              <a:t>Welcome!</a:t>
            </a:r>
          </a:p>
        </p:txBody>
      </p:sp>
      <p:sp>
        <p:nvSpPr>
          <p:cNvPr id="2" name="TextBox 1"/>
          <p:cNvSpPr txBox="1"/>
          <p:nvPr/>
        </p:nvSpPr>
        <p:spPr>
          <a:xfrm>
            <a:off x="354309" y="6313747"/>
            <a:ext cx="5057167" cy="230832"/>
          </a:xfrm>
          <a:prstGeom prst="rect">
            <a:avLst/>
          </a:prstGeom>
          <a:noFill/>
        </p:spPr>
        <p:txBody>
          <a:bodyPr wrap="square" rtlCol="0">
            <a:spAutoFit/>
          </a:bodyPr>
          <a:lstStyle/>
          <a:p>
            <a:r>
              <a:rPr lang="en-AU" sz="900" i="1" dirty="0"/>
              <a:t>Image Source: </a:t>
            </a:r>
            <a:r>
              <a:rPr lang="en-AU" sz="900" dirty="0"/>
              <a:t>http://www.pixabay.com</a:t>
            </a:r>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359" y="2425849"/>
            <a:ext cx="3328074" cy="2999016"/>
          </a:xfrm>
          <a:prstGeom prst="rect">
            <a:avLst/>
          </a:prstGeom>
        </p:spPr>
      </p:pic>
      <p:sp>
        <p:nvSpPr>
          <p:cNvPr id="4" name="Oval Callout 3"/>
          <p:cNvSpPr/>
          <p:nvPr/>
        </p:nvSpPr>
        <p:spPr>
          <a:xfrm>
            <a:off x="6917301" y="2411194"/>
            <a:ext cx="1797520" cy="1034043"/>
          </a:xfrm>
          <a:prstGeom prst="wedgeEllipseCallout">
            <a:avLst>
              <a:gd name="adj1" fmla="val -85452"/>
              <a:gd name="adj2" fmla="val 325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Cloud Callout 5"/>
          <p:cNvSpPr/>
          <p:nvPr/>
        </p:nvSpPr>
        <p:spPr>
          <a:xfrm>
            <a:off x="391162" y="2589075"/>
            <a:ext cx="1727780" cy="1289395"/>
          </a:xfrm>
          <a:prstGeom prst="cloudCallout">
            <a:avLst>
              <a:gd name="adj1" fmla="val 111016"/>
              <a:gd name="adj2" fmla="val -1371"/>
            </a:avLst>
          </a:prstGeom>
          <a:solidFill>
            <a:srgbClr val="FFD1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7040872" y="2589075"/>
            <a:ext cx="1703462" cy="646331"/>
          </a:xfrm>
          <a:prstGeom prst="rect">
            <a:avLst/>
          </a:prstGeom>
          <a:noFill/>
        </p:spPr>
        <p:txBody>
          <a:bodyPr wrap="square" rtlCol="0">
            <a:spAutoFit/>
          </a:bodyPr>
          <a:lstStyle/>
          <a:p>
            <a:pPr algn="ctr"/>
            <a:r>
              <a:rPr lang="en-AU" b="1" dirty="0" smtClean="0">
                <a:solidFill>
                  <a:schemeClr val="bg1"/>
                </a:solidFill>
              </a:rPr>
              <a:t>Hello! Great to meet you!</a:t>
            </a:r>
            <a:endParaRPr lang="en-AU" b="1" dirty="0">
              <a:solidFill>
                <a:schemeClr val="bg1"/>
              </a:solidFill>
            </a:endParaRPr>
          </a:p>
        </p:txBody>
      </p:sp>
      <p:sp>
        <p:nvSpPr>
          <p:cNvPr id="17" name="TextBox 16"/>
          <p:cNvSpPr txBox="1"/>
          <p:nvPr/>
        </p:nvSpPr>
        <p:spPr>
          <a:xfrm>
            <a:off x="391162" y="2842482"/>
            <a:ext cx="1703462" cy="646331"/>
          </a:xfrm>
          <a:prstGeom prst="rect">
            <a:avLst/>
          </a:prstGeom>
          <a:noFill/>
        </p:spPr>
        <p:txBody>
          <a:bodyPr wrap="square" rtlCol="0">
            <a:spAutoFit/>
          </a:bodyPr>
          <a:lstStyle/>
          <a:p>
            <a:pPr algn="ctr"/>
            <a:r>
              <a:rPr lang="en-AU" b="1" dirty="0" smtClean="0">
                <a:solidFill>
                  <a:schemeClr val="accent5"/>
                </a:solidFill>
              </a:rPr>
              <a:t>This is going </a:t>
            </a:r>
            <a:br>
              <a:rPr lang="en-AU" b="1" dirty="0" smtClean="0">
                <a:solidFill>
                  <a:schemeClr val="accent5"/>
                </a:solidFill>
              </a:rPr>
            </a:br>
            <a:r>
              <a:rPr lang="en-AU" b="1" dirty="0" smtClean="0">
                <a:solidFill>
                  <a:schemeClr val="accent5"/>
                </a:solidFill>
              </a:rPr>
              <a:t>to be fun!</a:t>
            </a:r>
            <a:endParaRPr lang="en-AU" b="1" dirty="0">
              <a:solidFill>
                <a:schemeClr val="accent5"/>
              </a:solidFill>
            </a:endParaRPr>
          </a:p>
        </p:txBody>
      </p:sp>
    </p:spTree>
    <p:extLst>
      <p:ext uri="{BB962C8B-B14F-4D97-AF65-F5344CB8AC3E}">
        <p14:creationId xmlns:p14="http://schemas.microsoft.com/office/powerpoint/2010/main" val="2301706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3"/>
          <a:stretch>
            <a:fillRect/>
          </a:stretch>
        </p:blipFill>
        <p:spPr>
          <a:xfrm>
            <a:off x="1073898" y="894401"/>
            <a:ext cx="7429167" cy="4648085"/>
          </a:xfrm>
          <a:prstGeom prst="rect">
            <a:avLst/>
          </a:prstGeom>
        </p:spPr>
      </p:pic>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806902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3"/>
          <a:stretch>
            <a:fillRect/>
          </a:stretch>
        </p:blipFill>
        <p:spPr>
          <a:xfrm>
            <a:off x="962803" y="977462"/>
            <a:ext cx="7584503" cy="4636423"/>
          </a:xfrm>
          <a:prstGeom prst="rect">
            <a:avLst/>
          </a:prstGeom>
        </p:spPr>
      </p:pic>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1216102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3"/>
          <a:stretch>
            <a:fillRect/>
          </a:stretch>
        </p:blipFill>
        <p:spPr>
          <a:xfrm>
            <a:off x="768285" y="731903"/>
            <a:ext cx="7955689" cy="4972306"/>
          </a:xfrm>
          <a:prstGeom prst="rect">
            <a:avLst/>
          </a:prstGeom>
        </p:spPr>
      </p:pic>
      <p:sp>
        <p:nvSpPr>
          <p:cNvPr id="14" name="Rectangle 13"/>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46857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3"/>
          <a:stretch>
            <a:fillRect/>
          </a:stretch>
        </p:blipFill>
        <p:spPr>
          <a:xfrm>
            <a:off x="768285" y="818892"/>
            <a:ext cx="7999700" cy="4902542"/>
          </a:xfrm>
          <a:prstGeom prst="rect">
            <a:avLst/>
          </a:prstGeom>
        </p:spPr>
      </p:pic>
      <p:sp>
        <p:nvSpPr>
          <p:cNvPr id="14" name="Rectangle 13"/>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2474609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3"/>
          <a:stretch>
            <a:fillRect/>
          </a:stretch>
        </p:blipFill>
        <p:spPr>
          <a:xfrm>
            <a:off x="768285" y="947241"/>
            <a:ext cx="7893018" cy="4696865"/>
          </a:xfrm>
          <a:prstGeom prst="rect">
            <a:avLst/>
          </a:prstGeom>
        </p:spPr>
      </p:pic>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47929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3"/>
          <a:stretch>
            <a:fillRect/>
          </a:stretch>
        </p:blipFill>
        <p:spPr>
          <a:xfrm>
            <a:off x="833669" y="709301"/>
            <a:ext cx="7583939" cy="5188683"/>
          </a:xfrm>
          <a:prstGeom prst="rect">
            <a:avLst/>
          </a:prstGeom>
        </p:spPr>
      </p:pic>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776724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p:cNvPicPr>
            <a:picLocks noChangeAspect="1"/>
          </p:cNvPicPr>
          <p:nvPr/>
        </p:nvPicPr>
        <p:blipFill>
          <a:blip r:embed="rId3"/>
          <a:stretch>
            <a:fillRect/>
          </a:stretch>
        </p:blipFill>
        <p:spPr>
          <a:xfrm>
            <a:off x="1199965" y="645561"/>
            <a:ext cx="7303100" cy="5216500"/>
          </a:xfrm>
          <a:prstGeom prst="rect">
            <a:avLst/>
          </a:prstGeom>
        </p:spPr>
      </p:pic>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1820181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2313480" y="514727"/>
            <a:ext cx="4417908" cy="1303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5400" dirty="0"/>
              <a:t>References</a:t>
            </a:r>
          </a:p>
        </p:txBody>
      </p:sp>
      <p:sp>
        <p:nvSpPr>
          <p:cNvPr id="14" name="Content Placeholder 2"/>
          <p:cNvSpPr txBox="1">
            <a:spLocks/>
          </p:cNvSpPr>
          <p:nvPr/>
        </p:nvSpPr>
        <p:spPr>
          <a:xfrm>
            <a:off x="768285" y="1294226"/>
            <a:ext cx="8137590" cy="29014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AU" sz="1800" b="1" dirty="0"/>
              <a:t>Plane designs:</a:t>
            </a:r>
          </a:p>
          <a:p>
            <a:pPr marL="276225" indent="0">
              <a:spcBef>
                <a:spcPts val="0"/>
              </a:spcBef>
              <a:buNone/>
            </a:pPr>
            <a:r>
              <a:rPr lang="en-AU" sz="1800" dirty="0">
                <a:hlinkClick r:id="rId3"/>
              </a:rPr>
              <a:t>http://</a:t>
            </a:r>
            <a:r>
              <a:rPr lang="en-AU" sz="1800" dirty="0" smtClean="0">
                <a:hlinkClick r:id="rId3"/>
              </a:rPr>
              <a:t>www.funpaperairplanes.com/plane_downloads-eu.html</a:t>
            </a:r>
            <a:endParaRPr lang="en-AU" sz="1800" dirty="0" smtClean="0"/>
          </a:p>
          <a:p>
            <a:pPr marL="276225" indent="0">
              <a:spcBef>
                <a:spcPts val="0"/>
              </a:spcBef>
              <a:buNone/>
            </a:pPr>
            <a:endParaRPr lang="en-AU" sz="1800" dirty="0"/>
          </a:p>
          <a:p>
            <a:pPr>
              <a:spcBef>
                <a:spcPts val="0"/>
              </a:spcBef>
            </a:pPr>
            <a:r>
              <a:rPr lang="en-AU" sz="1800" b="1" dirty="0"/>
              <a:t>Paper Wings Competition Video:</a:t>
            </a:r>
          </a:p>
          <a:p>
            <a:pPr marL="276225" indent="0">
              <a:spcBef>
                <a:spcPts val="0"/>
              </a:spcBef>
              <a:buNone/>
            </a:pPr>
            <a:r>
              <a:rPr lang="en-AU" sz="1800" dirty="0">
                <a:hlinkClick r:id="rId4"/>
              </a:rPr>
              <a:t>https://</a:t>
            </a:r>
            <a:r>
              <a:rPr lang="en-AU" sz="1800" dirty="0" smtClean="0">
                <a:hlinkClick r:id="rId4"/>
              </a:rPr>
              <a:t>www.youtube.com/watch?v=SUyqakRMrxo</a:t>
            </a:r>
            <a:endParaRPr lang="en-AU" sz="1800" dirty="0" smtClean="0"/>
          </a:p>
          <a:p>
            <a:pPr marL="276225" indent="0">
              <a:spcBef>
                <a:spcPts val="0"/>
              </a:spcBef>
              <a:buNone/>
            </a:pPr>
            <a:endParaRPr lang="en-AU" sz="1800" dirty="0"/>
          </a:p>
          <a:p>
            <a:pPr>
              <a:spcBef>
                <a:spcPts val="0"/>
              </a:spcBef>
            </a:pPr>
            <a:r>
              <a:rPr lang="en-AU" sz="1800" b="1" dirty="0"/>
              <a:t>Guinness World Records:</a:t>
            </a:r>
          </a:p>
          <a:p>
            <a:pPr marL="276225" indent="0">
              <a:spcBef>
                <a:spcPts val="0"/>
              </a:spcBef>
              <a:buNone/>
            </a:pPr>
            <a:r>
              <a:rPr lang="en-AU" sz="1800" dirty="0">
                <a:hlinkClick r:id="rId5"/>
              </a:rPr>
              <a:t>http://www.guinnessworldrecords.com/world-records/farthest-flight-by-a-paper-aircraft</a:t>
            </a:r>
            <a:endParaRPr lang="en-AU" sz="1800" dirty="0"/>
          </a:p>
          <a:p>
            <a:pPr marL="276225" indent="0">
              <a:spcBef>
                <a:spcPts val="0"/>
              </a:spcBef>
              <a:buNone/>
            </a:pPr>
            <a:r>
              <a:rPr lang="en-AU" sz="1800" dirty="0">
                <a:hlinkClick r:id="rId6"/>
              </a:rPr>
              <a:t>http://</a:t>
            </a:r>
            <a:r>
              <a:rPr lang="en-AU" sz="1800" dirty="0" smtClean="0">
                <a:hlinkClick r:id="rId6"/>
              </a:rPr>
              <a:t>www.guinnessworldrecords.com/world-records/longest-time-flying-a-paper-aircraft</a:t>
            </a:r>
            <a:endParaRPr lang="en-AU" sz="1800" dirty="0" smtClean="0"/>
          </a:p>
          <a:p>
            <a:pPr marL="276225" indent="0">
              <a:spcBef>
                <a:spcPts val="0"/>
              </a:spcBef>
              <a:buNone/>
            </a:pPr>
            <a:endParaRPr lang="en-AU" sz="1800" dirty="0" smtClean="0"/>
          </a:p>
          <a:p>
            <a:pPr>
              <a:spcBef>
                <a:spcPts val="0"/>
              </a:spcBef>
            </a:pPr>
            <a:r>
              <a:rPr lang="en-AU" sz="1800" b="1" dirty="0"/>
              <a:t>Aerodynamics:</a:t>
            </a:r>
          </a:p>
          <a:p>
            <a:pPr marL="276225" indent="0">
              <a:spcBef>
                <a:spcPts val="0"/>
              </a:spcBef>
              <a:buNone/>
            </a:pPr>
            <a:r>
              <a:rPr lang="en-AU" sz="1800" i="1" dirty="0">
                <a:hlinkClick r:id="rId7"/>
              </a:rPr>
              <a:t>http://www.nasa.gov/audience/forstudents/5-8/features/nasa-knows/what-is-aerodynamics-58.html</a:t>
            </a:r>
            <a:endParaRPr lang="en-AU" sz="1800" i="1" dirty="0"/>
          </a:p>
          <a:p>
            <a:pPr marL="276225" indent="0">
              <a:spcBef>
                <a:spcPts val="0"/>
              </a:spcBef>
              <a:buNone/>
            </a:pPr>
            <a:r>
              <a:rPr lang="en-AU" sz="1800" i="1" dirty="0">
                <a:hlinkClick r:id="rId8"/>
              </a:rPr>
              <a:t>http://www.aviation-for-kids.com/Lift.html</a:t>
            </a:r>
            <a:endParaRPr lang="en-AU" sz="1800" i="1" dirty="0"/>
          </a:p>
          <a:p>
            <a:pPr>
              <a:spcBef>
                <a:spcPts val="0"/>
              </a:spcBef>
            </a:pPr>
            <a:endParaRPr lang="en-AU" sz="1800" dirty="0"/>
          </a:p>
          <a:p>
            <a:pPr>
              <a:spcBef>
                <a:spcPts val="0"/>
              </a:spcBef>
            </a:pPr>
            <a:r>
              <a:rPr lang="en-AU" sz="1800" b="1" dirty="0"/>
              <a:t>Scientific Method:</a:t>
            </a:r>
          </a:p>
          <a:p>
            <a:pPr marL="276225" indent="0">
              <a:spcBef>
                <a:spcPts val="0"/>
              </a:spcBef>
              <a:buNone/>
            </a:pPr>
            <a:r>
              <a:rPr lang="en-AU" sz="1800" i="1" dirty="0">
                <a:hlinkClick r:id="rId9"/>
              </a:rPr>
              <a:t>http://www.sciencemadesimple.com/scientific_method.html</a:t>
            </a:r>
            <a:endParaRPr lang="en-AU" sz="1800" i="1" dirty="0"/>
          </a:p>
          <a:p>
            <a:pPr marL="276225" indent="0">
              <a:spcBef>
                <a:spcPts val="0"/>
              </a:spcBef>
              <a:buNone/>
            </a:pPr>
            <a:endParaRPr lang="en-AU" sz="1800" dirty="0"/>
          </a:p>
          <a:p>
            <a:pPr marL="0" indent="0">
              <a:spcBef>
                <a:spcPts val="0"/>
              </a:spcBef>
              <a:buNone/>
            </a:pPr>
            <a:endParaRPr lang="en-AU" sz="1800" dirty="0"/>
          </a:p>
          <a:p>
            <a:pPr marL="0" indent="0">
              <a:spcBef>
                <a:spcPts val="0"/>
              </a:spcBef>
              <a:buNone/>
            </a:pPr>
            <a:endParaRPr lang="en-AU" sz="1800"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3842300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2" descr="http://4.bp.blogspot.com/-YMPg5wW7FaI/TzKYROvd7JI/AAAAAAAACrQ/z1Tr6ODmmy8/s1600/GraemeObreePubD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310" y="2286259"/>
            <a:ext cx="2746245" cy="35759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0466" y="6327806"/>
            <a:ext cx="5057167" cy="230832"/>
          </a:xfrm>
          <a:prstGeom prst="rect">
            <a:avLst/>
          </a:prstGeom>
          <a:noFill/>
        </p:spPr>
        <p:txBody>
          <a:bodyPr wrap="square" rtlCol="0">
            <a:spAutoFit/>
          </a:bodyPr>
          <a:lstStyle/>
          <a:p>
            <a:r>
              <a:rPr lang="en-AU" sz="900" i="1" dirty="0"/>
              <a:t>Image Source: </a:t>
            </a:r>
            <a:r>
              <a:rPr lang="en-AU" sz="900" dirty="0"/>
              <a:t>http://www.danielyeow.com/2014/sochi-special-speed-suits/#fancybox/2/</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85" y="2744617"/>
            <a:ext cx="3626425" cy="2487729"/>
          </a:xfrm>
          <a:prstGeom prst="rect">
            <a:avLst/>
          </a:prstGeom>
        </p:spPr>
      </p:pic>
      <p:sp>
        <p:nvSpPr>
          <p:cNvPr id="13" name="TextBox 12"/>
          <p:cNvSpPr txBox="1"/>
          <p:nvPr/>
        </p:nvSpPr>
        <p:spPr>
          <a:xfrm>
            <a:off x="1050585" y="2065735"/>
            <a:ext cx="7158155" cy="400110"/>
          </a:xfrm>
          <a:prstGeom prst="rect">
            <a:avLst/>
          </a:prstGeom>
          <a:noFill/>
        </p:spPr>
        <p:txBody>
          <a:bodyPr wrap="square" rtlCol="0">
            <a:spAutoFit/>
          </a:bodyPr>
          <a:lstStyle/>
          <a:p>
            <a:r>
              <a:rPr lang="en-AU" sz="2000" dirty="0"/>
              <a:t>Aerodynamic shapes</a:t>
            </a:r>
          </a:p>
        </p:txBody>
      </p:sp>
      <p:cxnSp>
        <p:nvCxnSpPr>
          <p:cNvPr id="15" name="Straight Arrow Connector 14"/>
          <p:cNvCxnSpPr/>
          <p:nvPr/>
        </p:nvCxnSpPr>
        <p:spPr>
          <a:xfrm>
            <a:off x="3366655" y="2286259"/>
            <a:ext cx="2256478" cy="34273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332861" y="2266637"/>
            <a:ext cx="33794" cy="5613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4" name="Title 1"/>
          <p:cNvSpPr txBox="1">
            <a:spLocks/>
          </p:cNvSpPr>
          <p:nvPr/>
        </p:nvSpPr>
        <p:spPr>
          <a:xfrm>
            <a:off x="599090" y="528276"/>
            <a:ext cx="8370333" cy="7774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dirty="0">
                <a:latin typeface="+mn-lt"/>
              </a:rPr>
              <a:t>Ever wondered </a:t>
            </a:r>
            <a:r>
              <a:rPr lang="en-AU" sz="5400" dirty="0" smtClean="0">
                <a:latin typeface="+mn-lt"/>
              </a:rPr>
              <a:t>why… </a:t>
            </a:r>
          </a:p>
          <a:p>
            <a:pPr algn="ctr"/>
            <a:r>
              <a:rPr lang="en-AU" sz="4000" dirty="0" smtClean="0">
                <a:latin typeface="+mn-lt"/>
              </a:rPr>
              <a:t>athletes </a:t>
            </a:r>
            <a:r>
              <a:rPr lang="en-AU" sz="4000" dirty="0">
                <a:latin typeface="+mn-lt"/>
              </a:rPr>
              <a:t>wear special </a:t>
            </a:r>
            <a:r>
              <a:rPr lang="en-AU" sz="4000" dirty="0" smtClean="0">
                <a:latin typeface="+mn-lt"/>
              </a:rPr>
              <a:t>clothing? </a:t>
            </a:r>
            <a:endParaRPr lang="en-AU" sz="4000" dirty="0">
              <a:latin typeface="+mn-lt"/>
            </a:endParaRPr>
          </a:p>
        </p:txBody>
      </p:sp>
    </p:spTree>
    <p:extLst>
      <p:ext uri="{BB962C8B-B14F-4D97-AF65-F5344CB8AC3E}">
        <p14:creationId xmlns:p14="http://schemas.microsoft.com/office/powerpoint/2010/main" val="2194090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600536" y="2151748"/>
            <a:ext cx="8020227" cy="13258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b="1" dirty="0" smtClean="0"/>
              <a:t>What do we already </a:t>
            </a:r>
            <a:br>
              <a:rPr lang="en-AU" sz="5400" b="1" dirty="0" smtClean="0"/>
            </a:br>
            <a:r>
              <a:rPr lang="en-AU" sz="5400" b="1" dirty="0" smtClean="0"/>
              <a:t>know about </a:t>
            </a:r>
            <a:r>
              <a:rPr lang="en-AU"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ea typeface="+mn-ea"/>
                <a:cs typeface="+mn-cs"/>
              </a:rPr>
              <a:t>AIR</a:t>
            </a:r>
            <a:r>
              <a:rPr lang="en-AU" sz="5400" b="1" dirty="0" smtClean="0"/>
              <a:t>?</a:t>
            </a:r>
            <a:endParaRPr lang="en-AU" sz="5400" b="1" dirty="0"/>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20" name="Picture 19"/>
          <p:cNvPicPr/>
          <p:nvPr/>
        </p:nvPicPr>
        <p:blipFill>
          <a:blip r:embed="rId3">
            <a:extLst>
              <a:ext uri="{28A0092B-C50C-407E-A947-70E740481C1C}">
                <a14:useLocalDpi xmlns:a14="http://schemas.microsoft.com/office/drawing/2010/main" val="0"/>
              </a:ext>
            </a:extLst>
          </a:blip>
          <a:stretch>
            <a:fillRect/>
          </a:stretch>
        </p:blipFill>
        <p:spPr>
          <a:xfrm>
            <a:off x="7816061" y="1380567"/>
            <a:ext cx="927100" cy="3479800"/>
          </a:xfrm>
          <a:prstGeom prst="rect">
            <a:avLst/>
          </a:prstGeom>
        </p:spPr>
      </p:pic>
      <p:pic>
        <p:nvPicPr>
          <p:cNvPr id="21" name="Picture 20"/>
          <p:cNvPicPr/>
          <p:nvPr/>
        </p:nvPicPr>
        <p:blipFill>
          <a:blip r:embed="rId4"/>
          <a:stretch>
            <a:fillRect/>
          </a:stretch>
        </p:blipFill>
        <p:spPr>
          <a:xfrm rot="930195">
            <a:off x="568560" y="4080910"/>
            <a:ext cx="3422015" cy="2113280"/>
          </a:xfrm>
          <a:prstGeom prst="rect">
            <a:avLst/>
          </a:prstGeom>
        </p:spPr>
      </p:pic>
    </p:spTree>
    <p:extLst>
      <p:ext uri="{BB962C8B-B14F-4D97-AF65-F5344CB8AC3E}">
        <p14:creationId xmlns:p14="http://schemas.microsoft.com/office/powerpoint/2010/main" val="805049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ounded Rectangle 7"/>
          <p:cNvSpPr/>
          <p:nvPr/>
        </p:nvSpPr>
        <p:spPr>
          <a:xfrm>
            <a:off x="4060432" y="4206401"/>
            <a:ext cx="1740795" cy="64598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ounded Rectangle 12"/>
          <p:cNvSpPr/>
          <p:nvPr/>
        </p:nvSpPr>
        <p:spPr>
          <a:xfrm>
            <a:off x="4036822" y="3422594"/>
            <a:ext cx="1740795" cy="64598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le 13"/>
          <p:cNvSpPr/>
          <p:nvPr/>
        </p:nvSpPr>
        <p:spPr>
          <a:xfrm>
            <a:off x="4060431" y="2653564"/>
            <a:ext cx="1740795" cy="64598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ounded Rectangle 14"/>
          <p:cNvSpPr/>
          <p:nvPr/>
        </p:nvSpPr>
        <p:spPr>
          <a:xfrm>
            <a:off x="4047551" y="1855157"/>
            <a:ext cx="1740795" cy="64598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ounded Rectangle 15"/>
          <p:cNvSpPr/>
          <p:nvPr/>
        </p:nvSpPr>
        <p:spPr>
          <a:xfrm>
            <a:off x="4060430" y="4983754"/>
            <a:ext cx="1740795" cy="10844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ounded Rectangle 16"/>
          <p:cNvSpPr/>
          <p:nvPr/>
        </p:nvSpPr>
        <p:spPr>
          <a:xfrm>
            <a:off x="4060432" y="1071350"/>
            <a:ext cx="1740795" cy="64598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ounded Rectangle 17"/>
          <p:cNvSpPr/>
          <p:nvPr/>
        </p:nvSpPr>
        <p:spPr>
          <a:xfrm>
            <a:off x="4060430" y="301797"/>
            <a:ext cx="1740795" cy="6459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p:nvSpPr>
        <p:spPr>
          <a:xfrm>
            <a:off x="4177413" y="293868"/>
            <a:ext cx="1600204" cy="646331"/>
          </a:xfrm>
          <a:prstGeom prst="rect">
            <a:avLst/>
          </a:prstGeom>
          <a:noFill/>
        </p:spPr>
        <p:txBody>
          <a:bodyPr wrap="square" rtlCol="0">
            <a:spAutoFit/>
          </a:bodyPr>
          <a:lstStyle/>
          <a:p>
            <a:pPr algn="ctr"/>
            <a:r>
              <a:rPr lang="en-AU" dirty="0">
                <a:latin typeface="Berlin Sans FB Demi" panose="020E0802020502020306" pitchFamily="34" charset="0"/>
              </a:rPr>
              <a:t>Make Observations</a:t>
            </a:r>
          </a:p>
        </p:txBody>
      </p:sp>
      <p:sp>
        <p:nvSpPr>
          <p:cNvPr id="20" name="TextBox 19"/>
          <p:cNvSpPr txBox="1"/>
          <p:nvPr/>
        </p:nvSpPr>
        <p:spPr>
          <a:xfrm>
            <a:off x="4091556" y="1231617"/>
            <a:ext cx="1770845" cy="369332"/>
          </a:xfrm>
          <a:prstGeom prst="rect">
            <a:avLst/>
          </a:prstGeom>
          <a:noFill/>
        </p:spPr>
        <p:txBody>
          <a:bodyPr wrap="square" rtlCol="0">
            <a:spAutoFit/>
          </a:bodyPr>
          <a:lstStyle/>
          <a:p>
            <a:r>
              <a:rPr lang="en-AU" dirty="0">
                <a:latin typeface="Berlin Sans FB Demi" panose="020E0802020502020306" pitchFamily="34" charset="0"/>
              </a:rPr>
              <a:t>Ask a Question</a:t>
            </a:r>
          </a:p>
        </p:txBody>
      </p:sp>
      <p:sp>
        <p:nvSpPr>
          <p:cNvPr id="21" name="TextBox 20"/>
          <p:cNvSpPr txBox="1"/>
          <p:nvPr/>
        </p:nvSpPr>
        <p:spPr>
          <a:xfrm>
            <a:off x="4175269" y="1827241"/>
            <a:ext cx="1463900" cy="646331"/>
          </a:xfrm>
          <a:prstGeom prst="rect">
            <a:avLst/>
          </a:prstGeom>
          <a:noFill/>
        </p:spPr>
        <p:txBody>
          <a:bodyPr wrap="square" rtlCol="0">
            <a:spAutoFit/>
          </a:bodyPr>
          <a:lstStyle/>
          <a:p>
            <a:pPr algn="ctr"/>
            <a:r>
              <a:rPr lang="en-AU" dirty="0">
                <a:latin typeface="Berlin Sans FB Demi" panose="020E0802020502020306" pitchFamily="34" charset="0"/>
              </a:rPr>
              <a:t>Make a </a:t>
            </a:r>
          </a:p>
          <a:p>
            <a:pPr algn="ctr"/>
            <a:r>
              <a:rPr lang="en-AU" dirty="0">
                <a:latin typeface="Berlin Sans FB Demi" panose="020E0802020502020306" pitchFamily="34" charset="0"/>
              </a:rPr>
              <a:t>Hypothesis</a:t>
            </a:r>
          </a:p>
        </p:txBody>
      </p:sp>
      <p:sp>
        <p:nvSpPr>
          <p:cNvPr id="22" name="TextBox 21"/>
          <p:cNvSpPr txBox="1"/>
          <p:nvPr/>
        </p:nvSpPr>
        <p:spPr>
          <a:xfrm>
            <a:off x="4293325" y="2645285"/>
            <a:ext cx="1367309" cy="646331"/>
          </a:xfrm>
          <a:prstGeom prst="rect">
            <a:avLst/>
          </a:prstGeom>
          <a:noFill/>
        </p:spPr>
        <p:txBody>
          <a:bodyPr wrap="square" rtlCol="0">
            <a:spAutoFit/>
          </a:bodyPr>
          <a:lstStyle/>
          <a:p>
            <a:r>
              <a:rPr lang="en-AU" dirty="0">
                <a:latin typeface="Berlin Sans FB Demi" panose="020E0802020502020306" pitchFamily="34" charset="0"/>
              </a:rPr>
              <a:t>Conduct an </a:t>
            </a:r>
          </a:p>
          <a:p>
            <a:r>
              <a:rPr lang="en-AU" dirty="0">
                <a:latin typeface="Berlin Sans FB Demi" panose="020E0802020502020306" pitchFamily="34" charset="0"/>
              </a:rPr>
              <a:t>Experiment</a:t>
            </a:r>
          </a:p>
        </p:txBody>
      </p:sp>
      <p:sp>
        <p:nvSpPr>
          <p:cNvPr id="23" name="TextBox 22"/>
          <p:cNvSpPr txBox="1"/>
          <p:nvPr/>
        </p:nvSpPr>
        <p:spPr>
          <a:xfrm>
            <a:off x="3871234" y="3456851"/>
            <a:ext cx="2101404" cy="646331"/>
          </a:xfrm>
          <a:prstGeom prst="rect">
            <a:avLst/>
          </a:prstGeom>
          <a:noFill/>
        </p:spPr>
        <p:txBody>
          <a:bodyPr wrap="square" rtlCol="0">
            <a:spAutoFit/>
          </a:bodyPr>
          <a:lstStyle/>
          <a:p>
            <a:pPr algn="ctr"/>
            <a:r>
              <a:rPr lang="en-AU" dirty="0" smtClean="0">
                <a:latin typeface="Berlin Sans FB Demi" panose="020E0802020502020306" pitchFamily="34" charset="0"/>
              </a:rPr>
              <a:t>Analyse your</a:t>
            </a:r>
            <a:endParaRPr lang="en-AU" dirty="0">
              <a:latin typeface="Berlin Sans FB Demi" panose="020E0802020502020306" pitchFamily="34" charset="0"/>
            </a:endParaRPr>
          </a:p>
          <a:p>
            <a:pPr algn="ctr"/>
            <a:r>
              <a:rPr lang="en-AU" dirty="0">
                <a:latin typeface="Berlin Sans FB Demi" panose="020E0802020502020306" pitchFamily="34" charset="0"/>
              </a:rPr>
              <a:t>Results</a:t>
            </a:r>
          </a:p>
        </p:txBody>
      </p:sp>
      <p:sp>
        <p:nvSpPr>
          <p:cNvPr id="24" name="TextBox 23"/>
          <p:cNvSpPr txBox="1"/>
          <p:nvPr/>
        </p:nvSpPr>
        <p:spPr>
          <a:xfrm>
            <a:off x="3870318" y="4227849"/>
            <a:ext cx="2101404" cy="646331"/>
          </a:xfrm>
          <a:prstGeom prst="rect">
            <a:avLst/>
          </a:prstGeom>
          <a:noFill/>
        </p:spPr>
        <p:txBody>
          <a:bodyPr wrap="square" rtlCol="0">
            <a:spAutoFit/>
          </a:bodyPr>
          <a:lstStyle/>
          <a:p>
            <a:pPr algn="ctr"/>
            <a:r>
              <a:rPr lang="en-AU" dirty="0">
                <a:latin typeface="Berlin Sans FB Demi" panose="020E0802020502020306" pitchFamily="34" charset="0"/>
              </a:rPr>
              <a:t>Make a </a:t>
            </a:r>
          </a:p>
          <a:p>
            <a:pPr algn="ctr"/>
            <a:r>
              <a:rPr lang="en-AU" dirty="0">
                <a:latin typeface="Berlin Sans FB Demi" panose="020E0802020502020306" pitchFamily="34" charset="0"/>
              </a:rPr>
              <a:t>Conclusion</a:t>
            </a:r>
          </a:p>
        </p:txBody>
      </p:sp>
      <p:sp>
        <p:nvSpPr>
          <p:cNvPr id="25" name="TextBox 24"/>
          <p:cNvSpPr txBox="1"/>
          <p:nvPr/>
        </p:nvSpPr>
        <p:spPr>
          <a:xfrm>
            <a:off x="3926276" y="4982132"/>
            <a:ext cx="2101404" cy="1077218"/>
          </a:xfrm>
          <a:prstGeom prst="rect">
            <a:avLst/>
          </a:prstGeom>
          <a:noFill/>
        </p:spPr>
        <p:txBody>
          <a:bodyPr wrap="square" rtlCol="0">
            <a:spAutoFit/>
          </a:bodyPr>
          <a:lstStyle/>
          <a:p>
            <a:pPr algn="ctr"/>
            <a:r>
              <a:rPr lang="en-AU" dirty="0">
                <a:latin typeface="Berlin Sans FB Demi" panose="020E0802020502020306" pitchFamily="34" charset="0"/>
              </a:rPr>
              <a:t>Communicate </a:t>
            </a:r>
          </a:p>
          <a:p>
            <a:pPr algn="ctr"/>
            <a:r>
              <a:rPr lang="en-AU" dirty="0">
                <a:latin typeface="Berlin Sans FB Demi" panose="020E0802020502020306" pitchFamily="34" charset="0"/>
              </a:rPr>
              <a:t>your results</a:t>
            </a:r>
          </a:p>
          <a:p>
            <a:pPr algn="ctr"/>
            <a:r>
              <a:rPr lang="en-AU" sz="1400" dirty="0">
                <a:latin typeface="Berlin Sans FB Demi" panose="020E0802020502020306" pitchFamily="34" charset="0"/>
              </a:rPr>
              <a:t>(This may become a new theory!)</a:t>
            </a:r>
          </a:p>
        </p:txBody>
      </p:sp>
      <p:sp>
        <p:nvSpPr>
          <p:cNvPr id="26" name="Oval 25"/>
          <p:cNvSpPr/>
          <p:nvPr/>
        </p:nvSpPr>
        <p:spPr>
          <a:xfrm>
            <a:off x="5760752" y="4072152"/>
            <a:ext cx="1429555" cy="782899"/>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p:cNvSpPr txBox="1"/>
          <p:nvPr/>
        </p:nvSpPr>
        <p:spPr>
          <a:xfrm>
            <a:off x="5938374" y="4201991"/>
            <a:ext cx="1124756" cy="523220"/>
          </a:xfrm>
          <a:prstGeom prst="rect">
            <a:avLst/>
          </a:prstGeom>
          <a:noFill/>
        </p:spPr>
        <p:txBody>
          <a:bodyPr wrap="square" rtlCol="0">
            <a:spAutoFit/>
          </a:bodyPr>
          <a:lstStyle/>
          <a:p>
            <a:pPr algn="ctr"/>
            <a:r>
              <a:rPr lang="en-AU" sz="1400" dirty="0">
                <a:latin typeface="Berlin Sans FB Demi" panose="020E0802020502020306" pitchFamily="34" charset="0"/>
              </a:rPr>
              <a:t>Hypothesis </a:t>
            </a:r>
          </a:p>
          <a:p>
            <a:pPr algn="ctr"/>
            <a:r>
              <a:rPr lang="en-AU" sz="1400" dirty="0">
                <a:latin typeface="Berlin Sans FB Demi" panose="020E0802020502020306" pitchFamily="34" charset="0"/>
              </a:rPr>
              <a:t>Accepted</a:t>
            </a:r>
          </a:p>
        </p:txBody>
      </p:sp>
      <p:sp>
        <p:nvSpPr>
          <p:cNvPr id="28" name="Oval 27"/>
          <p:cNvSpPr/>
          <p:nvPr/>
        </p:nvSpPr>
        <p:spPr>
          <a:xfrm>
            <a:off x="6967071" y="4072152"/>
            <a:ext cx="1429555" cy="7828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p:cNvSpPr txBox="1"/>
          <p:nvPr/>
        </p:nvSpPr>
        <p:spPr>
          <a:xfrm>
            <a:off x="7151779" y="4214785"/>
            <a:ext cx="1124756" cy="523220"/>
          </a:xfrm>
          <a:prstGeom prst="rect">
            <a:avLst/>
          </a:prstGeom>
          <a:noFill/>
        </p:spPr>
        <p:txBody>
          <a:bodyPr wrap="square" rtlCol="0">
            <a:spAutoFit/>
          </a:bodyPr>
          <a:lstStyle/>
          <a:p>
            <a:pPr algn="ctr"/>
            <a:r>
              <a:rPr lang="en-AU" sz="1400" dirty="0">
                <a:latin typeface="Berlin Sans FB Demi" panose="020E0802020502020306" pitchFamily="34" charset="0"/>
              </a:rPr>
              <a:t>Hypothesis </a:t>
            </a:r>
          </a:p>
          <a:p>
            <a:pPr algn="ctr"/>
            <a:r>
              <a:rPr lang="en-AU" sz="1400" dirty="0">
                <a:latin typeface="Berlin Sans FB Demi" panose="020E0802020502020306" pitchFamily="34" charset="0"/>
              </a:rPr>
              <a:t>Rejected</a:t>
            </a:r>
          </a:p>
        </p:txBody>
      </p:sp>
      <p:sp>
        <p:nvSpPr>
          <p:cNvPr id="30" name="Curved Down Arrow 29"/>
          <p:cNvSpPr/>
          <p:nvPr/>
        </p:nvSpPr>
        <p:spPr>
          <a:xfrm rot="6849059">
            <a:off x="5747611" y="5112642"/>
            <a:ext cx="981597" cy="500456"/>
          </a:xfrm>
          <a:prstGeom prst="curved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1" name="Curved Down Arrow 30"/>
          <p:cNvSpPr/>
          <p:nvPr/>
        </p:nvSpPr>
        <p:spPr>
          <a:xfrm rot="13855786" flipV="1">
            <a:off x="5539990" y="2339087"/>
            <a:ext cx="2717855" cy="865017"/>
          </a:xfrm>
          <a:prstGeom prst="curved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2" name="Right Arrow 31"/>
          <p:cNvSpPr/>
          <p:nvPr/>
        </p:nvSpPr>
        <p:spPr>
          <a:xfrm>
            <a:off x="5450793" y="4424729"/>
            <a:ext cx="466969" cy="19125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p:cNvSpPr txBox="1"/>
          <p:nvPr/>
        </p:nvSpPr>
        <p:spPr>
          <a:xfrm>
            <a:off x="32958" y="1016494"/>
            <a:ext cx="3773509" cy="2585323"/>
          </a:xfrm>
          <a:prstGeom prst="rect">
            <a:avLst/>
          </a:prstGeom>
          <a:noFill/>
        </p:spPr>
        <p:txBody>
          <a:bodyPr wrap="square" rtlCol="0">
            <a:spAutoFit/>
          </a:bodyPr>
          <a:lstStyle/>
          <a:p>
            <a:pPr algn="ctr"/>
            <a:r>
              <a:rPr lang="en-AU" sz="5400" dirty="0"/>
              <a:t>The Scientific </a:t>
            </a:r>
            <a:r>
              <a:rPr lang="en-AU" sz="5400" dirty="0" smtClean="0"/>
              <a:t>Method </a:t>
            </a:r>
          </a:p>
        </p:txBody>
      </p:sp>
      <p:sp>
        <p:nvSpPr>
          <p:cNvPr id="37" name="Rectangle 36"/>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590" y="4411569"/>
            <a:ext cx="1482500" cy="1800000"/>
          </a:xfrm>
          <a:prstGeom prst="rect">
            <a:avLst/>
          </a:prstGeom>
        </p:spPr>
      </p:pic>
      <p:sp>
        <p:nvSpPr>
          <p:cNvPr id="34" name="TextBox 33"/>
          <p:cNvSpPr txBox="1"/>
          <p:nvPr/>
        </p:nvSpPr>
        <p:spPr>
          <a:xfrm>
            <a:off x="354309" y="6313747"/>
            <a:ext cx="5057167" cy="230832"/>
          </a:xfrm>
          <a:prstGeom prst="rect">
            <a:avLst/>
          </a:prstGeom>
          <a:noFill/>
        </p:spPr>
        <p:txBody>
          <a:bodyPr wrap="square" rtlCol="0">
            <a:spAutoFit/>
          </a:bodyPr>
          <a:lstStyle/>
          <a:p>
            <a:r>
              <a:rPr lang="en-AU" sz="900" i="1" dirty="0"/>
              <a:t>Image Source: </a:t>
            </a:r>
            <a:r>
              <a:rPr lang="en-AU" sz="900" dirty="0"/>
              <a:t>http://www.pixabay.com</a:t>
            </a:r>
          </a:p>
        </p:txBody>
      </p:sp>
    </p:spTree>
    <p:extLst>
      <p:ext uri="{BB962C8B-B14F-4D97-AF65-F5344CB8AC3E}">
        <p14:creationId xmlns:p14="http://schemas.microsoft.com/office/powerpoint/2010/main" val="1612532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467983" y="-22602"/>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2"/>
          <p:cNvSpPr txBox="1">
            <a:spLocks/>
          </p:cNvSpPr>
          <p:nvPr/>
        </p:nvSpPr>
        <p:spPr>
          <a:xfrm>
            <a:off x="728039" y="1357880"/>
            <a:ext cx="7088022" cy="34139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000" b="1" dirty="0"/>
              <a:t>Aim: </a:t>
            </a:r>
            <a:r>
              <a:rPr lang="en-AU" sz="2000" dirty="0"/>
              <a:t>To observe how air movement </a:t>
            </a:r>
            <a:r>
              <a:rPr lang="en-AU" sz="2000" dirty="0" smtClean="0"/>
              <a:t>can affect </a:t>
            </a:r>
            <a:r>
              <a:rPr lang="en-AU" sz="2000" dirty="0"/>
              <a:t>a flame</a:t>
            </a:r>
          </a:p>
          <a:p>
            <a:pPr marL="0" indent="0">
              <a:buFont typeface="Arial" panose="020B0604020202020204" pitchFamily="34" charset="0"/>
              <a:buNone/>
            </a:pPr>
            <a:endParaRPr lang="en-AU" sz="1050" i="1" dirty="0"/>
          </a:p>
          <a:p>
            <a:pPr marL="0" indent="0">
              <a:buFont typeface="Arial" panose="020B0604020202020204" pitchFamily="34" charset="0"/>
              <a:buNone/>
            </a:pPr>
            <a:r>
              <a:rPr lang="en-AU" sz="2000" b="1" dirty="0" smtClean="0"/>
              <a:t>Equipment (per group):</a:t>
            </a:r>
            <a:endParaRPr lang="en-AU" sz="2000" b="1" dirty="0"/>
          </a:p>
          <a:p>
            <a:r>
              <a:rPr lang="en-AU" sz="2000" dirty="0" smtClean="0"/>
              <a:t>1 sheet A4 </a:t>
            </a:r>
            <a:r>
              <a:rPr lang="en-AU" sz="2000" dirty="0"/>
              <a:t>paper </a:t>
            </a:r>
            <a:endParaRPr lang="en-AU" sz="2000" dirty="0" smtClean="0"/>
          </a:p>
          <a:p>
            <a:r>
              <a:rPr lang="en-AU" sz="2000" dirty="0" smtClean="0"/>
              <a:t>1 candle</a:t>
            </a:r>
            <a:endParaRPr lang="en-AU" sz="2000" dirty="0"/>
          </a:p>
          <a:p>
            <a:r>
              <a:rPr lang="en-AU" sz="2000" dirty="0"/>
              <a:t>M</a:t>
            </a:r>
            <a:r>
              <a:rPr lang="en-AU" sz="2000" dirty="0" smtClean="0"/>
              <a:t>atches (to </a:t>
            </a:r>
            <a:r>
              <a:rPr lang="en-AU" sz="2000" dirty="0"/>
              <a:t>light </a:t>
            </a:r>
            <a:r>
              <a:rPr lang="en-AU" sz="2000" dirty="0" smtClean="0"/>
              <a:t>candle)</a:t>
            </a:r>
            <a:endParaRPr lang="en-AU" sz="2000" dirty="0"/>
          </a:p>
          <a:p>
            <a:endParaRPr lang="en-AU" sz="1200" dirty="0"/>
          </a:p>
          <a:p>
            <a:pPr marL="0" indent="0">
              <a:buFont typeface="Arial" panose="020B0604020202020204" pitchFamily="34" charset="0"/>
              <a:buNone/>
            </a:pPr>
            <a:r>
              <a:rPr lang="en-AU" sz="2000" b="1" dirty="0"/>
              <a:t>Procedure:</a:t>
            </a:r>
          </a:p>
          <a:p>
            <a:pPr marL="342900" indent="-342900">
              <a:lnSpc>
                <a:spcPct val="100000"/>
              </a:lnSpc>
              <a:spcBef>
                <a:spcPts val="0"/>
              </a:spcBef>
              <a:buFont typeface="+mj-lt"/>
              <a:buAutoNum type="arabicPeriod"/>
            </a:pPr>
            <a:r>
              <a:rPr lang="en-AU" sz="2000" dirty="0"/>
              <a:t>Form </a:t>
            </a:r>
            <a:r>
              <a:rPr lang="en-AU" sz="2000" dirty="0" smtClean="0"/>
              <a:t>group </a:t>
            </a:r>
            <a:r>
              <a:rPr lang="en-AU" sz="2000" dirty="0"/>
              <a:t>of </a:t>
            </a:r>
            <a:r>
              <a:rPr lang="en-AU" sz="2000" dirty="0" smtClean="0"/>
              <a:t>3 to 4 students</a:t>
            </a:r>
            <a:r>
              <a:rPr lang="en-AU" sz="2000" dirty="0"/>
              <a:t>.</a:t>
            </a:r>
          </a:p>
          <a:p>
            <a:pPr marL="342900" indent="-342900">
              <a:lnSpc>
                <a:spcPct val="100000"/>
              </a:lnSpc>
              <a:spcBef>
                <a:spcPts val="0"/>
              </a:spcBef>
              <a:buFont typeface="+mj-lt"/>
              <a:buAutoNum type="arabicPeriod"/>
            </a:pPr>
            <a:r>
              <a:rPr lang="en-AU" sz="2000" dirty="0"/>
              <a:t>Collect a candle, paper and matches.</a:t>
            </a:r>
          </a:p>
          <a:p>
            <a:pPr marL="342900" indent="-342900">
              <a:lnSpc>
                <a:spcPct val="100000"/>
              </a:lnSpc>
              <a:spcBef>
                <a:spcPts val="0"/>
              </a:spcBef>
              <a:buFont typeface="+mj-lt"/>
              <a:buAutoNum type="arabicPeriod"/>
            </a:pPr>
            <a:r>
              <a:rPr lang="en-AU" sz="2000" dirty="0"/>
              <a:t>Place the candle on a table and light </a:t>
            </a:r>
            <a:r>
              <a:rPr lang="en-AU" sz="2000" dirty="0" smtClean="0"/>
              <a:t>it (wait for supervisor!)</a:t>
            </a:r>
            <a:endParaRPr lang="en-AU" sz="2000" dirty="0"/>
          </a:p>
          <a:p>
            <a:pPr marL="342900" indent="-342900">
              <a:lnSpc>
                <a:spcPct val="100000"/>
              </a:lnSpc>
              <a:spcBef>
                <a:spcPts val="0"/>
              </a:spcBef>
              <a:buFont typeface="+mj-lt"/>
              <a:buAutoNum type="arabicPeriod"/>
            </a:pPr>
            <a:r>
              <a:rPr lang="en-AU" sz="2000" dirty="0"/>
              <a:t>Gripping a piece of A4 paper at the two short ends, hold it beside and about twice the height of the candle.</a:t>
            </a:r>
          </a:p>
          <a:p>
            <a:pPr marL="342900" indent="-342900">
              <a:lnSpc>
                <a:spcPct val="100000"/>
              </a:lnSpc>
              <a:spcBef>
                <a:spcPts val="0"/>
              </a:spcBef>
              <a:buFont typeface="+mj-lt"/>
              <a:buAutoNum type="arabicPeriod"/>
            </a:pPr>
            <a:r>
              <a:rPr lang="en-AU" sz="2000" dirty="0"/>
              <a:t>Pull the paper abruptly downwards next to the candle.</a:t>
            </a:r>
          </a:p>
          <a:p>
            <a:pPr marL="342900" indent="-342900">
              <a:lnSpc>
                <a:spcPct val="100000"/>
              </a:lnSpc>
              <a:spcBef>
                <a:spcPts val="0"/>
              </a:spcBef>
              <a:buFont typeface="+mj-lt"/>
              <a:buAutoNum type="arabicPeriod"/>
            </a:pPr>
            <a:r>
              <a:rPr lang="en-AU" sz="2000" dirty="0"/>
              <a:t>Observe the effect on the flame.</a:t>
            </a:r>
          </a:p>
        </p:txBody>
      </p:sp>
      <p:sp>
        <p:nvSpPr>
          <p:cNvPr id="13" name="Rectangle 12"/>
          <p:cNvSpPr/>
          <p:nvPr/>
        </p:nvSpPr>
        <p:spPr>
          <a:xfrm>
            <a:off x="520261" y="387252"/>
            <a:ext cx="8120603"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Moving Flame</a:t>
            </a:r>
            <a:endParaRPr lang="en-US" sz="5400" b="1" cap="none" spc="0" dirty="0">
              <a:ln/>
              <a:solidFill>
                <a:schemeClr val="accent4"/>
              </a:solidFill>
              <a:effectLst/>
            </a:endParaRPr>
          </a:p>
        </p:txBody>
      </p:sp>
      <p:sp>
        <p:nvSpPr>
          <p:cNvPr id="22" name="Rectangle 21"/>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grpSp>
        <p:nvGrpSpPr>
          <p:cNvPr id="14" name="Group 13"/>
          <p:cNvGrpSpPr/>
          <p:nvPr/>
        </p:nvGrpSpPr>
        <p:grpSpPr>
          <a:xfrm>
            <a:off x="4996599" y="1876337"/>
            <a:ext cx="3644266" cy="2420952"/>
            <a:chOff x="5064879" y="2340055"/>
            <a:chExt cx="3644266" cy="2420952"/>
          </a:xfrm>
        </p:grpSpPr>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6065" t="22720" r="7079"/>
            <a:stretch/>
          </p:blipFill>
          <p:spPr>
            <a:xfrm>
              <a:off x="5114607" y="2351152"/>
              <a:ext cx="3594538" cy="2409855"/>
            </a:xfrm>
            <a:prstGeom prst="rect">
              <a:avLst/>
            </a:prstGeom>
          </p:spPr>
        </p:pic>
        <p:grpSp>
          <p:nvGrpSpPr>
            <p:cNvPr id="2" name="Group 1"/>
            <p:cNvGrpSpPr/>
            <p:nvPr/>
          </p:nvGrpSpPr>
          <p:grpSpPr>
            <a:xfrm>
              <a:off x="6699546" y="3655649"/>
              <a:ext cx="975611" cy="560722"/>
              <a:chOff x="7872148" y="3038416"/>
              <a:chExt cx="975611" cy="560722"/>
            </a:xfrm>
          </p:grpSpPr>
          <p:sp>
            <p:nvSpPr>
              <p:cNvPr id="17" name="Down Arrow 16"/>
              <p:cNvSpPr/>
              <p:nvPr/>
            </p:nvSpPr>
            <p:spPr>
              <a:xfrm>
                <a:off x="8250103" y="3038416"/>
                <a:ext cx="205184" cy="55473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sp>
            <p:nvSpPr>
              <p:cNvPr id="18" name="Down Arrow 17"/>
              <p:cNvSpPr/>
              <p:nvPr/>
            </p:nvSpPr>
            <p:spPr>
              <a:xfrm>
                <a:off x="8642575" y="3044402"/>
                <a:ext cx="205184" cy="55473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sp>
            <p:nvSpPr>
              <p:cNvPr id="19" name="Down Arrow 18"/>
              <p:cNvSpPr/>
              <p:nvPr/>
            </p:nvSpPr>
            <p:spPr>
              <a:xfrm>
                <a:off x="7872148" y="3038416"/>
                <a:ext cx="205184" cy="55473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grpSp>
        <p:sp>
          <p:nvSpPr>
            <p:cNvPr id="16" name="TextBox 15"/>
            <p:cNvSpPr txBox="1"/>
            <p:nvPr/>
          </p:nvSpPr>
          <p:spPr>
            <a:xfrm>
              <a:off x="6712704" y="2340055"/>
              <a:ext cx="121238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rgbClr val="0082C8"/>
                  </a:solidFill>
                </a:rPr>
                <a:t>Pape</a:t>
              </a:r>
              <a:r>
                <a:rPr lang="en-AU" dirty="0">
                  <a:solidFill>
                    <a:schemeClr val="accent5"/>
                  </a:solidFill>
                </a:rPr>
                <a:t>r</a:t>
              </a:r>
            </a:p>
          </p:txBody>
        </p:sp>
        <p:cxnSp>
          <p:nvCxnSpPr>
            <p:cNvPr id="20" name="Straight Arrow Connector 19"/>
            <p:cNvCxnSpPr/>
            <p:nvPr/>
          </p:nvCxnSpPr>
          <p:spPr>
            <a:xfrm flipH="1">
              <a:off x="6746844" y="2692450"/>
              <a:ext cx="212330" cy="202148"/>
            </a:xfrm>
            <a:prstGeom prst="straightConnector1">
              <a:avLst/>
            </a:prstGeom>
            <a:ln w="38100">
              <a:solidFill>
                <a:srgbClr val="0082C8"/>
              </a:solidFill>
              <a:tailEnd type="triangle"/>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5064879" y="3219223"/>
              <a:ext cx="121238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smtClean="0">
                  <a:solidFill>
                    <a:srgbClr val="0082C8"/>
                  </a:solidFill>
                </a:rPr>
                <a:t>Candle </a:t>
              </a:r>
              <a:endParaRPr lang="en-AU" dirty="0">
                <a:solidFill>
                  <a:srgbClr val="0082C8"/>
                </a:solidFill>
              </a:endParaRPr>
            </a:p>
          </p:txBody>
        </p:sp>
        <p:cxnSp>
          <p:nvCxnSpPr>
            <p:cNvPr id="28" name="Straight Arrow Connector 27"/>
            <p:cNvCxnSpPr/>
            <p:nvPr/>
          </p:nvCxnSpPr>
          <p:spPr>
            <a:xfrm>
              <a:off x="5417403" y="3588555"/>
              <a:ext cx="473098" cy="73080"/>
            </a:xfrm>
            <a:prstGeom prst="straightConnector1">
              <a:avLst/>
            </a:prstGeom>
            <a:ln w="38100">
              <a:solidFill>
                <a:srgbClr val="0082C8"/>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94987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599090" y="597551"/>
            <a:ext cx="8370333" cy="7774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dirty="0">
                <a:latin typeface="+mn-lt"/>
              </a:rPr>
              <a:t>Ever wondered </a:t>
            </a:r>
            <a:r>
              <a:rPr lang="en-AU" sz="5400" dirty="0" smtClean="0">
                <a:latin typeface="+mn-lt"/>
              </a:rPr>
              <a:t>why… </a:t>
            </a:r>
          </a:p>
          <a:p>
            <a:pPr algn="ctr"/>
            <a:r>
              <a:rPr lang="en-AU" sz="4000" dirty="0" smtClean="0">
                <a:latin typeface="+mn-lt"/>
              </a:rPr>
              <a:t>athletes </a:t>
            </a:r>
            <a:r>
              <a:rPr lang="en-AU" sz="4000" dirty="0">
                <a:latin typeface="+mn-lt"/>
              </a:rPr>
              <a:t>wear special </a:t>
            </a:r>
            <a:r>
              <a:rPr lang="en-AU" sz="4000" dirty="0" smtClean="0">
                <a:latin typeface="+mn-lt"/>
              </a:rPr>
              <a:t>clothing? </a:t>
            </a:r>
            <a:endParaRPr lang="en-AU" sz="4000" dirty="0">
              <a:latin typeface="+mn-lt"/>
            </a:endParaRPr>
          </a:p>
        </p:txBody>
      </p:sp>
      <p:pic>
        <p:nvPicPr>
          <p:cNvPr id="17" name="Picture 2" descr="http://4.bp.blogspot.com/-YMPg5wW7FaI/TzKYROvd7JI/AAAAAAAACrQ/z1Tr6ODmmy8/s1600/GraemeObreePubD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310" y="2286259"/>
            <a:ext cx="2746245" cy="35759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0466" y="6327806"/>
            <a:ext cx="5057167" cy="230832"/>
          </a:xfrm>
          <a:prstGeom prst="rect">
            <a:avLst/>
          </a:prstGeom>
          <a:noFill/>
        </p:spPr>
        <p:txBody>
          <a:bodyPr wrap="square" rtlCol="0">
            <a:spAutoFit/>
          </a:bodyPr>
          <a:lstStyle/>
          <a:p>
            <a:r>
              <a:rPr lang="en-AU" sz="900" i="1" dirty="0"/>
              <a:t>Image Source: </a:t>
            </a:r>
            <a:r>
              <a:rPr lang="en-AU" sz="900" dirty="0"/>
              <a:t>http://www.danielyeow.com/2014/sochi-special-speed-suits/#fancybox/2/</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85" y="2744617"/>
            <a:ext cx="3626425" cy="2487729"/>
          </a:xfrm>
          <a:prstGeom prst="rect">
            <a:avLst/>
          </a:prstGeom>
        </p:spPr>
      </p:pic>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2693818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2" descr="http://4.bp.blogspot.com/-YMPg5wW7FaI/TzKYROvd7JI/AAAAAAAACrQ/z1Tr6ODmmy8/s1600/GraemeObreePubD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310" y="2286259"/>
            <a:ext cx="2746245" cy="35759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0466" y="6327806"/>
            <a:ext cx="5057167" cy="230832"/>
          </a:xfrm>
          <a:prstGeom prst="rect">
            <a:avLst/>
          </a:prstGeom>
          <a:noFill/>
        </p:spPr>
        <p:txBody>
          <a:bodyPr wrap="square" rtlCol="0">
            <a:spAutoFit/>
          </a:bodyPr>
          <a:lstStyle/>
          <a:p>
            <a:r>
              <a:rPr lang="en-AU" sz="900" i="1" dirty="0"/>
              <a:t>Image Source: </a:t>
            </a:r>
            <a:r>
              <a:rPr lang="en-AU" sz="900" dirty="0"/>
              <a:t>http://www.danielyeow.com/2014/sochi-special-speed-suits/#fancybox/2/</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85" y="2744617"/>
            <a:ext cx="3626425" cy="2487729"/>
          </a:xfrm>
          <a:prstGeom prst="rect">
            <a:avLst/>
          </a:prstGeom>
        </p:spPr>
      </p:pic>
      <p:sp>
        <p:nvSpPr>
          <p:cNvPr id="13" name="TextBox 12"/>
          <p:cNvSpPr txBox="1"/>
          <p:nvPr/>
        </p:nvSpPr>
        <p:spPr>
          <a:xfrm>
            <a:off x="926884" y="1012605"/>
            <a:ext cx="7158155" cy="923330"/>
          </a:xfrm>
          <a:prstGeom prst="rect">
            <a:avLst/>
          </a:prstGeom>
          <a:noFill/>
        </p:spPr>
        <p:txBody>
          <a:bodyPr wrap="square" rtlCol="0">
            <a:spAutoFit/>
          </a:bodyPr>
          <a:lstStyle/>
          <a:p>
            <a:r>
              <a:rPr lang="en-AU" sz="5400" dirty="0"/>
              <a:t>Aerodynamic shapes</a:t>
            </a:r>
          </a:p>
        </p:txBody>
      </p:sp>
      <p:cxnSp>
        <p:nvCxnSpPr>
          <p:cNvPr id="15" name="Straight Arrow Connector 14"/>
          <p:cNvCxnSpPr/>
          <p:nvPr/>
        </p:nvCxnSpPr>
        <p:spPr>
          <a:xfrm>
            <a:off x="3990965" y="1987687"/>
            <a:ext cx="1632168" cy="64130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332861" y="1987687"/>
            <a:ext cx="658104" cy="8403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2983803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84142" y="490506"/>
            <a:ext cx="8071083"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Aerodynamic Test</a:t>
            </a:r>
            <a:endParaRPr lang="en-US" sz="5400" b="1" cap="none" spc="0" dirty="0">
              <a:ln/>
              <a:solidFill>
                <a:schemeClr val="accent4"/>
              </a:solidFill>
              <a:effectLst/>
            </a:endParaRPr>
          </a:p>
        </p:txBody>
      </p:sp>
      <p:sp>
        <p:nvSpPr>
          <p:cNvPr id="14" name="Content Placeholder 2"/>
          <p:cNvSpPr txBox="1">
            <a:spLocks/>
          </p:cNvSpPr>
          <p:nvPr/>
        </p:nvSpPr>
        <p:spPr>
          <a:xfrm>
            <a:off x="504573" y="1522096"/>
            <a:ext cx="6001389" cy="41027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000" b="1" dirty="0" smtClean="0"/>
              <a:t>Aim: </a:t>
            </a:r>
            <a:r>
              <a:rPr lang="en-AU" sz="2000" dirty="0" smtClean="0"/>
              <a:t>To observe the effect of aerodynamic shapes</a:t>
            </a:r>
          </a:p>
          <a:p>
            <a:pPr marL="0" indent="0">
              <a:buFont typeface="Arial" panose="020B0604020202020204" pitchFamily="34" charset="0"/>
              <a:buNone/>
            </a:pPr>
            <a:endParaRPr lang="en-AU" sz="1050" dirty="0" smtClean="0"/>
          </a:p>
          <a:p>
            <a:pPr marL="0" indent="0">
              <a:buFont typeface="Arial" panose="020B0604020202020204" pitchFamily="34" charset="0"/>
              <a:buNone/>
            </a:pPr>
            <a:r>
              <a:rPr lang="en-AU" sz="2000" b="1" dirty="0" smtClean="0"/>
              <a:t>Equipment:</a:t>
            </a:r>
          </a:p>
          <a:p>
            <a:r>
              <a:rPr lang="en-AU" sz="2000" dirty="0" smtClean="0"/>
              <a:t>A4 paper - 2 sheets per student</a:t>
            </a:r>
          </a:p>
          <a:p>
            <a:pPr marL="0" indent="0">
              <a:buFont typeface="Arial" panose="020B0604020202020204" pitchFamily="34" charset="0"/>
              <a:buNone/>
            </a:pPr>
            <a:r>
              <a:rPr lang="en-AU" sz="2000" dirty="0"/>
              <a:t> </a:t>
            </a:r>
          </a:p>
          <a:p>
            <a:pPr marL="0" indent="0">
              <a:buFont typeface="Arial" panose="020B0604020202020204" pitchFamily="34" charset="0"/>
              <a:buNone/>
            </a:pPr>
            <a:r>
              <a:rPr lang="en-AU" sz="2000" b="1" dirty="0"/>
              <a:t>Procedure: </a:t>
            </a:r>
          </a:p>
          <a:p>
            <a:pPr marL="342900" indent="-342900">
              <a:lnSpc>
                <a:spcPct val="100000"/>
              </a:lnSpc>
              <a:spcBef>
                <a:spcPts val="0"/>
              </a:spcBef>
              <a:buFont typeface="+mj-lt"/>
              <a:buAutoNum type="arabicPeriod"/>
            </a:pPr>
            <a:r>
              <a:rPr lang="en-AU" sz="2000" dirty="0"/>
              <a:t>Fold one piece of A4 paper into a paper </a:t>
            </a:r>
            <a:r>
              <a:rPr lang="en-AU" sz="2000" dirty="0" smtClean="0"/>
              <a:t>plane, </a:t>
            </a:r>
            <a:br>
              <a:rPr lang="en-AU" sz="2000" dirty="0" smtClean="0"/>
            </a:br>
            <a:r>
              <a:rPr lang="en-AU" sz="2000" dirty="0" smtClean="0"/>
              <a:t>using </a:t>
            </a:r>
            <a:r>
              <a:rPr lang="en-AU" sz="2000" dirty="0"/>
              <a:t>the instructions provided.</a:t>
            </a:r>
          </a:p>
          <a:p>
            <a:pPr marL="342900" indent="-342900">
              <a:lnSpc>
                <a:spcPct val="100000"/>
              </a:lnSpc>
              <a:spcBef>
                <a:spcPts val="0"/>
              </a:spcBef>
              <a:buFont typeface="+mj-lt"/>
              <a:buAutoNum type="arabicPeriod"/>
            </a:pPr>
            <a:r>
              <a:rPr lang="en-AU" sz="2000" dirty="0"/>
              <a:t>Throw both the unfolded and folded pieces of </a:t>
            </a:r>
            <a:r>
              <a:rPr lang="en-AU" sz="2000" dirty="0" smtClean="0"/>
              <a:t/>
            </a:r>
            <a:br>
              <a:rPr lang="en-AU" sz="2000" dirty="0" smtClean="0"/>
            </a:br>
            <a:r>
              <a:rPr lang="en-AU" sz="2000" dirty="0" smtClean="0"/>
              <a:t>paper </a:t>
            </a:r>
            <a:r>
              <a:rPr lang="en-AU" sz="2000" dirty="0"/>
              <a:t>(wait for supervisor to say go!)</a:t>
            </a:r>
          </a:p>
          <a:p>
            <a:pPr marL="342900" indent="-342900">
              <a:lnSpc>
                <a:spcPct val="100000"/>
              </a:lnSpc>
              <a:spcBef>
                <a:spcPts val="0"/>
              </a:spcBef>
              <a:buFont typeface="+mj-lt"/>
              <a:buAutoNum type="arabicPeriod"/>
            </a:pPr>
            <a:r>
              <a:rPr lang="en-AU" sz="2000" dirty="0"/>
              <a:t>Observe how both objects travel through the </a:t>
            </a:r>
            <a:r>
              <a:rPr lang="en-AU" sz="2000" dirty="0" smtClean="0"/>
              <a:t>air. Document your observations!</a:t>
            </a:r>
            <a:endParaRPr lang="en-AU" sz="2000" dirty="0"/>
          </a:p>
          <a:p>
            <a:pPr marL="342900" indent="-342900">
              <a:lnSpc>
                <a:spcPct val="100000"/>
              </a:lnSpc>
              <a:spcBef>
                <a:spcPts val="0"/>
              </a:spcBef>
              <a:buFont typeface="+mj-lt"/>
              <a:buAutoNum type="arabicPeriod"/>
            </a:pPr>
            <a:r>
              <a:rPr lang="en-AU" sz="2000" dirty="0" smtClean="0"/>
              <a:t>Discuss your ideas on </a:t>
            </a:r>
            <a:r>
              <a:rPr lang="en-AU" sz="2000" dirty="0"/>
              <a:t>why they behaved differently</a:t>
            </a:r>
          </a:p>
        </p:txBody>
      </p:sp>
      <p:pic>
        <p:nvPicPr>
          <p:cNvPr id="15" name="Picture 14"/>
          <p:cNvPicPr>
            <a:picLocks noChangeAspect="1"/>
          </p:cNvPicPr>
          <p:nvPr/>
        </p:nvPicPr>
        <p:blipFill rotWithShape="1">
          <a:blip r:embed="rId3"/>
          <a:srcRect t="4693" r="11399"/>
          <a:stretch/>
        </p:blipFill>
        <p:spPr>
          <a:xfrm>
            <a:off x="6236652" y="1554434"/>
            <a:ext cx="2773530" cy="4298181"/>
          </a:xfrm>
          <a:prstGeom prst="rect">
            <a:avLst/>
          </a:prstGeom>
        </p:spPr>
      </p:pic>
      <p:sp>
        <p:nvSpPr>
          <p:cNvPr id="18" name="Rectangle 17"/>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443030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1605862" y="523118"/>
            <a:ext cx="6867525" cy="7501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5400" b="1" dirty="0">
                <a:ln/>
                <a:solidFill>
                  <a:srgbClr val="0082C8"/>
                </a:solidFill>
                <a:latin typeface="+mn-lt"/>
                <a:ea typeface="+mn-ea"/>
                <a:cs typeface="+mn-cs"/>
              </a:rPr>
              <a:t>Four Forces of Flight</a:t>
            </a:r>
          </a:p>
        </p:txBody>
      </p:sp>
      <p:grpSp>
        <p:nvGrpSpPr>
          <p:cNvPr id="2" name="Group 1"/>
          <p:cNvGrpSpPr/>
          <p:nvPr/>
        </p:nvGrpSpPr>
        <p:grpSpPr>
          <a:xfrm>
            <a:off x="861261" y="1993060"/>
            <a:ext cx="7589199" cy="3355912"/>
            <a:chOff x="861261" y="1993060"/>
            <a:chExt cx="7589199" cy="3355912"/>
          </a:xfrm>
        </p:grpSpPr>
        <p:pic>
          <p:nvPicPr>
            <p:cNvPr id="1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802" y="2822823"/>
              <a:ext cx="3826822" cy="1518441"/>
            </a:xfrm>
            <a:prstGeom prst="rect">
              <a:avLst/>
            </a:prstGeom>
          </p:spPr>
        </p:pic>
        <p:sp>
          <p:nvSpPr>
            <p:cNvPr id="14" name="Down Arrow 13"/>
            <p:cNvSpPr/>
            <p:nvPr/>
          </p:nvSpPr>
          <p:spPr>
            <a:xfrm>
              <a:off x="4519000" y="4341264"/>
              <a:ext cx="398441" cy="1007708"/>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Down Arrow 14"/>
            <p:cNvSpPr/>
            <p:nvPr/>
          </p:nvSpPr>
          <p:spPr>
            <a:xfrm rot="10800000">
              <a:off x="4519001" y="1993060"/>
              <a:ext cx="398441" cy="1007708"/>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Down Arrow 15"/>
            <p:cNvSpPr/>
            <p:nvPr/>
          </p:nvSpPr>
          <p:spPr>
            <a:xfrm rot="5400000">
              <a:off x="7310231" y="3027783"/>
              <a:ext cx="398441" cy="1007708"/>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Down Arrow 16"/>
            <p:cNvSpPr/>
            <p:nvPr/>
          </p:nvSpPr>
          <p:spPr>
            <a:xfrm rot="16200000">
              <a:off x="1879698" y="2899736"/>
              <a:ext cx="398441" cy="10077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4877176" y="1993060"/>
              <a:ext cx="116410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Lift</a:t>
              </a:r>
            </a:p>
          </p:txBody>
        </p:sp>
        <p:sp>
          <p:nvSpPr>
            <p:cNvPr id="19" name="Rectangle 18"/>
            <p:cNvSpPr/>
            <p:nvPr/>
          </p:nvSpPr>
          <p:spPr>
            <a:xfrm>
              <a:off x="4837516" y="4425642"/>
              <a:ext cx="205145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Weight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p:cNvSpPr/>
            <p:nvPr/>
          </p:nvSpPr>
          <p:spPr>
            <a:xfrm>
              <a:off x="861261" y="2325188"/>
              <a:ext cx="2022413"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Thrust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p:cNvSpPr/>
            <p:nvPr/>
          </p:nvSpPr>
          <p:spPr>
            <a:xfrm>
              <a:off x="6909653" y="2552942"/>
              <a:ext cx="154080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Drag</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sp>
        <p:nvSpPr>
          <p:cNvPr id="25" name="Rectangle 2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3331393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3481</TotalTime>
  <Words>2084</Words>
  <Application>Microsoft Office PowerPoint</Application>
  <PresentationFormat>On-screen Show (4:3)</PresentationFormat>
  <Paragraphs>265</Paragraphs>
  <Slides>28</Slides>
  <Notes>28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Narrow</vt:lpstr>
      <vt:lpstr>Berlin Sans FB Demi</vt:lpstr>
      <vt:lpstr>Calibri</vt:lpstr>
      <vt:lpstr>Calibri Light</vt:lpstr>
      <vt:lpstr>Office Theme</vt:lpstr>
      <vt:lpstr>AIR &amp; FLIGHT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Newcastle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Kearney</dc:creator>
  <cp:lastModifiedBy>Milli Styles</cp:lastModifiedBy>
  <cp:revision>91</cp:revision>
  <cp:lastPrinted>2017-08-17T00:25:28Z</cp:lastPrinted>
  <dcterms:created xsi:type="dcterms:W3CDTF">2015-12-03T23:05:44Z</dcterms:created>
  <dcterms:modified xsi:type="dcterms:W3CDTF">2018-03-23T02:51:11Z</dcterms:modified>
</cp:coreProperties>
</file>